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12"/>
  </p:notesMasterIdLst>
  <p:sldIdLst>
    <p:sldId id="354" r:id="rId2"/>
    <p:sldId id="355" r:id="rId3"/>
    <p:sldId id="353" r:id="rId4"/>
    <p:sldId id="352" r:id="rId5"/>
    <p:sldId id="356" r:id="rId6"/>
    <p:sldId id="358" r:id="rId7"/>
    <p:sldId id="357" r:id="rId8"/>
    <p:sldId id="359" r:id="rId9"/>
    <p:sldId id="269" r:id="rId10"/>
    <p:sldId id="277"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yanax Kanakakis" initials="" lastIdx="3" clrIdx="0"/>
  <p:cmAuthor id="1" name="Christopher Ferris" initials="" lastIdx="6" clrIdx="1"/>
  <p:cmAuthor id="2" name="Brian Behlendorf" initials="" lastIdx="4" clrIdx="2"/>
  <p:cmAuthor id="3" name="Greg Wallace" initials="" lastIdx="10" clrIdx="3"/>
  <p:cmAuthor id="4" name="Travin Keith" initials="" lastIdx="10" clrIdx="4"/>
  <p:cmAuthor id="5" name="Anonymous" initials="" lastIdx="1" clrIdx="5"/>
  <p:cmAuthor id="6" name="Dan O'Prey" initials=""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DCDCD"/>
    <a:srgbClr val="959595"/>
    <a:srgbClr val="595959"/>
    <a:srgbClr val="F7F7F7"/>
    <a:srgbClr val="6DCCDE"/>
    <a:srgbClr val="6ECCDE"/>
    <a:srgbClr val="C7C7C7"/>
    <a:srgbClr val="BBBBBB"/>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A1D5F9-AFFA-401E-AC10-454C56AC4A86}">
  <a:tblStyle styleId="{28A1D5F9-AFFA-401E-AC10-454C56AC4A8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09"/>
    <p:restoredTop sz="88415"/>
  </p:normalViewPr>
  <p:slideViewPr>
    <p:cSldViewPr snapToGrid="0" snapToObjects="1">
      <p:cViewPr varScale="1">
        <p:scale>
          <a:sx n="154" d="100"/>
          <a:sy n="154" d="100"/>
        </p:scale>
        <p:origin x="1616" y="184"/>
      </p:cViewPr>
      <p:guideLst/>
    </p:cSldViewPr>
  </p:slideViewPr>
  <p:notesTextViewPr>
    <p:cViewPr>
      <p:scale>
        <a:sx n="1" d="1"/>
        <a:sy n="1" d="1"/>
      </p:scale>
      <p:origin x="0" y="0"/>
    </p:cViewPr>
  </p:notesTextViewPr>
  <p:sorterViewPr>
    <p:cViewPr>
      <p:scale>
        <a:sx n="167" d="100"/>
        <a:sy n="16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penculture.com/2018/08/rise-fall-great-library-alexandria-animated-introduction.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ptc.or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niso.org/publications?page=2" TargetMode="External"/><Relationship Id="rId4" Type="http://schemas.openxmlformats.org/officeDocument/2006/relationships/hyperlink" Target="https://www.niso.org/what-we-d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189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a:t>
            </a:r>
            <a:r>
              <a:rPr lang="en-US" dirty="0"/>
              <a:t>For example, in 280 BC, the </a:t>
            </a:r>
            <a:r>
              <a:rPr lang="en-US" dirty="0">
                <a:hlinkClick r:id="rId3"/>
              </a:rPr>
              <a:t>Great Library of Alexandria</a:t>
            </a:r>
            <a:r>
              <a:rPr lang="en-US" dirty="0"/>
              <a:t> attached a small, dangling tag to the end of each individual scroll. The tags gave the title, subject, and author, allowing library users to assume the content, without having to unroll each scroll, and so the scrolls could be returned to their proper location. Although librarians of those times did not call the information on the tags “metadata,” this is one of the earliest recorded examples of metadata, and eventually evolved into the card catalogs (another version of metadata), used in libraries a few decades ago.”</a:t>
            </a:r>
            <a:endParaRPr lang="en-US"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67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100" b="0" i="0" u="none" strike="sng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29269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1979, the </a:t>
            </a:r>
            <a:r>
              <a:rPr lang="en-US" dirty="0">
                <a:hlinkClick r:id="rId3"/>
              </a:rPr>
              <a:t>International Press Telecommunications Council</a:t>
            </a:r>
            <a:r>
              <a:rPr lang="en-US" dirty="0"/>
              <a:t> (IPTC) defined metadata standards and attributes that could be inserted into images.</a:t>
            </a:r>
          </a:p>
          <a:p>
            <a:endParaRPr lang="en-US" dirty="0"/>
          </a:p>
          <a:p>
            <a:r>
              <a:rPr lang="en-US" dirty="0"/>
              <a:t>In 2001, </a:t>
            </a:r>
            <a:r>
              <a:rPr lang="en-US" dirty="0">
                <a:hlinkClick r:id="rId4"/>
              </a:rPr>
              <a:t>NISO</a:t>
            </a:r>
            <a:r>
              <a:rPr lang="en-US" dirty="0"/>
              <a:t> (National Information Standards Organization), which focuses on creating industry standards for the information industry (publishers, libraries, and software developers), decided to get serious about metadata, and published the document, </a:t>
            </a:r>
            <a:r>
              <a:rPr lang="en-US" i="1" dirty="0">
                <a:hlinkClick r:id="rId5"/>
              </a:rPr>
              <a:t>Metadata Made Simpler: A Guide for Libraries</a:t>
            </a:r>
            <a:r>
              <a:rPr lang="en-US" dirty="0"/>
              <a:t>.</a:t>
            </a:r>
          </a:p>
          <a:p>
            <a:endParaRPr lang="en-US"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100" b="0" i="0" u="none" strike="noStrike" kern="1200" cap="none" dirty="0">
                <a:solidFill>
                  <a:schemeClr val="dk1"/>
                </a:solidFill>
                <a:effectLst/>
                <a:latin typeface="Arial"/>
                <a:ea typeface="Arial"/>
                <a:cs typeface="Arial"/>
                <a:sym typeface="Arial"/>
              </a:rPr>
              <a:t>The Data Documentation Initiative (DDI) is an international standard for describing the data produced by surveys and other observational methods in the social, behavioral, economic, and health sciences. DDI is a free standard that can document and manage different stages in the research data lifecycle, such as conceptualization, collection, processing, distribution, discovery, and archiving. Documenting data with DDI facilitates understanding, interpretation, and use -- by people, software systems, and computer networks. Use DDI to </a:t>
            </a:r>
            <a:r>
              <a:rPr lang="en-US" sz="1100" b="1" i="0" u="none" strike="noStrike" kern="1200" cap="none" dirty="0">
                <a:solidFill>
                  <a:schemeClr val="dk1"/>
                </a:solidFill>
                <a:effectLst/>
                <a:latin typeface="Arial"/>
                <a:ea typeface="Arial"/>
                <a:cs typeface="Arial"/>
                <a:sym typeface="Arial"/>
              </a:rPr>
              <a:t>D</a:t>
            </a:r>
            <a:r>
              <a:rPr lang="en-US" sz="1100" b="0" i="0" u="none" strike="noStrike" kern="1200" cap="none" dirty="0">
                <a:solidFill>
                  <a:schemeClr val="dk1"/>
                </a:solidFill>
                <a:effectLst/>
                <a:latin typeface="Arial"/>
                <a:ea typeface="Arial"/>
                <a:cs typeface="Arial"/>
                <a:sym typeface="Arial"/>
              </a:rPr>
              <a:t>ocument, </a:t>
            </a:r>
            <a:r>
              <a:rPr lang="en-US" sz="1100" b="1" i="0" u="none" strike="noStrike" kern="1200" cap="none" dirty="0">
                <a:solidFill>
                  <a:schemeClr val="dk1"/>
                </a:solidFill>
                <a:effectLst/>
                <a:latin typeface="Arial"/>
                <a:ea typeface="Arial"/>
                <a:cs typeface="Arial"/>
                <a:sym typeface="Arial"/>
              </a:rPr>
              <a:t>D</a:t>
            </a:r>
            <a:r>
              <a:rPr lang="en-US" sz="1100" b="0" i="0" u="none" strike="noStrike" kern="1200" cap="none" dirty="0">
                <a:solidFill>
                  <a:schemeClr val="dk1"/>
                </a:solidFill>
                <a:effectLst/>
                <a:latin typeface="Arial"/>
                <a:ea typeface="Arial"/>
                <a:cs typeface="Arial"/>
                <a:sym typeface="Arial"/>
              </a:rPr>
              <a:t>iscover, and </a:t>
            </a:r>
            <a:r>
              <a:rPr lang="en-US" sz="1100" b="1" i="0" u="none" strike="noStrike" kern="1200" cap="none" dirty="0">
                <a:solidFill>
                  <a:schemeClr val="dk1"/>
                </a:solidFill>
                <a:effectLst/>
                <a:latin typeface="Arial"/>
                <a:ea typeface="Arial"/>
                <a:cs typeface="Arial"/>
                <a:sym typeface="Arial"/>
              </a:rPr>
              <a:t>I</a:t>
            </a:r>
            <a:r>
              <a:rPr lang="en-US" sz="1100" b="0" i="0" u="none" strike="noStrike" kern="1200" cap="none" dirty="0">
                <a:solidFill>
                  <a:schemeClr val="dk1"/>
                </a:solidFill>
                <a:effectLst/>
                <a:latin typeface="Arial"/>
                <a:ea typeface="Arial"/>
                <a:cs typeface="Arial"/>
                <a:sym typeface="Arial"/>
              </a:rPr>
              <a:t>nteroperate!</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100" b="0" i="0" u="none" strike="noStrike" kern="1200" cap="none" dirty="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100" b="1" i="0" u="none" strike="noStrike" kern="1200" cap="none" dirty="0">
                <a:solidFill>
                  <a:schemeClr val="dk1"/>
                </a:solidFill>
                <a:effectLst/>
                <a:latin typeface="Arial"/>
                <a:ea typeface="Arial"/>
                <a:cs typeface="Arial"/>
                <a:sym typeface="Arial"/>
              </a:rPr>
              <a:t>Metadata: Best Practices for Oral History Access and Preservation</a:t>
            </a:r>
            <a:endParaRPr lang="en-US" b="1"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100" b="0" i="0" u="none" strike="noStrike" kern="1200" cap="none" dirty="0">
              <a:solidFill>
                <a:schemeClr val="dk1"/>
              </a:solidFill>
              <a:effectLst/>
              <a:latin typeface="Arial"/>
              <a:ea typeface="Arial"/>
              <a:cs typeface="Arial"/>
              <a:sym typeface="Arial"/>
            </a:endParaRPr>
          </a:p>
          <a:p>
            <a:endParaRPr lang="en-US" dirty="0"/>
          </a:p>
          <a:p>
            <a:endParaRPr lang="en-US" dirty="0"/>
          </a:p>
        </p:txBody>
      </p:sp>
    </p:spTree>
    <p:extLst>
      <p:ext uri="{BB962C8B-B14F-4D97-AF65-F5344CB8AC3E}">
        <p14:creationId xmlns:p14="http://schemas.microsoft.com/office/powerpoint/2010/main" val="296849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56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22: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0" name="Google Shape;6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9315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Shape 11"/>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5605"/>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5880"/>
            <a:ext cx="1011335" cy="631748"/>
          </a:xfrm>
          <a:prstGeom prst="rect">
            <a:avLst/>
          </a:prstGeom>
        </p:spPr>
      </p:pic>
      <p:sp>
        <p:nvSpPr>
          <p:cNvPr id="16" name="Shape 10"/>
          <p:cNvSpPr/>
          <p:nvPr userDrawn="1"/>
        </p:nvSpPr>
        <p:spPr>
          <a:xfrm rot="10800000" flipH="1">
            <a:off x="0" y="4984398"/>
            <a:ext cx="9144000" cy="159102"/>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3" name="Graphic 2">
            <a:extLst>
              <a:ext uri="{FF2B5EF4-FFF2-40B4-BE49-F238E27FC236}">
                <a16:creationId xmlns:a16="http://schemas.microsoft.com/office/drawing/2014/main" id="{0EA780AF-54A4-7040-890C-9B04D79FB3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95506" y="1440586"/>
            <a:ext cx="5552989" cy="2262329"/>
          </a:xfrm>
          <a:prstGeom prst="rect">
            <a:avLst/>
          </a:prstGeom>
        </p:spPr>
      </p:pic>
    </p:spTree>
    <p:extLst>
      <p:ext uri="{BB962C8B-B14F-4D97-AF65-F5344CB8AC3E}">
        <p14:creationId xmlns:p14="http://schemas.microsoft.com/office/powerpoint/2010/main" val="297657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Shape 11"/>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5605"/>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5880"/>
            <a:ext cx="1011335" cy="631748"/>
          </a:xfrm>
          <a:prstGeom prst="rect">
            <a:avLst/>
          </a:prstGeom>
        </p:spPr>
      </p:pic>
      <p:sp>
        <p:nvSpPr>
          <p:cNvPr id="16" name="Shape 10"/>
          <p:cNvSpPr/>
          <p:nvPr userDrawn="1"/>
        </p:nvSpPr>
        <p:spPr>
          <a:xfrm rot="10800000" flipH="1">
            <a:off x="0" y="4984398"/>
            <a:ext cx="9144000" cy="159102"/>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2" name="Text Placeholder 4"/>
          <p:cNvSpPr>
            <a:spLocks noGrp="1"/>
          </p:cNvSpPr>
          <p:nvPr>
            <p:ph type="body" sz="quarter" idx="10" hasCustomPrompt="1"/>
          </p:nvPr>
        </p:nvSpPr>
        <p:spPr>
          <a:xfrm>
            <a:off x="328762" y="3215062"/>
            <a:ext cx="3987599" cy="691998"/>
          </a:xfrm>
        </p:spPr>
        <p:txBody>
          <a:bodyPr/>
          <a:lstStyle>
            <a:lvl1pPr>
              <a:lnSpc>
                <a:spcPct val="100000"/>
              </a:lnSpc>
              <a:spcAft>
                <a:spcPts val="0"/>
              </a:spcAft>
              <a:defRPr sz="1700" baseline="0"/>
            </a:lvl1pPr>
          </a:lstStyle>
          <a:p>
            <a:pPr lvl="0"/>
            <a:r>
              <a:rPr lang="en-US" dirty="0"/>
              <a:t>Name</a:t>
            </a:r>
          </a:p>
          <a:p>
            <a:pPr lvl="0"/>
            <a:r>
              <a:rPr lang="en-US" dirty="0"/>
              <a:t>Title</a:t>
            </a:r>
          </a:p>
        </p:txBody>
      </p:sp>
      <p:sp>
        <p:nvSpPr>
          <p:cNvPr id="24" name="Text Placeholder 2"/>
          <p:cNvSpPr>
            <a:spLocks noGrp="1"/>
          </p:cNvSpPr>
          <p:nvPr>
            <p:ph type="body" sz="quarter" idx="11" hasCustomPrompt="1"/>
          </p:nvPr>
        </p:nvSpPr>
        <p:spPr>
          <a:xfrm>
            <a:off x="328613" y="4042786"/>
            <a:ext cx="3987800" cy="452265"/>
          </a:xfrm>
        </p:spPr>
        <p:txBody>
          <a:bodyPr/>
          <a:lstStyle/>
          <a:p>
            <a:pPr lvl="0"/>
            <a:r>
              <a:rPr lang="en-US" dirty="0"/>
              <a:t>Date</a:t>
            </a:r>
          </a:p>
        </p:txBody>
      </p:sp>
      <p:sp>
        <p:nvSpPr>
          <p:cNvPr id="26" name="Shape 15"/>
          <p:cNvSpPr txBox="1">
            <a:spLocks noGrp="1"/>
          </p:cNvSpPr>
          <p:nvPr>
            <p:ph type="title" hasCustomPrompt="1"/>
          </p:nvPr>
        </p:nvSpPr>
        <p:spPr>
          <a:xfrm>
            <a:off x="328345" y="1876358"/>
            <a:ext cx="6464342" cy="128328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0" i="0" u="none" strike="noStrike" cap="none">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TITLE</a:t>
            </a:r>
            <a:endParaRPr dirty="0"/>
          </a:p>
        </p:txBody>
      </p:sp>
      <p:pic>
        <p:nvPicPr>
          <p:cNvPr id="3" name="Graphic 2">
            <a:extLst>
              <a:ext uri="{FF2B5EF4-FFF2-40B4-BE49-F238E27FC236}">
                <a16:creationId xmlns:a16="http://schemas.microsoft.com/office/drawing/2014/main" id="{0EA780AF-54A4-7040-890C-9B04D79FB3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34291" y="431086"/>
            <a:ext cx="2449143" cy="9977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Shape 11"/>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38467"/>
          <a:stretch/>
        </p:blipFill>
        <p:spPr>
          <a:xfrm>
            <a:off x="0" y="1393373"/>
            <a:ext cx="9144000" cy="3750128"/>
          </a:xfrm>
          <a:prstGeom prst="rect">
            <a:avLst/>
          </a:prstGeom>
        </p:spPr>
      </p:pic>
      <p:sp>
        <p:nvSpPr>
          <p:cNvPr id="16" name="Shape 10"/>
          <p:cNvSpPr/>
          <p:nvPr userDrawn="1"/>
        </p:nvSpPr>
        <p:spPr>
          <a:xfrm rot="10800000" flipH="1">
            <a:off x="0" y="-2"/>
            <a:ext cx="9144000" cy="1393374"/>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9823"/>
            <a:ext cx="1011335" cy="631748"/>
          </a:xfrm>
          <a:prstGeom prst="rect">
            <a:avLst/>
          </a:prstGeom>
        </p:spPr>
      </p:pic>
      <p:sp>
        <p:nvSpPr>
          <p:cNvPr id="13" name="Shape 10"/>
          <p:cNvSpPr/>
          <p:nvPr userDrawn="1"/>
        </p:nvSpPr>
        <p:spPr>
          <a:xfrm rot="10800000" flipH="1">
            <a:off x="0" y="4978036"/>
            <a:ext cx="9144000" cy="165463"/>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7" name="Shape 15"/>
          <p:cNvSpPr txBox="1">
            <a:spLocks noGrp="1"/>
          </p:cNvSpPr>
          <p:nvPr>
            <p:ph type="title" hasCustomPrompt="1"/>
          </p:nvPr>
        </p:nvSpPr>
        <p:spPr>
          <a:xfrm>
            <a:off x="328345" y="1876358"/>
            <a:ext cx="8467312" cy="128328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3600" b="0" i="0" u="none" strike="noStrike" cap="none">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TITLE</a:t>
            </a:r>
            <a:endParaRPr dirty="0"/>
          </a:p>
        </p:txBody>
      </p:sp>
      <p:pic>
        <p:nvPicPr>
          <p:cNvPr id="9" name="Graphic 8">
            <a:extLst>
              <a:ext uri="{FF2B5EF4-FFF2-40B4-BE49-F238E27FC236}">
                <a16:creationId xmlns:a16="http://schemas.microsoft.com/office/drawing/2014/main" id="{19A0ECE5-65C3-0148-9383-B60D3FF38A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57142" y="522495"/>
            <a:ext cx="1646463" cy="67078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bg>
      <p:bgPr>
        <a:solidFill>
          <a:srgbClr val="F6F6F6"/>
        </a:solidFill>
        <a:effectLst/>
      </p:bgPr>
    </p:bg>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200" b="0" i="0" u="none" strike="noStrike" cap="none">
                <a:solidFill>
                  <a:srgbClr val="333333"/>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18" name="Shape 18"/>
          <p:cNvSpPr txBox="1">
            <a:spLocks noGrp="1"/>
          </p:cNvSpPr>
          <p:nvPr>
            <p:ph type="sldNum" idx="12"/>
          </p:nvPr>
        </p:nvSpPr>
        <p:spPr>
          <a:xfrm>
            <a:off x="8556782" y="464825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a:solidFill>
                  <a:srgbClr val="434343"/>
                </a:solidFill>
                <a:latin typeface="Arial"/>
                <a:ea typeface="Arial"/>
                <a:cs typeface="Arial"/>
                <a:sym typeface="Arial"/>
              </a:rPr>
              <a:t>‹#›</a:t>
            </a:fld>
            <a:endParaRPr lang="en-US" sz="1000" b="0" i="0" u="none" strike="noStrike" cap="none">
              <a:solidFill>
                <a:srgbClr val="434343"/>
              </a:solidFill>
              <a:latin typeface="Arial"/>
              <a:ea typeface="Arial"/>
              <a:cs typeface="Arial"/>
              <a:sym typeface="Arial"/>
            </a:endParaRPr>
          </a:p>
        </p:txBody>
      </p:sp>
      <p:sp>
        <p:nvSpPr>
          <p:cNvPr id="20" name="Shape 20"/>
          <p:cNvSpPr txBox="1">
            <a:spLocks noGrp="1"/>
          </p:cNvSpPr>
          <p:nvPr>
            <p:ph type="body" idx="1"/>
          </p:nvPr>
        </p:nvSpPr>
        <p:spPr>
          <a:xfrm>
            <a:off x="311146" y="1204912"/>
            <a:ext cx="8521149" cy="3182030"/>
          </a:xfrm>
          <a:prstGeom prst="rect">
            <a:avLst/>
          </a:prstGeom>
          <a:noFill/>
          <a:ln>
            <a:noFill/>
          </a:ln>
        </p:spPr>
        <p:txBody>
          <a:bodyPr lIns="91425" tIns="91425" rIns="91425" bIns="91425" anchor="t" anchorCtr="0"/>
          <a:lstStyle>
            <a:lvl1pPr marL="285750" marR="0" lvl="0" indent="-285750" algn="l" rtl="0">
              <a:lnSpc>
                <a:spcPct val="115000"/>
              </a:lnSpc>
              <a:spcBef>
                <a:spcPts val="0"/>
              </a:spcBef>
              <a:spcAft>
                <a:spcPts val="1600"/>
              </a:spcAft>
              <a:buClrTx/>
              <a:buFont typeface="Arial" panose="020B0604020202020204" pitchFamily="34" charset="0"/>
              <a:buChar char="•"/>
              <a:defRPr sz="1800" b="0" i="0" u="none" strike="noStrike" cap="none">
                <a:solidFill>
                  <a:schemeClr val="lt2"/>
                </a:solidFill>
                <a:latin typeface="Arial"/>
                <a:ea typeface="Arial"/>
                <a:cs typeface="Arial"/>
                <a:sym typeface="Arial"/>
              </a:defRPr>
            </a:lvl1pPr>
            <a:lvl2pPr marL="742950" marR="0" lvl="1" indent="-285750" algn="l" rtl="0">
              <a:lnSpc>
                <a:spcPct val="115000"/>
              </a:lnSpc>
              <a:spcBef>
                <a:spcPts val="0"/>
              </a:spcBef>
              <a:spcAft>
                <a:spcPts val="1600"/>
              </a:spcAft>
              <a:buClrTx/>
              <a:buFont typeface="Arial" panose="020B0604020202020204" pitchFamily="34" charset="0"/>
              <a:buChar char="•"/>
              <a:defRPr sz="1400" b="0" i="0" u="none" strike="noStrike" cap="none">
                <a:solidFill>
                  <a:schemeClr val="lt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lang="en-US" dirty="0"/>
          </a:p>
          <a:p>
            <a:pPr lvl="1"/>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59200" y="289077"/>
            <a:ext cx="8473099" cy="564772"/>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400"/>
              <a:buFont typeface="Arial"/>
              <a:buNone/>
              <a:defRPr sz="2400" b="0" i="0" u="none" strike="noStrike" cap="none">
                <a:solidFill>
                  <a:srgbClr val="333333"/>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26" name="Google Shape;26;p4"/>
          <p:cNvSpPr/>
          <p:nvPr/>
        </p:nvSpPr>
        <p:spPr>
          <a:xfrm>
            <a:off x="0" y="391275"/>
            <a:ext cx="359200" cy="357214"/>
          </a:xfrm>
          <a:prstGeom prst="rect">
            <a:avLst/>
          </a:prstGeom>
          <a:solidFill>
            <a:srgbClr val="6DCC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 name="Google Shape;27;p4"/>
          <p:cNvSpPr txBox="1">
            <a:spLocks noGrp="1"/>
          </p:cNvSpPr>
          <p:nvPr>
            <p:ph type="ftr" idx="11"/>
          </p:nvPr>
        </p:nvSpPr>
        <p:spPr>
          <a:xfrm>
            <a:off x="2387016" y="4703626"/>
            <a:ext cx="4369961" cy="27463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2"/>
              </a:buClr>
              <a:buSzPts val="1000"/>
              <a:buFont typeface="Arial"/>
              <a:buNone/>
              <a:defRPr sz="1000" b="0" i="0" u="none" strike="noStrike" cap="none">
                <a:solidFill>
                  <a:schemeClr val="lt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4"/>
          <p:cNvSpPr txBox="1">
            <a:spLocks noGrp="1"/>
          </p:cNvSpPr>
          <p:nvPr>
            <p:ph type="sldNum" idx="12"/>
          </p:nvPr>
        </p:nvSpPr>
        <p:spPr>
          <a:xfrm>
            <a:off x="8556782" y="4956626"/>
            <a:ext cx="548699" cy="18017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1pPr>
            <a:lvl2pPr marL="0" marR="0" lvl="1"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2pPr>
            <a:lvl3pPr marL="0" marR="0" lvl="2"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3pPr>
            <a:lvl4pPr marL="0" marR="0" lvl="3"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4pPr>
            <a:lvl5pPr marL="0" marR="0" lvl="4"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5pPr>
            <a:lvl6pPr marL="0" marR="0" lvl="5"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6pPr>
            <a:lvl7pPr marL="0" marR="0" lvl="6"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7pPr>
            <a:lvl8pPr marL="0" marR="0" lvl="7"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8pPr>
            <a:lvl9pPr marL="0" marR="0" lvl="8"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592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59200" y="280673"/>
            <a:ext cx="8473099" cy="57269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0000"/>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359200" y="965874"/>
            <a:ext cx="8473100" cy="3603001"/>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424242"/>
              </a:buClr>
              <a:buSzPts val="1800"/>
              <a:buFont typeface="Noto Sans Symbols"/>
              <a:buChar char="▪"/>
              <a:defRPr>
                <a:solidFill>
                  <a:srgbClr val="2C2C2C"/>
                </a:solidFill>
              </a:defRPr>
            </a:lvl1pPr>
            <a:lvl2pPr marL="914400" lvl="1" indent="-317500" algn="l">
              <a:lnSpc>
                <a:spcPct val="115000"/>
              </a:lnSpc>
              <a:spcBef>
                <a:spcPts val="1600"/>
              </a:spcBef>
              <a:spcAft>
                <a:spcPts val="0"/>
              </a:spcAft>
              <a:buClr>
                <a:srgbClr val="424242"/>
              </a:buClr>
              <a:buSzPts val="1400"/>
              <a:buFont typeface="Noto Sans Symbols"/>
              <a:buChar char="▪"/>
              <a:defRPr>
                <a:solidFill>
                  <a:srgbClr val="2C2C2C"/>
                </a:solidFill>
              </a:defRPr>
            </a:lvl2pPr>
            <a:lvl3pPr marL="1371600" lvl="2" indent="-317500" algn="l">
              <a:lnSpc>
                <a:spcPct val="115000"/>
              </a:lnSpc>
              <a:spcBef>
                <a:spcPts val="1600"/>
              </a:spcBef>
              <a:spcAft>
                <a:spcPts val="0"/>
              </a:spcAft>
              <a:buClr>
                <a:srgbClr val="424242"/>
              </a:buClr>
              <a:buSzPts val="1400"/>
              <a:buFont typeface="Noto Sans Symbols"/>
              <a:buChar char="▪"/>
              <a:defRPr>
                <a:solidFill>
                  <a:srgbClr val="2C2C2C"/>
                </a:solidFill>
              </a:defRPr>
            </a:lvl3pPr>
            <a:lvl4pPr marL="1828800" lvl="3" indent="-317500" algn="l">
              <a:lnSpc>
                <a:spcPct val="115000"/>
              </a:lnSpc>
              <a:spcBef>
                <a:spcPts val="1600"/>
              </a:spcBef>
              <a:spcAft>
                <a:spcPts val="0"/>
              </a:spcAft>
              <a:buClr>
                <a:srgbClr val="424242"/>
              </a:buClr>
              <a:buSzPts val="1400"/>
              <a:buFont typeface="Noto Sans Symbols"/>
              <a:buChar char="▪"/>
              <a:defRPr>
                <a:solidFill>
                  <a:srgbClr val="2C2C2C"/>
                </a:solidFill>
              </a:defRPr>
            </a:lvl4pPr>
            <a:lvl5pPr marL="2286000" lvl="4" indent="-317500" algn="l">
              <a:lnSpc>
                <a:spcPct val="115000"/>
              </a:lnSpc>
              <a:spcBef>
                <a:spcPts val="1600"/>
              </a:spcBef>
              <a:spcAft>
                <a:spcPts val="0"/>
              </a:spcAft>
              <a:buClr>
                <a:srgbClr val="424242"/>
              </a:buClr>
              <a:buSzPts val="1400"/>
              <a:buFont typeface="Noto Sans Symbols"/>
              <a:buChar char="▪"/>
              <a:defRPr>
                <a:solidFill>
                  <a:srgbClr val="2C2C2C"/>
                </a:solidFill>
              </a:defRPr>
            </a:lvl5pPr>
            <a:lvl6pPr marL="2743200" lvl="5" indent="-228600" algn="l">
              <a:lnSpc>
                <a:spcPct val="115000"/>
              </a:lnSpc>
              <a:spcBef>
                <a:spcPts val="1600"/>
              </a:spcBef>
              <a:spcAft>
                <a:spcPts val="0"/>
              </a:spcAft>
              <a:buSzPts val="1800"/>
              <a:buNone/>
              <a:defRPr/>
            </a:lvl6pPr>
            <a:lvl7pPr marL="3200400" lvl="6" indent="-228600" algn="l">
              <a:lnSpc>
                <a:spcPct val="115000"/>
              </a:lnSpc>
              <a:spcBef>
                <a:spcPts val="1600"/>
              </a:spcBef>
              <a:spcAft>
                <a:spcPts val="0"/>
              </a:spcAft>
              <a:buSzPts val="1800"/>
              <a:buNone/>
              <a:defRPr/>
            </a:lvl7pPr>
            <a:lvl8pPr marL="3657600" lvl="7" indent="-228600" algn="l">
              <a:lnSpc>
                <a:spcPct val="115000"/>
              </a:lnSpc>
              <a:spcBef>
                <a:spcPts val="1600"/>
              </a:spcBef>
              <a:spcAft>
                <a:spcPts val="0"/>
              </a:spcAft>
              <a:buSzPts val="1800"/>
              <a:buNone/>
              <a:defRPr/>
            </a:lvl8pPr>
            <a:lvl9pPr marL="4114800" lvl="8" indent="-228600" algn="l">
              <a:lnSpc>
                <a:spcPct val="115000"/>
              </a:lnSpc>
              <a:spcBef>
                <a:spcPts val="1600"/>
              </a:spcBef>
              <a:spcAft>
                <a:spcPts val="1600"/>
              </a:spcAft>
              <a:buSzPts val="1800"/>
              <a:buNone/>
              <a:defRPr/>
            </a:lvl9pPr>
          </a:lstStyle>
          <a:p>
            <a:endParaRPr/>
          </a:p>
        </p:txBody>
      </p:sp>
      <p:sp>
        <p:nvSpPr>
          <p:cNvPr id="21" name="Google Shape;21;p3"/>
          <p:cNvSpPr/>
          <p:nvPr/>
        </p:nvSpPr>
        <p:spPr>
          <a:xfrm>
            <a:off x="0" y="391275"/>
            <a:ext cx="359200" cy="357214"/>
          </a:xfrm>
          <a:prstGeom prst="rect">
            <a:avLst/>
          </a:prstGeom>
          <a:solidFill>
            <a:srgbClr val="6DCC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 name="Google Shape;22;p3"/>
          <p:cNvSpPr txBox="1">
            <a:spLocks noGrp="1"/>
          </p:cNvSpPr>
          <p:nvPr>
            <p:ph type="ftr" idx="11"/>
          </p:nvPr>
        </p:nvSpPr>
        <p:spPr>
          <a:xfrm>
            <a:off x="2387016" y="4703626"/>
            <a:ext cx="4369961" cy="274636"/>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2"/>
              </a:buClr>
              <a:buSzPts val="1000"/>
              <a:buFont typeface="Arial"/>
              <a:buNone/>
              <a:defRPr sz="1000" b="0" i="0" u="none" strike="noStrike" cap="none">
                <a:solidFill>
                  <a:schemeClr val="lt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sldNum" idx="12"/>
          </p:nvPr>
        </p:nvSpPr>
        <p:spPr>
          <a:xfrm>
            <a:off x="8556782" y="4956626"/>
            <a:ext cx="548699" cy="18017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1pPr>
            <a:lvl2pPr marL="0" marR="0" lvl="1"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2pPr>
            <a:lvl3pPr marL="0" marR="0" lvl="2"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3pPr>
            <a:lvl4pPr marL="0" marR="0" lvl="3"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4pPr>
            <a:lvl5pPr marL="0" marR="0" lvl="4"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5pPr>
            <a:lvl6pPr marL="0" marR="0" lvl="5"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6pPr>
            <a:lvl7pPr marL="0" marR="0" lvl="6"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7pPr>
            <a:lvl8pPr marL="0" marR="0" lvl="7"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8pPr>
            <a:lvl9pPr marL="0" marR="0" lvl="8" indent="0" algn="l">
              <a:lnSpc>
                <a:spcPct val="100000"/>
              </a:lnSpc>
              <a:spcBef>
                <a:spcPts val="0"/>
              </a:spcBef>
              <a:spcAft>
                <a:spcPts val="0"/>
              </a:spcAft>
              <a:buClr>
                <a:srgbClr val="434343"/>
              </a:buClr>
              <a:buSzPts val="250"/>
              <a:buFont typeface="Arial"/>
              <a:buNone/>
              <a:defRPr sz="1000" b="0" i="0" u="none" strike="noStrike" cap="none">
                <a:solidFill>
                  <a:srgbClr val="2C2C2C"/>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476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556782" y="464825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a:solidFill>
                  <a:srgbClr val="434343"/>
                </a:solidFill>
                <a:latin typeface="Arial"/>
                <a:ea typeface="Arial"/>
                <a:cs typeface="Arial"/>
                <a:sym typeface="Arial"/>
              </a:rPr>
              <a:t>‹#›</a:t>
            </a:fld>
            <a:endParaRPr lang="en-US" sz="1000" b="0" i="0" u="none" strike="noStrike" cap="none">
              <a:solidFill>
                <a:srgbClr val="434343"/>
              </a:solidFill>
              <a:latin typeface="Arial"/>
              <a:ea typeface="Arial"/>
              <a:cs typeface="Arial"/>
              <a:sym typeface="Arial"/>
            </a:endParaRPr>
          </a:p>
        </p:txBody>
      </p:sp>
      <p:sp>
        <p:nvSpPr>
          <p:cNvPr id="10" name="Shape 10"/>
          <p:cNvSpPr/>
          <p:nvPr/>
        </p:nvSpPr>
        <p:spPr>
          <a:xfrm rot="10800000" flipH="1">
            <a:off x="0" y="4984398"/>
            <a:ext cx="9144000" cy="159102"/>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11" name="Graphic 10">
            <a:extLst>
              <a:ext uri="{FF2B5EF4-FFF2-40B4-BE49-F238E27FC236}">
                <a16:creationId xmlns:a16="http://schemas.microsoft.com/office/drawing/2014/main" id="{2E7D0BE6-02BD-2C4E-8FE2-F2B9CACE202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11700" y="4640324"/>
            <a:ext cx="714574" cy="291123"/>
          </a:xfrm>
          <a:prstGeom prst="rect">
            <a:avLst/>
          </a:prstGeom>
        </p:spPr>
      </p:pic>
    </p:spTree>
  </p:cSld>
  <p:clrMap bg1="lt1" tx1="dk1" bg2="dk2" tx2="lt2" accent1="accent1" accent2="accent2" accent3="accent3" accent4="accent4" accent5="accent5" accent6="accent6" hlink="hlink" folHlink="folHlink"/>
  <p:sldLayoutIdLst>
    <p:sldLayoutId id="2147483662" r:id="rId1"/>
    <p:sldLayoutId id="2147483660" r:id="rId2"/>
    <p:sldLayoutId id="2147483661" r:id="rId3"/>
    <p:sldLayoutId id="2147483649" r:id="rId4"/>
    <p:sldLayoutId id="2147483663" r:id="rId5"/>
    <p:sldLayoutId id="214748366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1.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hyperlink" Target="https://hortonworks.com/" TargetMode="External"/><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en.wikipedia.org/wiki/Library_of_Alexandria#/media/File:Ancientlibraryalex.jpg" TargetMode="External"/><Relationship Id="rId4" Type="http://schemas.openxmlformats.org/officeDocument/2006/relationships/hyperlink" Target="https://www.dataversity.net/a-brief-history-of-metadat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dspace.mit.edu/bitstream/handle/1721.1/82974/09487802.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hyperlink" Target="https://ddialliance.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6.svg"/><Relationship Id="rId4" Type="http://schemas.openxmlformats.org/officeDocument/2006/relationships/image" Target="../media/image11.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John </a:t>
            </a:r>
            <a:r>
              <a:rPr lang="en-US" dirty="0" err="1"/>
              <a:t>Mertic</a:t>
            </a:r>
            <a:endParaRPr lang="en-US" dirty="0"/>
          </a:p>
          <a:p>
            <a:r>
              <a:rPr lang="en-US" dirty="0"/>
              <a:t>Director, </a:t>
            </a:r>
            <a:r>
              <a:rPr lang="en-US" dirty="0" err="1"/>
              <a:t>ODPi</a:t>
            </a:r>
            <a:endParaRPr lang="en-US" dirty="0"/>
          </a:p>
        </p:txBody>
      </p:sp>
      <p:sp>
        <p:nvSpPr>
          <p:cNvPr id="3" name="Text Placeholder 2"/>
          <p:cNvSpPr>
            <a:spLocks noGrp="1"/>
          </p:cNvSpPr>
          <p:nvPr>
            <p:ph type="body" sz="quarter" idx="11"/>
          </p:nvPr>
        </p:nvSpPr>
        <p:spPr/>
        <p:txBody>
          <a:bodyPr/>
          <a:lstStyle/>
          <a:p>
            <a:r>
              <a:rPr lang="en-US" dirty="0"/>
              <a:t>25 March 2020</a:t>
            </a:r>
          </a:p>
        </p:txBody>
      </p:sp>
      <p:sp>
        <p:nvSpPr>
          <p:cNvPr id="4" name="Title 3"/>
          <p:cNvSpPr>
            <a:spLocks noGrp="1"/>
          </p:cNvSpPr>
          <p:nvPr>
            <p:ph type="title"/>
          </p:nvPr>
        </p:nvSpPr>
        <p:spPr>
          <a:xfrm>
            <a:off x="328345" y="1892985"/>
            <a:ext cx="6464342" cy="1202978"/>
          </a:xfrm>
        </p:spPr>
        <p:txBody>
          <a:bodyPr/>
          <a:lstStyle/>
          <a:p>
            <a:r>
              <a:rPr lang="en-US" dirty="0"/>
              <a:t>Why Egeria is an open source project?</a:t>
            </a:r>
          </a:p>
        </p:txBody>
      </p:sp>
    </p:spTree>
    <p:extLst>
      <p:ext uri="{BB962C8B-B14F-4D97-AF65-F5344CB8AC3E}">
        <p14:creationId xmlns:p14="http://schemas.microsoft.com/office/powerpoint/2010/main" val="152343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3" name="Google Shape;673;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00"/>
              <a:buFont typeface="Arial"/>
              <a:buNone/>
            </a:pPr>
            <a:r>
              <a:rPr lang="en-US" dirty="0"/>
              <a:t>Realizing open metadata and governance</a:t>
            </a:r>
            <a:endParaRPr dirty="0"/>
          </a:p>
        </p:txBody>
      </p:sp>
      <p:sp>
        <p:nvSpPr>
          <p:cNvPr id="675" name="Google Shape;675;p33"/>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434343"/>
              </a:buClr>
              <a:buSzPts val="250"/>
              <a:buFont typeface="Arial"/>
              <a:buNone/>
            </a:pPr>
            <a:fld id="{00000000-1234-1234-1234-123412341234}" type="slidenum">
              <a:rPr lang="en-US" sz="1000"/>
              <a:t>10</a:t>
            </a:fld>
            <a:endParaRPr sz="1000"/>
          </a:p>
        </p:txBody>
      </p:sp>
      <p:sp>
        <p:nvSpPr>
          <p:cNvPr id="674" name="Google Shape;674;p3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285750" lvl="0" indent="-285750" algn="l" rtl="0">
              <a:lnSpc>
                <a:spcPct val="115000"/>
              </a:lnSpc>
              <a:spcBef>
                <a:spcPts val="0"/>
              </a:spcBef>
              <a:spcAft>
                <a:spcPts val="0"/>
              </a:spcAft>
              <a:buClr>
                <a:srgbClr val="424242"/>
              </a:buClr>
              <a:buSzPts val="1800"/>
              <a:buFont typeface="Noto Sans Symbols"/>
              <a:buChar char="▪"/>
            </a:pPr>
            <a:r>
              <a:rPr lang="en-US" dirty="0"/>
              <a:t>Delivering core technology</a:t>
            </a:r>
            <a:endParaRPr dirty="0"/>
          </a:p>
          <a:p>
            <a:pPr marL="285750" lvl="0" indent="-285750" algn="l" rtl="0">
              <a:lnSpc>
                <a:spcPct val="115000"/>
              </a:lnSpc>
              <a:spcBef>
                <a:spcPts val="1600"/>
              </a:spcBef>
              <a:spcAft>
                <a:spcPts val="0"/>
              </a:spcAft>
              <a:buClr>
                <a:srgbClr val="424242"/>
              </a:buClr>
              <a:buSzPts val="1800"/>
              <a:buFont typeface="Noto Sans Symbols"/>
              <a:buChar char="▪"/>
            </a:pPr>
            <a:r>
              <a:rPr lang="en-US" dirty="0"/>
              <a:t>Recruiting vendors</a:t>
            </a:r>
            <a:endParaRPr dirty="0"/>
          </a:p>
          <a:p>
            <a:pPr marL="285750" lvl="0" indent="-285750" algn="l" rtl="0">
              <a:lnSpc>
                <a:spcPct val="115000"/>
              </a:lnSpc>
              <a:spcBef>
                <a:spcPts val="1600"/>
              </a:spcBef>
              <a:spcAft>
                <a:spcPts val="0"/>
              </a:spcAft>
              <a:buClr>
                <a:srgbClr val="424242"/>
              </a:buClr>
              <a:buSzPts val="1800"/>
              <a:buFont typeface="Noto Sans Symbols"/>
              <a:buChar char="▪"/>
            </a:pPr>
            <a:r>
              <a:rPr lang="en-US" dirty="0"/>
              <a:t>Assisting practitioners</a:t>
            </a:r>
            <a:endParaRPr dirty="0"/>
          </a:p>
        </p:txBody>
      </p:sp>
      <p:sp>
        <p:nvSpPr>
          <p:cNvPr id="676" name="Google Shape;676;p33"/>
          <p:cNvSpPr/>
          <p:nvPr/>
        </p:nvSpPr>
        <p:spPr>
          <a:xfrm>
            <a:off x="5313145" y="1020279"/>
            <a:ext cx="2136809" cy="3474720"/>
          </a:xfrm>
          <a:prstGeom prst="rect">
            <a:avLst/>
          </a:prstGeom>
          <a:solidFill>
            <a:srgbClr val="6DCCD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C2C2C"/>
              </a:solidFill>
              <a:latin typeface="Arial"/>
              <a:ea typeface="Arial"/>
              <a:cs typeface="Arial"/>
              <a:sym typeface="Arial"/>
            </a:endParaRPr>
          </a:p>
        </p:txBody>
      </p:sp>
      <p:sp>
        <p:nvSpPr>
          <p:cNvPr id="677" name="Google Shape;677;p33"/>
          <p:cNvSpPr/>
          <p:nvPr/>
        </p:nvSpPr>
        <p:spPr>
          <a:xfrm>
            <a:off x="3657599" y="1963567"/>
            <a:ext cx="1443790" cy="903170"/>
          </a:xfrm>
          <a:prstGeom prst="rightArrow">
            <a:avLst>
              <a:gd name="adj1" fmla="val 50000"/>
              <a:gd name="adj2" fmla="val 50000"/>
            </a:avLst>
          </a:prstGeom>
          <a:solidFill>
            <a:srgbClr val="6DCC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C2C2C"/>
              </a:buClr>
              <a:buSzPts val="1400"/>
              <a:buFont typeface="Arial"/>
              <a:buNone/>
            </a:pPr>
            <a:r>
              <a:rPr lang="en-US" sz="1400" b="0" i="0" u="none" strike="noStrike" cap="none">
                <a:solidFill>
                  <a:srgbClr val="2C2C2C"/>
                </a:solidFill>
                <a:latin typeface="Arial"/>
                <a:ea typeface="Arial"/>
                <a:cs typeface="Arial"/>
                <a:sym typeface="Arial"/>
              </a:rPr>
              <a:t>Vendors</a:t>
            </a:r>
            <a:endParaRPr/>
          </a:p>
        </p:txBody>
      </p:sp>
      <p:sp>
        <p:nvSpPr>
          <p:cNvPr id="678" name="Google Shape;678;p33"/>
          <p:cNvSpPr/>
          <p:nvPr/>
        </p:nvSpPr>
        <p:spPr>
          <a:xfrm>
            <a:off x="3657599" y="3425001"/>
            <a:ext cx="1443790" cy="903170"/>
          </a:xfrm>
          <a:prstGeom prst="rightArrow">
            <a:avLst>
              <a:gd name="adj1" fmla="val 50000"/>
              <a:gd name="adj2" fmla="val 50000"/>
            </a:avLst>
          </a:prstGeom>
          <a:solidFill>
            <a:srgbClr val="6DCC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C2C2C"/>
              </a:buClr>
              <a:buSzPts val="1400"/>
              <a:buFont typeface="Arial"/>
              <a:buNone/>
            </a:pPr>
            <a:r>
              <a:rPr lang="en-US" sz="1400" b="0" i="0" u="none" strike="noStrike" cap="none">
                <a:solidFill>
                  <a:srgbClr val="2C2C2C"/>
                </a:solidFill>
                <a:latin typeface="Arial"/>
                <a:ea typeface="Arial"/>
                <a:cs typeface="Arial"/>
                <a:sym typeface="Arial"/>
              </a:rPr>
              <a:t>Practitioners</a:t>
            </a:r>
            <a:endParaRPr/>
          </a:p>
        </p:txBody>
      </p:sp>
      <p:sp>
        <p:nvSpPr>
          <p:cNvPr id="679" name="Google Shape;679;p33"/>
          <p:cNvSpPr/>
          <p:nvPr/>
        </p:nvSpPr>
        <p:spPr>
          <a:xfrm>
            <a:off x="5727031" y="1809549"/>
            <a:ext cx="1318662" cy="702644"/>
          </a:xfrm>
          <a:prstGeom prst="roundRect">
            <a:avLst>
              <a:gd name="adj" fmla="val 16667"/>
            </a:avLst>
          </a:prstGeom>
          <a:solidFill>
            <a:srgbClr val="6DCCDE"/>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C2C2C"/>
              </a:buClr>
              <a:buSzPts val="1400"/>
              <a:buFont typeface="Arial"/>
              <a:buNone/>
            </a:pPr>
            <a:r>
              <a:rPr lang="en-US" sz="1400" b="0" i="0" u="none" strike="noStrike" cap="none">
                <a:solidFill>
                  <a:srgbClr val="2C2C2C"/>
                </a:solidFill>
                <a:latin typeface="Arial"/>
                <a:ea typeface="Arial"/>
                <a:cs typeface="Arial"/>
                <a:sym typeface="Arial"/>
              </a:rPr>
              <a:t>Core Technology</a:t>
            </a:r>
            <a:endParaRPr/>
          </a:p>
        </p:txBody>
      </p:sp>
      <p:sp>
        <p:nvSpPr>
          <p:cNvPr id="680" name="Google Shape;680;p33"/>
          <p:cNvSpPr/>
          <p:nvPr/>
        </p:nvSpPr>
        <p:spPr>
          <a:xfrm>
            <a:off x="5727031" y="2649745"/>
            <a:ext cx="1318662" cy="702644"/>
          </a:xfrm>
          <a:prstGeom prst="roundRect">
            <a:avLst>
              <a:gd name="adj" fmla="val 16667"/>
            </a:avLst>
          </a:prstGeom>
          <a:solidFill>
            <a:srgbClr val="6DCCDE"/>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C2C2C"/>
              </a:buClr>
              <a:buSzPts val="1400"/>
              <a:buFont typeface="Arial"/>
              <a:buNone/>
            </a:pPr>
            <a:r>
              <a:rPr lang="en-US" sz="1400" b="0" i="0" u="none" strike="noStrike" cap="none">
                <a:solidFill>
                  <a:srgbClr val="2C2C2C"/>
                </a:solidFill>
                <a:latin typeface="Arial"/>
                <a:ea typeface="Arial"/>
                <a:cs typeface="Arial"/>
                <a:sym typeface="Arial"/>
              </a:rPr>
              <a:t>Compliance Suite</a:t>
            </a:r>
            <a:endParaRPr/>
          </a:p>
        </p:txBody>
      </p:sp>
      <p:sp>
        <p:nvSpPr>
          <p:cNvPr id="681" name="Google Shape;681;p33"/>
          <p:cNvSpPr/>
          <p:nvPr/>
        </p:nvSpPr>
        <p:spPr>
          <a:xfrm>
            <a:off x="5722218" y="3488965"/>
            <a:ext cx="1318662" cy="702644"/>
          </a:xfrm>
          <a:prstGeom prst="roundRect">
            <a:avLst>
              <a:gd name="adj" fmla="val 16667"/>
            </a:avLst>
          </a:prstGeom>
          <a:solidFill>
            <a:srgbClr val="6DCCDE"/>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C2C2C"/>
              </a:buClr>
              <a:buSzPts val="1400"/>
              <a:buFont typeface="Arial"/>
              <a:buNone/>
            </a:pPr>
            <a:r>
              <a:rPr lang="en-US" sz="1400" b="0" i="0" u="none" strike="noStrike" cap="none">
                <a:solidFill>
                  <a:srgbClr val="2C2C2C"/>
                </a:solidFill>
                <a:latin typeface="Arial"/>
                <a:ea typeface="Arial"/>
                <a:cs typeface="Arial"/>
                <a:sym typeface="Arial"/>
              </a:rPr>
              <a:t>Best Practices</a:t>
            </a:r>
            <a:endParaRPr/>
          </a:p>
        </p:txBody>
      </p:sp>
      <p:sp>
        <p:nvSpPr>
          <p:cNvPr id="682" name="Google Shape;682;p33"/>
          <p:cNvSpPr/>
          <p:nvPr/>
        </p:nvSpPr>
        <p:spPr>
          <a:xfrm>
            <a:off x="7613583" y="1809549"/>
            <a:ext cx="240632" cy="1542840"/>
          </a:xfrm>
          <a:prstGeom prst="rightBrace">
            <a:avLst>
              <a:gd name="adj1" fmla="val 8333"/>
              <a:gd name="adj2" fmla="val 50000"/>
            </a:avLst>
          </a:prstGeom>
          <a:noFill/>
          <a:ln w="57150" cap="flat" cmpd="sng">
            <a:solidFill>
              <a:srgbClr val="6DCCD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3" name="Google Shape;683;p33"/>
          <p:cNvSpPr/>
          <p:nvPr/>
        </p:nvSpPr>
        <p:spPr>
          <a:xfrm>
            <a:off x="7613582" y="3488965"/>
            <a:ext cx="240632" cy="791888"/>
          </a:xfrm>
          <a:prstGeom prst="rightBrace">
            <a:avLst>
              <a:gd name="adj1" fmla="val 8333"/>
              <a:gd name="adj2" fmla="val 50000"/>
            </a:avLst>
          </a:prstGeom>
          <a:noFill/>
          <a:ln w="57150" cap="flat" cmpd="sng">
            <a:solidFill>
              <a:srgbClr val="6DCCD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4" name="Google Shape;684;p33"/>
          <p:cNvSpPr txBox="1"/>
          <p:nvPr/>
        </p:nvSpPr>
        <p:spPr>
          <a:xfrm>
            <a:off x="7920227" y="2250583"/>
            <a:ext cx="742511"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Project</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Egeria</a:t>
            </a:r>
            <a:endParaRPr/>
          </a:p>
        </p:txBody>
      </p:sp>
      <p:sp>
        <p:nvSpPr>
          <p:cNvPr id="685" name="Google Shape;685;p33"/>
          <p:cNvSpPr txBox="1"/>
          <p:nvPr/>
        </p:nvSpPr>
        <p:spPr>
          <a:xfrm>
            <a:off x="7916096" y="3515577"/>
            <a:ext cx="1159292"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Project</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Data</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Governance</a:t>
            </a:r>
            <a:endParaRPr/>
          </a:p>
        </p:txBody>
      </p:sp>
      <p:pic>
        <p:nvPicPr>
          <p:cNvPr id="688" name="Google Shape;688;p33" descr="A close up of a logo&#10;&#10;Description generated with very high confidence"/>
          <p:cNvPicPr preferRelativeResize="0"/>
          <p:nvPr/>
        </p:nvPicPr>
        <p:blipFill rotWithShape="1">
          <a:blip r:embed="rId3">
            <a:alphaModFix/>
          </a:blip>
          <a:srcRect t="21160" b="22347"/>
          <a:stretch/>
        </p:blipFill>
        <p:spPr>
          <a:xfrm>
            <a:off x="5779968" y="1134957"/>
            <a:ext cx="1025724" cy="579438"/>
          </a:xfrm>
          <a:prstGeom prst="rect">
            <a:avLst/>
          </a:prstGeom>
          <a:noFill/>
          <a:ln>
            <a:noFill/>
          </a:ln>
        </p:spPr>
      </p:pic>
      <p:sp>
        <p:nvSpPr>
          <p:cNvPr id="689" name="Google Shape;689;p33" descr="Logo">
            <a:hlinkClick r:id="rId4"/>
          </p:cNvPr>
          <p:cNvSpPr/>
          <p:nvPr/>
        </p:nvSpPr>
        <p:spPr>
          <a:xfrm>
            <a:off x="4419600" y="241935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0" name="Google Shape;690;p33" descr="Screen Shot 2018-08-17 at 14.46.50.png"/>
          <p:cNvPicPr preferRelativeResize="0"/>
          <p:nvPr/>
        </p:nvPicPr>
        <p:blipFill rotWithShape="1">
          <a:blip r:embed="rId5">
            <a:alphaModFix/>
          </a:blip>
          <a:srcRect/>
          <a:stretch/>
        </p:blipFill>
        <p:spPr>
          <a:xfrm>
            <a:off x="7998595" y="1625228"/>
            <a:ext cx="932566" cy="412064"/>
          </a:xfrm>
          <a:prstGeom prst="rect">
            <a:avLst/>
          </a:prstGeom>
          <a:noFill/>
          <a:ln w="9525" cap="flat" cmpd="sng">
            <a:solidFill>
              <a:schemeClr val="accent1"/>
            </a:solidFill>
            <a:prstDash val="solid"/>
            <a:round/>
            <a:headEnd type="none" w="sm" len="sm"/>
            <a:tailEnd type="none" w="sm" len="sm"/>
          </a:ln>
        </p:spPr>
      </p:pic>
      <p:pic>
        <p:nvPicPr>
          <p:cNvPr id="3" name="Graphic 2">
            <a:extLst>
              <a:ext uri="{FF2B5EF4-FFF2-40B4-BE49-F238E27FC236}">
                <a16:creationId xmlns:a16="http://schemas.microsoft.com/office/drawing/2014/main" id="{4A861A03-CBC8-A34C-BE3B-AC06B05847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22923" y="3658362"/>
            <a:ext cx="1181100" cy="495300"/>
          </a:xfrm>
          <a:prstGeom prst="rect">
            <a:avLst/>
          </a:prstGeom>
        </p:spPr>
      </p:pic>
      <p:pic>
        <p:nvPicPr>
          <p:cNvPr id="5" name="Graphic 4">
            <a:extLst>
              <a:ext uri="{FF2B5EF4-FFF2-40B4-BE49-F238E27FC236}">
                <a16:creationId xmlns:a16="http://schemas.microsoft.com/office/drawing/2014/main" id="{F4B4A4AA-77C5-214A-A1D8-8EC8525E97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74439" y="3131924"/>
            <a:ext cx="1324811" cy="335740"/>
          </a:xfrm>
          <a:prstGeom prst="rect">
            <a:avLst/>
          </a:prstGeom>
        </p:spPr>
      </p:pic>
      <p:pic>
        <p:nvPicPr>
          <p:cNvPr id="7" name="Graphic 6">
            <a:extLst>
              <a:ext uri="{FF2B5EF4-FFF2-40B4-BE49-F238E27FC236}">
                <a16:creationId xmlns:a16="http://schemas.microsoft.com/office/drawing/2014/main" id="{139057C4-1FE9-504A-800D-22C53A66284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1160" y="2983735"/>
            <a:ext cx="1109631" cy="676875"/>
          </a:xfrm>
          <a:prstGeom prst="rect">
            <a:avLst/>
          </a:prstGeom>
        </p:spPr>
      </p:pic>
      <p:pic>
        <p:nvPicPr>
          <p:cNvPr id="9" name="Graphic 8">
            <a:extLst>
              <a:ext uri="{FF2B5EF4-FFF2-40B4-BE49-F238E27FC236}">
                <a16:creationId xmlns:a16="http://schemas.microsoft.com/office/drawing/2014/main" id="{33B48E22-2A00-714B-A0CD-7F2068FEEDF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7826" y="3789681"/>
            <a:ext cx="1519149" cy="232662"/>
          </a:xfrm>
          <a:prstGeom prst="rect">
            <a:avLst/>
          </a:prstGeom>
        </p:spPr>
      </p:pic>
    </p:spTree>
    <p:extLst>
      <p:ext uri="{BB962C8B-B14F-4D97-AF65-F5344CB8AC3E}">
        <p14:creationId xmlns:p14="http://schemas.microsoft.com/office/powerpoint/2010/main" val="169018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6093-079E-0342-AD41-938C5E9A73D0}"/>
              </a:ext>
            </a:extLst>
          </p:cNvPr>
          <p:cNvSpPr>
            <a:spLocks noGrp="1"/>
          </p:cNvSpPr>
          <p:nvPr>
            <p:ph type="title"/>
          </p:nvPr>
        </p:nvSpPr>
        <p:spPr>
          <a:xfrm>
            <a:off x="328345" y="2443942"/>
            <a:ext cx="8467312" cy="715697"/>
          </a:xfrm>
          <a:solidFill>
            <a:srgbClr val="000000">
              <a:alpha val="39000"/>
            </a:srgbClr>
          </a:solidFill>
        </p:spPr>
        <p:txBody>
          <a:bodyPr/>
          <a:lstStyle/>
          <a:p>
            <a:r>
              <a:rPr lang="en-US" dirty="0"/>
              <a:t>A (brief) history of metadata</a:t>
            </a:r>
          </a:p>
        </p:txBody>
      </p:sp>
    </p:spTree>
    <p:extLst>
      <p:ext uri="{BB962C8B-B14F-4D97-AF65-F5344CB8AC3E}">
        <p14:creationId xmlns:p14="http://schemas.microsoft.com/office/powerpoint/2010/main" val="102857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9" name="Shape 54"/>
          <p:cNvSpPr txBox="1">
            <a:spLocks/>
          </p:cNvSpPr>
          <p:nvPr/>
        </p:nvSpPr>
        <p:spPr>
          <a:xfrm>
            <a:off x="311700" y="235165"/>
            <a:ext cx="3719973" cy="423708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Font typeface="Arial"/>
              <a:buNone/>
              <a:defRPr sz="3200" b="0" i="0" u="none" strike="noStrike" cap="none">
                <a:solidFill>
                  <a:srgbClr val="333333"/>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pPr>
              <a:buSzPct val="25000"/>
            </a:pPr>
            <a:r>
              <a:rPr lang="en-US" spc="-20" dirty="0">
                <a:solidFill>
                  <a:schemeClr val="bg1"/>
                </a:solidFill>
              </a:rPr>
              <a:t>280 BC – The Library of Alexandra attached a small, dangling tag to the end of each individual scroll.</a:t>
            </a:r>
          </a:p>
        </p:txBody>
      </p:sp>
      <p:pic>
        <p:nvPicPr>
          <p:cNvPr id="1025" name="Picture 1" descr="Ancientlibraryalex.jpg">
            <a:extLst>
              <a:ext uri="{FF2B5EF4-FFF2-40B4-BE49-F238E27FC236}">
                <a16:creationId xmlns:a16="http://schemas.microsoft.com/office/drawing/2014/main" id="{508E2C64-3DE1-0744-8529-6BDB49A20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867" y="0"/>
            <a:ext cx="4918133" cy="50014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E00E0C-FC7E-154B-9794-2FC6EF9D0973}"/>
              </a:ext>
            </a:extLst>
          </p:cNvPr>
          <p:cNvSpPr txBox="1"/>
          <p:nvPr/>
        </p:nvSpPr>
        <p:spPr>
          <a:xfrm>
            <a:off x="307076" y="3829900"/>
            <a:ext cx="3918791" cy="707886"/>
          </a:xfrm>
          <a:prstGeom prst="rect">
            <a:avLst/>
          </a:prstGeom>
          <a:noFill/>
        </p:spPr>
        <p:txBody>
          <a:bodyPr wrap="square" rtlCol="0">
            <a:spAutoFit/>
          </a:bodyPr>
          <a:lstStyle/>
          <a:p>
            <a:r>
              <a:rPr lang="en-US" sz="1000" i="1" dirty="0"/>
              <a:t>Source: </a:t>
            </a:r>
            <a:r>
              <a:rPr lang="en-US" sz="1000" i="1" dirty="0">
                <a:hlinkClick r:id="rId4"/>
              </a:rPr>
              <a:t>https://www.dataversity.net/a-brief-history-of-metadata/</a:t>
            </a:r>
            <a:endParaRPr lang="en-US" sz="1000" i="1" dirty="0"/>
          </a:p>
          <a:p>
            <a:r>
              <a:rPr lang="en-US" sz="1000" i="1" dirty="0"/>
              <a:t>Image source: </a:t>
            </a:r>
            <a:r>
              <a:rPr lang="en-US" sz="1000" i="1" dirty="0">
                <a:hlinkClick r:id="rId5"/>
              </a:rPr>
              <a:t>https://en.wikipedia.org/wiki/Library_of_Alexandria#/media/File:Ancientlibraryalex.jpg</a:t>
            </a:r>
            <a:r>
              <a:rPr lang="en-US" sz="1000" i="1" dirty="0"/>
              <a:t>  </a:t>
            </a:r>
          </a:p>
        </p:txBody>
      </p:sp>
    </p:spTree>
    <p:extLst>
      <p:ext uri="{BB962C8B-B14F-4D97-AF65-F5344CB8AC3E}">
        <p14:creationId xmlns:p14="http://schemas.microsoft.com/office/powerpoint/2010/main" val="106665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272742" y="235165"/>
            <a:ext cx="4559557" cy="3738319"/>
          </a:xfrm>
          <a:prstGeom prst="rect">
            <a:avLst/>
          </a:prstGeom>
          <a:noFill/>
          <a:ln>
            <a:noFill/>
          </a:ln>
        </p:spPr>
        <p:txBody>
          <a:bodyPr lIns="91425" tIns="91425" rIns="91425" bIns="91425" anchor="t" anchorCtr="0">
            <a:noAutofit/>
          </a:bodyPr>
          <a:lstStyle/>
          <a:p>
            <a:pPr>
              <a:buSzPct val="25000"/>
            </a:pPr>
            <a:r>
              <a:rPr lang="en-US" spc="-20" dirty="0">
                <a:solidFill>
                  <a:schemeClr val="bg1"/>
                </a:solidFill>
              </a:rPr>
              <a:t>1967 - Stuart McIntosh and David </a:t>
            </a:r>
            <a:r>
              <a:rPr lang="en-US" spc="-20" dirty="0" err="1">
                <a:solidFill>
                  <a:schemeClr val="bg1"/>
                </a:solidFill>
              </a:rPr>
              <a:t>Griffel</a:t>
            </a:r>
            <a:r>
              <a:rPr lang="en-US" spc="-20" dirty="0">
                <a:solidFill>
                  <a:schemeClr val="bg1"/>
                </a:solidFill>
              </a:rPr>
              <a:t> of MIT are the to first mention metadata for computer systems, as they described the need for a digital “meta language.” </a:t>
            </a:r>
          </a:p>
        </p:txBody>
      </p:sp>
      <p:pic>
        <p:nvPicPr>
          <p:cNvPr id="3" name="Picture 2">
            <a:extLst>
              <a:ext uri="{FF2B5EF4-FFF2-40B4-BE49-F238E27FC236}">
                <a16:creationId xmlns:a16="http://schemas.microsoft.com/office/drawing/2014/main" id="{A9901D18-9D76-CE45-A21C-901D17BF940B}"/>
              </a:ext>
            </a:extLst>
          </p:cNvPr>
          <p:cNvPicPr>
            <a:picLocks noChangeAspect="1"/>
          </p:cNvPicPr>
          <p:nvPr/>
        </p:nvPicPr>
        <p:blipFill>
          <a:blip r:embed="rId3"/>
          <a:stretch>
            <a:fillRect/>
          </a:stretch>
        </p:blipFill>
        <p:spPr>
          <a:xfrm>
            <a:off x="149630" y="91440"/>
            <a:ext cx="3738460" cy="4838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B545D7BD-6F7D-6842-8B22-5D0D39D2BC3A}"/>
              </a:ext>
            </a:extLst>
          </p:cNvPr>
          <p:cNvSpPr txBox="1"/>
          <p:nvPr/>
        </p:nvSpPr>
        <p:spPr>
          <a:xfrm>
            <a:off x="4272741" y="4683226"/>
            <a:ext cx="4559557" cy="246221"/>
          </a:xfrm>
          <a:prstGeom prst="rect">
            <a:avLst/>
          </a:prstGeom>
          <a:noFill/>
        </p:spPr>
        <p:txBody>
          <a:bodyPr wrap="square" rtlCol="0">
            <a:spAutoFit/>
          </a:bodyPr>
          <a:lstStyle/>
          <a:p>
            <a:r>
              <a:rPr lang="en-US" sz="1000" i="1" dirty="0"/>
              <a:t>Source: </a:t>
            </a:r>
            <a:r>
              <a:rPr lang="en-US" sz="1000" i="1" dirty="0">
                <a:hlinkClick r:id="rId4"/>
              </a:rPr>
              <a:t>https://dspace.mit.edu/bitstream/handle/1721.1/82974/09487802.pdf</a:t>
            </a:r>
            <a:r>
              <a:rPr lang="en-US" sz="1000" i="1" dirty="0"/>
              <a:t> </a:t>
            </a:r>
          </a:p>
        </p:txBody>
      </p:sp>
    </p:spTree>
    <p:extLst>
      <p:ext uri="{BB962C8B-B14F-4D97-AF65-F5344CB8AC3E}">
        <p14:creationId xmlns:p14="http://schemas.microsoft.com/office/powerpoint/2010/main" val="14088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B5F79F-33BE-D649-BCC2-921CAC5B43B0}"/>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t>5</a:t>
            </a:fld>
            <a:endParaRPr lang="en-US" sz="1000" b="0" i="0" u="none" strike="noStrike" cap="none">
              <a:solidFill>
                <a:srgbClr val="434343"/>
              </a:solidFill>
              <a:latin typeface="Arial"/>
              <a:ea typeface="Arial"/>
              <a:cs typeface="Arial"/>
              <a:sym typeface="Arial"/>
            </a:endParaRPr>
          </a:p>
        </p:txBody>
      </p:sp>
      <p:pic>
        <p:nvPicPr>
          <p:cNvPr id="10" name="Graphic 9">
            <a:extLst>
              <a:ext uri="{FF2B5EF4-FFF2-40B4-BE49-F238E27FC236}">
                <a16:creationId xmlns:a16="http://schemas.microsoft.com/office/drawing/2014/main" id="{5EA6AAD7-9A7A-C344-A49F-64014BD8C6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898" y="412749"/>
            <a:ext cx="1485669" cy="1485669"/>
          </a:xfrm>
          <a:prstGeom prst="rect">
            <a:avLst/>
          </a:prstGeom>
        </p:spPr>
      </p:pic>
      <p:pic>
        <p:nvPicPr>
          <p:cNvPr id="13" name="Graphic 12">
            <a:extLst>
              <a:ext uri="{FF2B5EF4-FFF2-40B4-BE49-F238E27FC236}">
                <a16:creationId xmlns:a16="http://schemas.microsoft.com/office/drawing/2014/main" id="{2F41BDFA-6B36-E142-A176-3E7521E68F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6450" y="745453"/>
            <a:ext cx="2451100" cy="927100"/>
          </a:xfrm>
          <a:prstGeom prst="rect">
            <a:avLst/>
          </a:prstGeom>
        </p:spPr>
      </p:pic>
      <p:pic>
        <p:nvPicPr>
          <p:cNvPr id="2052" name="Picture 4" descr="Home">
            <a:hlinkClick r:id="rId7" tooltip="Home"/>
            <a:extLst>
              <a:ext uri="{FF2B5EF4-FFF2-40B4-BE49-F238E27FC236}">
                <a16:creationId xmlns:a16="http://schemas.microsoft.com/office/drawing/2014/main" id="{C92FF4D4-5C90-B740-915C-09483A9BBE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539" y="2857500"/>
            <a:ext cx="2830079" cy="679219"/>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9" descr="NIEM logo">
            <a:extLst>
              <a:ext uri="{FF2B5EF4-FFF2-40B4-BE49-F238E27FC236}">
                <a16:creationId xmlns:a16="http://schemas.microsoft.com/office/drawing/2014/main" id="{AF563878-AD70-8B49-974B-04403D998BE3}"/>
              </a:ext>
            </a:extLst>
          </p:cNvPr>
          <p:cNvSpPr>
            <a:spLocks noChangeAspect="1" noChangeArrowheads="1"/>
          </p:cNvSpPr>
          <p:nvPr/>
        </p:nvSpPr>
        <p:spPr bwMode="auto">
          <a:xfrm>
            <a:off x="2940050" y="2286000"/>
            <a:ext cx="3263900" cy="571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Graphic 15">
            <a:extLst>
              <a:ext uri="{FF2B5EF4-FFF2-40B4-BE49-F238E27FC236}">
                <a16:creationId xmlns:a16="http://schemas.microsoft.com/office/drawing/2014/main" id="{5BCE1A36-5007-8F4F-A10E-C90C5DBB92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73996" y="2286000"/>
            <a:ext cx="3458095" cy="599589"/>
          </a:xfrm>
          <a:prstGeom prst="rect">
            <a:avLst/>
          </a:prstGeom>
        </p:spPr>
      </p:pic>
    </p:spTree>
    <p:extLst>
      <p:ext uri="{BB962C8B-B14F-4D97-AF65-F5344CB8AC3E}">
        <p14:creationId xmlns:p14="http://schemas.microsoft.com/office/powerpoint/2010/main" val="100781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55219-6278-4644-9EE3-A142E6834223}"/>
              </a:ext>
            </a:extLst>
          </p:cNvPr>
          <p:cNvSpPr>
            <a:spLocks noGrp="1"/>
          </p:cNvSpPr>
          <p:nvPr>
            <p:ph type="title"/>
          </p:nvPr>
        </p:nvSpPr>
        <p:spPr>
          <a:xfrm>
            <a:off x="311700" y="445025"/>
            <a:ext cx="4002605" cy="1192582"/>
          </a:xfrm>
        </p:spPr>
        <p:txBody>
          <a:bodyPr/>
          <a:lstStyle/>
          <a:p>
            <a:r>
              <a:rPr lang="en-US" dirty="0"/>
              <a:t>But standards didn’t solve interoperability</a:t>
            </a:r>
          </a:p>
        </p:txBody>
      </p:sp>
      <p:sp>
        <p:nvSpPr>
          <p:cNvPr id="3" name="Slide Number Placeholder 2">
            <a:extLst>
              <a:ext uri="{FF2B5EF4-FFF2-40B4-BE49-F238E27FC236}">
                <a16:creationId xmlns:a16="http://schemas.microsoft.com/office/drawing/2014/main" id="{0C4C12D6-0EF5-E34B-B72B-F83BDE0A0808}"/>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t>6</a:t>
            </a:fld>
            <a:endParaRPr lang="en-US" sz="1000" b="0" i="0" u="none" strike="noStrike" cap="none">
              <a:solidFill>
                <a:srgbClr val="434343"/>
              </a:solidFill>
              <a:latin typeface="Arial"/>
              <a:ea typeface="Arial"/>
              <a:cs typeface="Arial"/>
              <a:sym typeface="Arial"/>
            </a:endParaRPr>
          </a:p>
        </p:txBody>
      </p:sp>
      <p:sp>
        <p:nvSpPr>
          <p:cNvPr id="4" name="Text Placeholder 3">
            <a:extLst>
              <a:ext uri="{FF2B5EF4-FFF2-40B4-BE49-F238E27FC236}">
                <a16:creationId xmlns:a16="http://schemas.microsoft.com/office/drawing/2014/main" id="{36AD899C-3309-1440-AD68-AC5F78B297BE}"/>
              </a:ext>
            </a:extLst>
          </p:cNvPr>
          <p:cNvSpPr>
            <a:spLocks noGrp="1"/>
          </p:cNvSpPr>
          <p:nvPr>
            <p:ph type="body" idx="1"/>
          </p:nvPr>
        </p:nvSpPr>
        <p:spPr>
          <a:xfrm>
            <a:off x="311146" y="1770610"/>
            <a:ext cx="4003159" cy="2616331"/>
          </a:xfrm>
        </p:spPr>
        <p:txBody>
          <a:bodyPr/>
          <a:lstStyle/>
          <a:p>
            <a:r>
              <a:rPr lang="en-US" dirty="0"/>
              <a:t>Standards were often developed outside of the context of a implementation</a:t>
            </a:r>
          </a:p>
          <a:p>
            <a:r>
              <a:rPr lang="en-US" dirty="0"/>
              <a:t>Pace of standard development didn’t match pace of software evolution</a:t>
            </a:r>
          </a:p>
          <a:p>
            <a:pPr marL="0" indent="0">
              <a:buNone/>
            </a:pPr>
            <a:r>
              <a:rPr lang="en-US" dirty="0"/>
              <a:t>Enter Open Source!</a:t>
            </a:r>
          </a:p>
        </p:txBody>
      </p:sp>
      <p:pic>
        <p:nvPicPr>
          <p:cNvPr id="3074" name="Picture 2" descr="https://lh6.googleusercontent.com/sFB2OGG6JZmmWfEDbEFq-isV4KT_2cfmN4mNP99a2jkX1OLKed_nYIk1LZfxGHJ__JdCTFgOYUyK8qfMeq8tVxpexS9cxO_ciwnH6nWRNMHMqUNjTaHK0L3tsk5VVoW5yH-zznjJyT-iBKkdnw">
            <a:extLst>
              <a:ext uri="{FF2B5EF4-FFF2-40B4-BE49-F238E27FC236}">
                <a16:creationId xmlns:a16="http://schemas.microsoft.com/office/drawing/2014/main" id="{6E7EF5FB-2430-044E-967B-97772449E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62" y="445025"/>
            <a:ext cx="4600119" cy="3941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70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9C2044-E022-6649-9742-299A2A1C642B}"/>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t>7</a:t>
            </a:fld>
            <a:endParaRPr lang="en-US" sz="1000" b="0" i="0" u="none" strike="noStrike" cap="none">
              <a:solidFill>
                <a:srgbClr val="434343"/>
              </a:solidFill>
              <a:latin typeface="Arial"/>
              <a:ea typeface="Arial"/>
              <a:cs typeface="Arial"/>
              <a:sym typeface="Arial"/>
            </a:endParaRPr>
          </a:p>
        </p:txBody>
      </p:sp>
      <p:pic>
        <p:nvPicPr>
          <p:cNvPr id="5" name="Picture 4">
            <a:extLst>
              <a:ext uri="{FF2B5EF4-FFF2-40B4-BE49-F238E27FC236}">
                <a16:creationId xmlns:a16="http://schemas.microsoft.com/office/drawing/2014/main" id="{E2E559B5-6E6A-354A-B501-C11FFA16E5D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128" y="1448568"/>
            <a:ext cx="1680266" cy="1734987"/>
          </a:xfrm>
          <a:prstGeom prst="rect">
            <a:avLst/>
          </a:prstGeom>
        </p:spPr>
      </p:pic>
      <p:pic>
        <p:nvPicPr>
          <p:cNvPr id="6" name="Picture 5">
            <a:extLst>
              <a:ext uri="{FF2B5EF4-FFF2-40B4-BE49-F238E27FC236}">
                <a16:creationId xmlns:a16="http://schemas.microsoft.com/office/drawing/2014/main" id="{0E094018-1FA9-2840-A3F2-31FB438D7F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48845" y="1812175"/>
            <a:ext cx="2134961" cy="1142538"/>
          </a:xfrm>
          <a:prstGeom prst="rect">
            <a:avLst/>
          </a:prstGeom>
        </p:spPr>
      </p:pic>
      <p:sp>
        <p:nvSpPr>
          <p:cNvPr id="7" name="TextBox 6">
            <a:extLst>
              <a:ext uri="{FF2B5EF4-FFF2-40B4-BE49-F238E27FC236}">
                <a16:creationId xmlns:a16="http://schemas.microsoft.com/office/drawing/2014/main" id="{D0511D82-F277-CD4C-9647-FEF21D986F4E}"/>
              </a:ext>
            </a:extLst>
          </p:cNvPr>
          <p:cNvSpPr txBox="1"/>
          <p:nvPr/>
        </p:nvSpPr>
        <p:spPr>
          <a:xfrm>
            <a:off x="1704513" y="1448568"/>
            <a:ext cx="1072236" cy="1569660"/>
          </a:xfrm>
          <a:prstGeom prst="rect">
            <a:avLst/>
          </a:prstGeom>
          <a:noFill/>
        </p:spPr>
        <p:txBody>
          <a:bodyPr wrap="square" rtlCol="0">
            <a:spAutoFit/>
          </a:bodyPr>
          <a:lstStyle/>
          <a:p>
            <a:r>
              <a:rPr lang="en-US" sz="9600" b="1" dirty="0"/>
              <a:t>+</a:t>
            </a:r>
          </a:p>
        </p:txBody>
      </p:sp>
      <p:pic>
        <p:nvPicPr>
          <p:cNvPr id="8" name="Picture 7">
            <a:extLst>
              <a:ext uri="{FF2B5EF4-FFF2-40B4-BE49-F238E27FC236}">
                <a16:creationId xmlns:a16="http://schemas.microsoft.com/office/drawing/2014/main" id="{2A9C0605-7606-DB48-B0D1-86548BC2009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67718" y="1812175"/>
            <a:ext cx="3076063" cy="1142538"/>
          </a:xfrm>
          <a:prstGeom prst="rect">
            <a:avLst/>
          </a:prstGeom>
        </p:spPr>
      </p:pic>
      <p:sp>
        <p:nvSpPr>
          <p:cNvPr id="9" name="TextBox 8">
            <a:extLst>
              <a:ext uri="{FF2B5EF4-FFF2-40B4-BE49-F238E27FC236}">
                <a16:creationId xmlns:a16="http://schemas.microsoft.com/office/drawing/2014/main" id="{CF9FD634-8653-0240-83D5-666FC0034A6A}"/>
              </a:ext>
            </a:extLst>
          </p:cNvPr>
          <p:cNvSpPr txBox="1"/>
          <p:nvPr/>
        </p:nvSpPr>
        <p:spPr>
          <a:xfrm>
            <a:off x="4954363" y="1505539"/>
            <a:ext cx="1072236" cy="1569660"/>
          </a:xfrm>
          <a:prstGeom prst="rect">
            <a:avLst/>
          </a:prstGeom>
          <a:noFill/>
        </p:spPr>
        <p:txBody>
          <a:bodyPr wrap="square" rtlCol="0">
            <a:spAutoFit/>
          </a:bodyPr>
          <a:lstStyle/>
          <a:p>
            <a:r>
              <a:rPr lang="en-US" sz="9600" b="1" dirty="0"/>
              <a:t>=</a:t>
            </a:r>
          </a:p>
        </p:txBody>
      </p:sp>
    </p:spTree>
    <p:extLst>
      <p:ext uri="{BB962C8B-B14F-4D97-AF65-F5344CB8AC3E}">
        <p14:creationId xmlns:p14="http://schemas.microsoft.com/office/powerpoint/2010/main" val="4274944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08478-A9BB-9943-B0F4-9346753ABF68}"/>
              </a:ext>
            </a:extLst>
          </p:cNvPr>
          <p:cNvSpPr>
            <a:spLocks noGrp="1"/>
          </p:cNvSpPr>
          <p:nvPr>
            <p:ph type="title"/>
          </p:nvPr>
        </p:nvSpPr>
        <p:spPr/>
        <p:txBody>
          <a:bodyPr/>
          <a:lstStyle/>
          <a:p>
            <a:r>
              <a:rPr lang="en-US" dirty="0"/>
              <a:t>Open Source brings all constituents to the table</a:t>
            </a:r>
          </a:p>
        </p:txBody>
      </p:sp>
      <p:sp>
        <p:nvSpPr>
          <p:cNvPr id="3" name="Slide Number Placeholder 2">
            <a:extLst>
              <a:ext uri="{FF2B5EF4-FFF2-40B4-BE49-F238E27FC236}">
                <a16:creationId xmlns:a16="http://schemas.microsoft.com/office/drawing/2014/main" id="{5F3C8433-C32B-A24F-B18C-2369D5459837}"/>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t>8</a:t>
            </a:fld>
            <a:endParaRPr lang="en-US" sz="1000" b="0" i="0" u="none" strike="noStrike" cap="none">
              <a:solidFill>
                <a:srgbClr val="434343"/>
              </a:solidFill>
              <a:latin typeface="Arial"/>
              <a:ea typeface="Arial"/>
              <a:cs typeface="Arial"/>
              <a:sym typeface="Arial"/>
            </a:endParaRPr>
          </a:p>
        </p:txBody>
      </p:sp>
    </p:spTree>
    <p:extLst>
      <p:ext uri="{BB962C8B-B14F-4D97-AF65-F5344CB8AC3E}">
        <p14:creationId xmlns:p14="http://schemas.microsoft.com/office/powerpoint/2010/main" val="175201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cxnSp>
        <p:nvCxnSpPr>
          <p:cNvPr id="321" name="Google Shape;321;p25"/>
          <p:cNvCxnSpPr>
            <a:stCxn id="322" idx="1"/>
          </p:cNvCxnSpPr>
          <p:nvPr/>
        </p:nvCxnSpPr>
        <p:spPr>
          <a:xfrm rot="10800000">
            <a:off x="3573316" y="2318791"/>
            <a:ext cx="900" cy="1061100"/>
          </a:xfrm>
          <a:prstGeom prst="straightConnector1">
            <a:avLst/>
          </a:prstGeom>
          <a:solidFill>
            <a:srgbClr val="CC99FF"/>
          </a:solidFill>
          <a:ln w="19050" cap="flat" cmpd="sng">
            <a:solidFill>
              <a:schemeClr val="lt2"/>
            </a:solidFill>
            <a:prstDash val="solid"/>
            <a:round/>
            <a:headEnd type="none" w="sm" len="sm"/>
            <a:tailEnd type="none" w="sm" len="sm"/>
          </a:ln>
        </p:spPr>
      </p:cxnSp>
      <p:grpSp>
        <p:nvGrpSpPr>
          <p:cNvPr id="323" name="Google Shape;323;p25"/>
          <p:cNvGrpSpPr/>
          <p:nvPr/>
        </p:nvGrpSpPr>
        <p:grpSpPr>
          <a:xfrm>
            <a:off x="1222895" y="3374339"/>
            <a:ext cx="1160032" cy="929955"/>
            <a:chOff x="5454524" y="2009903"/>
            <a:chExt cx="1160032" cy="929955"/>
          </a:xfrm>
        </p:grpSpPr>
        <p:sp>
          <p:nvSpPr>
            <p:cNvPr id="324" name="Google Shape;324;p25"/>
            <p:cNvSpPr/>
            <p:nvPr/>
          </p:nvSpPr>
          <p:spPr>
            <a:xfrm>
              <a:off x="5454524" y="2009903"/>
              <a:ext cx="1160032" cy="929955"/>
            </a:xfrm>
            <a:prstGeom prst="can">
              <a:avLst>
                <a:gd name="adj" fmla="val 25000"/>
              </a:avLst>
            </a:prstGeom>
            <a:solidFill>
              <a:srgbClr val="1F497D"/>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25" name="Google Shape;325;p25"/>
            <p:cNvSpPr/>
            <p:nvPr/>
          </p:nvSpPr>
          <p:spPr>
            <a:xfrm>
              <a:off x="5774854" y="2359887"/>
              <a:ext cx="570016" cy="409980"/>
            </a:xfrm>
            <a:prstGeom prst="flowChartMultidocumen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497D"/>
                </a:solidFill>
                <a:latin typeface="Calibri"/>
                <a:ea typeface="Calibri"/>
                <a:cs typeface="Calibri"/>
                <a:sym typeface="Calibri"/>
              </a:endParaRPr>
            </a:p>
          </p:txBody>
        </p:sp>
      </p:grpSp>
      <p:cxnSp>
        <p:nvCxnSpPr>
          <p:cNvPr id="326" name="Google Shape;326;p25"/>
          <p:cNvCxnSpPr>
            <a:stCxn id="324" idx="1"/>
          </p:cNvCxnSpPr>
          <p:nvPr/>
        </p:nvCxnSpPr>
        <p:spPr>
          <a:xfrm rot="10800000">
            <a:off x="1802011" y="2313239"/>
            <a:ext cx="900" cy="1061100"/>
          </a:xfrm>
          <a:prstGeom prst="straightConnector1">
            <a:avLst/>
          </a:prstGeom>
          <a:solidFill>
            <a:srgbClr val="CC99FF"/>
          </a:solidFill>
          <a:ln w="19050" cap="flat" cmpd="sng">
            <a:solidFill>
              <a:schemeClr val="lt2"/>
            </a:solidFill>
            <a:prstDash val="solid"/>
            <a:round/>
            <a:headEnd type="none" w="sm" len="sm"/>
            <a:tailEnd type="none" w="sm" len="sm"/>
          </a:ln>
        </p:spPr>
      </p:cxnSp>
      <p:grpSp>
        <p:nvGrpSpPr>
          <p:cNvPr id="327" name="Google Shape;327;p25"/>
          <p:cNvGrpSpPr/>
          <p:nvPr/>
        </p:nvGrpSpPr>
        <p:grpSpPr>
          <a:xfrm>
            <a:off x="4750391" y="3366902"/>
            <a:ext cx="1160032" cy="929955"/>
            <a:chOff x="5454524" y="2009903"/>
            <a:chExt cx="1160032" cy="929955"/>
          </a:xfrm>
        </p:grpSpPr>
        <p:sp>
          <p:nvSpPr>
            <p:cNvPr id="328" name="Google Shape;328;p25"/>
            <p:cNvSpPr/>
            <p:nvPr/>
          </p:nvSpPr>
          <p:spPr>
            <a:xfrm>
              <a:off x="5454524" y="2009903"/>
              <a:ext cx="1160032" cy="929955"/>
            </a:xfrm>
            <a:prstGeom prst="can">
              <a:avLst>
                <a:gd name="adj" fmla="val 25000"/>
              </a:avLst>
            </a:prstGeom>
            <a:solidFill>
              <a:srgbClr val="1F497D"/>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29" name="Google Shape;329;p25"/>
            <p:cNvSpPr/>
            <p:nvPr/>
          </p:nvSpPr>
          <p:spPr>
            <a:xfrm>
              <a:off x="5774854" y="2359887"/>
              <a:ext cx="570016" cy="409980"/>
            </a:xfrm>
            <a:prstGeom prst="flowChartMultidocumen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497D"/>
                </a:solidFill>
                <a:latin typeface="Calibri"/>
                <a:ea typeface="Calibri"/>
                <a:cs typeface="Calibri"/>
                <a:sym typeface="Calibri"/>
              </a:endParaRPr>
            </a:p>
          </p:txBody>
        </p:sp>
      </p:grpSp>
      <p:cxnSp>
        <p:nvCxnSpPr>
          <p:cNvPr id="330" name="Google Shape;330;p25"/>
          <p:cNvCxnSpPr>
            <a:stCxn id="328" idx="1"/>
          </p:cNvCxnSpPr>
          <p:nvPr/>
        </p:nvCxnSpPr>
        <p:spPr>
          <a:xfrm rot="10800000">
            <a:off x="5329507" y="2305802"/>
            <a:ext cx="900" cy="1061100"/>
          </a:xfrm>
          <a:prstGeom prst="straightConnector1">
            <a:avLst/>
          </a:prstGeom>
          <a:solidFill>
            <a:srgbClr val="CC99FF"/>
          </a:solidFill>
          <a:ln w="19050" cap="flat" cmpd="sng">
            <a:solidFill>
              <a:schemeClr val="lt2"/>
            </a:solidFill>
            <a:prstDash val="solid"/>
            <a:round/>
            <a:headEnd type="none" w="sm" len="sm"/>
            <a:tailEnd type="none" w="sm" len="sm"/>
          </a:ln>
        </p:spPr>
      </p:cxnSp>
      <p:sp>
        <p:nvSpPr>
          <p:cNvPr id="331" name="Google Shape;331;p25"/>
          <p:cNvSpPr/>
          <p:nvPr/>
        </p:nvSpPr>
        <p:spPr>
          <a:xfrm>
            <a:off x="3618098" y="1189710"/>
            <a:ext cx="1244600" cy="874712"/>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32" name="Google Shape;332;p25"/>
          <p:cNvSpPr/>
          <p:nvPr/>
        </p:nvSpPr>
        <p:spPr>
          <a:xfrm>
            <a:off x="3994335" y="1310358"/>
            <a:ext cx="503238" cy="482600"/>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33" name="Google Shape;333;p25"/>
          <p:cNvSpPr/>
          <p:nvPr/>
        </p:nvSpPr>
        <p:spPr>
          <a:xfrm>
            <a:off x="3633991" y="1224642"/>
            <a:ext cx="1216025" cy="73025"/>
          </a:xfrm>
          <a:prstGeom prst="rect">
            <a:avLst/>
          </a:prstGeom>
          <a:solidFill>
            <a:schemeClr val="lt1"/>
          </a:solidFill>
          <a:ln w="9525" cap="flat" cmpd="sng">
            <a:solidFill>
              <a:srgbClr val="9B9B9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34" name="Google Shape;334;p25"/>
          <p:cNvSpPr/>
          <p:nvPr/>
        </p:nvSpPr>
        <p:spPr>
          <a:xfrm>
            <a:off x="3654610" y="1867572"/>
            <a:ext cx="1181100" cy="147638"/>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35" name="Google Shape;335;p25"/>
          <p:cNvSpPr/>
          <p:nvPr/>
        </p:nvSpPr>
        <p:spPr>
          <a:xfrm>
            <a:off x="4276928" y="1440534"/>
            <a:ext cx="60325" cy="63500"/>
          </a:xfrm>
          <a:prstGeom prst="round2DiagRect">
            <a:avLst>
              <a:gd name="adj1" fmla="val 38097"/>
              <a:gd name="adj2" fmla="val 0"/>
            </a:avLst>
          </a:prstGeom>
          <a:solidFill>
            <a:schemeClr val="accent5"/>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6" name="Google Shape;336;p25"/>
          <p:cNvSpPr/>
          <p:nvPr/>
        </p:nvSpPr>
        <p:spPr>
          <a:xfrm>
            <a:off x="4276928" y="1589758"/>
            <a:ext cx="60325" cy="57150"/>
          </a:xfrm>
          <a:prstGeom prst="plus">
            <a:avLst>
              <a:gd name="adj" fmla="val 25000"/>
            </a:avLst>
          </a:prstGeom>
          <a:solidFill>
            <a:schemeClr val="accent4"/>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nvGrpSpPr>
          <p:cNvPr id="337" name="Google Shape;337;p25"/>
          <p:cNvGrpSpPr/>
          <p:nvPr/>
        </p:nvGrpSpPr>
        <p:grpSpPr>
          <a:xfrm>
            <a:off x="4108654" y="1669142"/>
            <a:ext cx="42863" cy="79375"/>
            <a:chOff x="603254" y="4737100"/>
            <a:chExt cx="355600" cy="654046"/>
          </a:xfrm>
        </p:grpSpPr>
        <p:sp>
          <p:nvSpPr>
            <p:cNvPr id="338" name="Google Shape;338;p25"/>
            <p:cNvSpPr/>
            <p:nvPr/>
          </p:nvSpPr>
          <p:spPr>
            <a:xfrm rot="-5400000">
              <a:off x="545596" y="4977888"/>
              <a:ext cx="470916" cy="355600"/>
            </a:xfrm>
            <a:prstGeom prst="flowChartDelay">
              <a:avLst/>
            </a:prstGeom>
            <a:solidFill>
              <a:srgbClr val="FFFF00"/>
            </a:solidFill>
            <a:ln w="9525" cap="flat" cmpd="sng">
              <a:solidFill>
                <a:srgbClr val="1F497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9" name="Google Shape;339;p25"/>
            <p:cNvSpPr/>
            <p:nvPr/>
          </p:nvSpPr>
          <p:spPr>
            <a:xfrm>
              <a:off x="628650" y="4737100"/>
              <a:ext cx="304800" cy="279400"/>
            </a:xfrm>
            <a:prstGeom prst="ellipse">
              <a:avLst/>
            </a:prstGeom>
            <a:solidFill>
              <a:schemeClr val="dk2"/>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40" name="Google Shape;340;p25"/>
          <p:cNvGrpSpPr/>
          <p:nvPr/>
        </p:nvGrpSpPr>
        <p:grpSpPr>
          <a:xfrm>
            <a:off x="4141972" y="1415134"/>
            <a:ext cx="44450" cy="85725"/>
            <a:chOff x="603246" y="4737100"/>
            <a:chExt cx="355600" cy="654054"/>
          </a:xfrm>
        </p:grpSpPr>
        <p:sp>
          <p:nvSpPr>
            <p:cNvPr id="341" name="Google Shape;341;p25"/>
            <p:cNvSpPr/>
            <p:nvPr/>
          </p:nvSpPr>
          <p:spPr>
            <a:xfrm rot="-5400000">
              <a:off x="544859" y="4977167"/>
              <a:ext cx="472373" cy="355600"/>
            </a:xfrm>
            <a:prstGeom prst="flowChartDelay">
              <a:avLst/>
            </a:prstGeom>
            <a:solidFill>
              <a:schemeClr val="lt2"/>
            </a:solidFill>
            <a:ln w="9525" cap="flat" cmpd="sng">
              <a:solidFill>
                <a:srgbClr val="1F497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42" name="Google Shape;342;p25"/>
            <p:cNvSpPr/>
            <p:nvPr/>
          </p:nvSpPr>
          <p:spPr>
            <a:xfrm>
              <a:off x="628650" y="4737100"/>
              <a:ext cx="304800" cy="279400"/>
            </a:xfrm>
            <a:prstGeom prst="ellipse">
              <a:avLst/>
            </a:prstGeom>
            <a:solidFill>
              <a:schemeClr val="dk2"/>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grpSp>
      <p:cxnSp>
        <p:nvCxnSpPr>
          <p:cNvPr id="343" name="Google Shape;343;p25"/>
          <p:cNvCxnSpPr>
            <a:stCxn id="341" idx="2"/>
            <a:endCxn id="335" idx="2"/>
          </p:cNvCxnSpPr>
          <p:nvPr/>
        </p:nvCxnSpPr>
        <p:spPr>
          <a:xfrm>
            <a:off x="4186422" y="1469903"/>
            <a:ext cx="90600" cy="2400"/>
          </a:xfrm>
          <a:prstGeom prst="straightConnector1">
            <a:avLst/>
          </a:prstGeom>
          <a:solidFill>
            <a:srgbClr val="CC99FF"/>
          </a:solidFill>
          <a:ln w="9525" cap="flat" cmpd="sng">
            <a:solidFill>
              <a:schemeClr val="lt2"/>
            </a:solidFill>
            <a:prstDash val="solid"/>
            <a:round/>
            <a:headEnd type="none" w="sm" len="sm"/>
            <a:tailEnd type="none" w="sm" len="sm"/>
          </a:ln>
        </p:spPr>
      </p:cxnSp>
      <p:cxnSp>
        <p:nvCxnSpPr>
          <p:cNvPr id="344" name="Google Shape;344;p25"/>
          <p:cNvCxnSpPr>
            <a:stCxn id="336" idx="0"/>
            <a:endCxn id="335" idx="1"/>
          </p:cNvCxnSpPr>
          <p:nvPr/>
        </p:nvCxnSpPr>
        <p:spPr>
          <a:xfrm rot="10800000">
            <a:off x="4307091" y="1503958"/>
            <a:ext cx="0" cy="85800"/>
          </a:xfrm>
          <a:prstGeom prst="straightConnector1">
            <a:avLst/>
          </a:prstGeom>
          <a:solidFill>
            <a:srgbClr val="CC99FF"/>
          </a:solidFill>
          <a:ln w="9525" cap="flat" cmpd="sng">
            <a:solidFill>
              <a:schemeClr val="lt2"/>
            </a:solidFill>
            <a:prstDash val="solid"/>
            <a:round/>
            <a:headEnd type="none" w="sm" len="sm"/>
            <a:tailEnd type="none" w="sm" len="sm"/>
          </a:ln>
        </p:spPr>
      </p:cxnSp>
      <p:cxnSp>
        <p:nvCxnSpPr>
          <p:cNvPr id="345" name="Google Shape;345;p25"/>
          <p:cNvCxnSpPr>
            <a:stCxn id="336" idx="2"/>
            <a:endCxn id="338" idx="2"/>
          </p:cNvCxnSpPr>
          <p:nvPr/>
        </p:nvCxnSpPr>
        <p:spPr>
          <a:xfrm flipH="1">
            <a:off x="4151391" y="1646908"/>
            <a:ext cx="155700" cy="72900"/>
          </a:xfrm>
          <a:prstGeom prst="straightConnector1">
            <a:avLst/>
          </a:prstGeom>
          <a:solidFill>
            <a:srgbClr val="CC99FF"/>
          </a:solidFill>
          <a:ln w="9525" cap="flat" cmpd="sng">
            <a:solidFill>
              <a:schemeClr val="lt2"/>
            </a:solidFill>
            <a:prstDash val="solid"/>
            <a:round/>
            <a:headEnd type="none" w="sm" len="sm"/>
            <a:tailEnd type="none" w="sm" len="sm"/>
          </a:ln>
        </p:spPr>
      </p:cxnSp>
      <p:sp>
        <p:nvSpPr>
          <p:cNvPr id="346" name="Google Shape;346;p25"/>
          <p:cNvSpPr/>
          <p:nvPr/>
        </p:nvSpPr>
        <p:spPr>
          <a:xfrm>
            <a:off x="3656198" y="1812009"/>
            <a:ext cx="1179512" cy="44450"/>
          </a:xfrm>
          <a:prstGeom prst="rect">
            <a:avLst/>
          </a:prstGeom>
          <a:solidFill>
            <a:srgbClr val="005878"/>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000" tIns="0" rIns="91425" bIns="46800" anchor="ctr" anchorCtr="0">
            <a:noAutofit/>
          </a:bodyPr>
          <a:lstStyle/>
          <a:p>
            <a:pPr marL="0" marR="0" lvl="0" indent="0" algn="l" rtl="0">
              <a:lnSpc>
                <a:spcPct val="100000"/>
              </a:lnSpc>
              <a:spcBef>
                <a:spcPts val="0"/>
              </a:spcBef>
              <a:spcAft>
                <a:spcPts val="0"/>
              </a:spcAft>
              <a:buClr>
                <a:schemeClr val="lt1"/>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347" name="Google Shape;347;p25"/>
          <p:cNvSpPr/>
          <p:nvPr/>
        </p:nvSpPr>
        <p:spPr>
          <a:xfrm>
            <a:off x="4522978" y="1313533"/>
            <a:ext cx="314325" cy="38100"/>
          </a:xfrm>
          <a:prstGeom prst="rect">
            <a:avLst/>
          </a:prstGeom>
          <a:solidFill>
            <a:srgbClr val="005878"/>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000" tIns="0" rIns="91425" bIns="46800" anchor="ctr" anchorCtr="0">
            <a:noAutofit/>
          </a:bodyPr>
          <a:lstStyle/>
          <a:p>
            <a:pPr marL="0" marR="0" lvl="0" indent="0" algn="l" rtl="0">
              <a:lnSpc>
                <a:spcPct val="100000"/>
              </a:lnSpc>
              <a:spcBef>
                <a:spcPts val="0"/>
              </a:spcBef>
              <a:spcAft>
                <a:spcPts val="0"/>
              </a:spcAft>
              <a:buClr>
                <a:schemeClr val="lt1"/>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348" name="Google Shape;348;p25"/>
          <p:cNvSpPr/>
          <p:nvPr/>
        </p:nvSpPr>
        <p:spPr>
          <a:xfrm>
            <a:off x="3994353" y="1308770"/>
            <a:ext cx="506413" cy="39688"/>
          </a:xfrm>
          <a:prstGeom prst="rect">
            <a:avLst/>
          </a:prstGeom>
          <a:solidFill>
            <a:srgbClr val="005878"/>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000" tIns="0" rIns="91425" bIns="46800" anchor="ctr" anchorCtr="0">
            <a:noAutofit/>
          </a:bodyPr>
          <a:lstStyle/>
          <a:p>
            <a:pPr marL="0" marR="0" lvl="0" indent="0" algn="l" rtl="0">
              <a:lnSpc>
                <a:spcPct val="100000"/>
              </a:lnSpc>
              <a:spcBef>
                <a:spcPts val="0"/>
              </a:spcBef>
              <a:spcAft>
                <a:spcPts val="0"/>
              </a:spcAft>
              <a:buClr>
                <a:schemeClr val="lt1"/>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349" name="Google Shape;349;p25"/>
          <p:cNvSpPr/>
          <p:nvPr/>
        </p:nvSpPr>
        <p:spPr>
          <a:xfrm>
            <a:off x="4524577" y="1351633"/>
            <a:ext cx="314325" cy="438150"/>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50" name="Google Shape;350;p25"/>
          <p:cNvSpPr/>
          <p:nvPr/>
        </p:nvSpPr>
        <p:spPr>
          <a:xfrm>
            <a:off x="4543610" y="1389733"/>
            <a:ext cx="273050" cy="381000"/>
          </a:xfrm>
          <a:prstGeom prst="rect">
            <a:avLst/>
          </a:prstGeom>
          <a:solidFill>
            <a:srgbClr val="FFFFFF"/>
          </a:solidFill>
          <a:ln w="9525" cap="flat" cmpd="sng">
            <a:solidFill>
              <a:srgbClr val="005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51" name="Google Shape;351;p25"/>
          <p:cNvSpPr/>
          <p:nvPr/>
        </p:nvSpPr>
        <p:spPr>
          <a:xfrm>
            <a:off x="3654613" y="1318296"/>
            <a:ext cx="314325" cy="471488"/>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nvGrpSpPr>
          <p:cNvPr id="352" name="Google Shape;352;p25"/>
          <p:cNvGrpSpPr/>
          <p:nvPr/>
        </p:nvGrpSpPr>
        <p:grpSpPr>
          <a:xfrm>
            <a:off x="3668898" y="1342117"/>
            <a:ext cx="252412" cy="369887"/>
            <a:chOff x="552317" y="2476596"/>
            <a:chExt cx="701871" cy="1650326"/>
          </a:xfrm>
        </p:grpSpPr>
        <p:grpSp>
          <p:nvGrpSpPr>
            <p:cNvPr id="353" name="Google Shape;353;p25"/>
            <p:cNvGrpSpPr/>
            <p:nvPr/>
          </p:nvGrpSpPr>
          <p:grpSpPr>
            <a:xfrm>
              <a:off x="552317" y="2476596"/>
              <a:ext cx="693042" cy="531218"/>
              <a:chOff x="1933176" y="4572069"/>
              <a:chExt cx="813291" cy="531218"/>
            </a:xfrm>
          </p:grpSpPr>
          <p:sp>
            <p:nvSpPr>
              <p:cNvPr id="354" name="Google Shape;354;p25"/>
              <p:cNvSpPr/>
              <p:nvPr/>
            </p:nvSpPr>
            <p:spPr>
              <a:xfrm>
                <a:off x="1938355" y="4699562"/>
                <a:ext cx="657889" cy="991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55" name="Google Shape;355;p25"/>
              <p:cNvSpPr/>
              <p:nvPr/>
            </p:nvSpPr>
            <p:spPr>
              <a:xfrm>
                <a:off x="1933176" y="4572069"/>
                <a:ext cx="134686" cy="8499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56" name="Google Shape;356;p25"/>
              <p:cNvSpPr/>
              <p:nvPr/>
            </p:nvSpPr>
            <p:spPr>
              <a:xfrm>
                <a:off x="2088582" y="4848302"/>
                <a:ext cx="657885" cy="991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57" name="Google Shape;357;p25"/>
              <p:cNvSpPr/>
              <p:nvPr/>
            </p:nvSpPr>
            <p:spPr>
              <a:xfrm>
                <a:off x="1959075" y="5004126"/>
                <a:ext cx="435138" cy="991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grpSp>
          <p:nvGrpSpPr>
            <p:cNvPr id="358" name="Google Shape;358;p25"/>
            <p:cNvGrpSpPr/>
            <p:nvPr/>
          </p:nvGrpSpPr>
          <p:grpSpPr>
            <a:xfrm>
              <a:off x="561146" y="3064480"/>
              <a:ext cx="688630" cy="403732"/>
              <a:chOff x="1938321" y="4699328"/>
              <a:chExt cx="808114" cy="403732"/>
            </a:xfrm>
          </p:grpSpPr>
          <p:sp>
            <p:nvSpPr>
              <p:cNvPr id="359" name="Google Shape;359;p25"/>
              <p:cNvSpPr/>
              <p:nvPr/>
            </p:nvSpPr>
            <p:spPr>
              <a:xfrm>
                <a:off x="1938321" y="4699328"/>
                <a:ext cx="657886" cy="9916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60" name="Google Shape;360;p25"/>
              <p:cNvSpPr/>
              <p:nvPr/>
            </p:nvSpPr>
            <p:spPr>
              <a:xfrm>
                <a:off x="2088545" y="4848073"/>
                <a:ext cx="657890" cy="9916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61" name="Google Shape;361;p25"/>
              <p:cNvSpPr/>
              <p:nvPr/>
            </p:nvSpPr>
            <p:spPr>
              <a:xfrm>
                <a:off x="1959042" y="5003898"/>
                <a:ext cx="435139" cy="9916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grpSp>
          <p:nvGrpSpPr>
            <p:cNvPr id="362" name="Google Shape;362;p25"/>
            <p:cNvGrpSpPr/>
            <p:nvPr/>
          </p:nvGrpSpPr>
          <p:grpSpPr>
            <a:xfrm>
              <a:off x="578801" y="3560285"/>
              <a:ext cx="670973" cy="254986"/>
              <a:chOff x="1959039" y="4849921"/>
              <a:chExt cx="787393" cy="254986"/>
            </a:xfrm>
          </p:grpSpPr>
          <p:sp>
            <p:nvSpPr>
              <p:cNvPr id="363" name="Google Shape;363;p25"/>
              <p:cNvSpPr/>
              <p:nvPr/>
            </p:nvSpPr>
            <p:spPr>
              <a:xfrm>
                <a:off x="2088543" y="4849921"/>
                <a:ext cx="657889" cy="991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64" name="Google Shape;364;p25"/>
              <p:cNvSpPr/>
              <p:nvPr/>
            </p:nvSpPr>
            <p:spPr>
              <a:xfrm>
                <a:off x="1959039" y="5005746"/>
                <a:ext cx="435138" cy="991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grpSp>
          <p:nvGrpSpPr>
            <p:cNvPr id="365" name="Google Shape;365;p25"/>
            <p:cNvGrpSpPr/>
            <p:nvPr/>
          </p:nvGrpSpPr>
          <p:grpSpPr>
            <a:xfrm>
              <a:off x="583215" y="3871936"/>
              <a:ext cx="670973" cy="254986"/>
              <a:chOff x="1959003" y="4848895"/>
              <a:chExt cx="787393" cy="254986"/>
            </a:xfrm>
          </p:grpSpPr>
          <p:sp>
            <p:nvSpPr>
              <p:cNvPr id="366" name="Google Shape;366;p25"/>
              <p:cNvSpPr/>
              <p:nvPr/>
            </p:nvSpPr>
            <p:spPr>
              <a:xfrm>
                <a:off x="2088510" y="4848895"/>
                <a:ext cx="657886" cy="991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67" name="Google Shape;367;p25"/>
              <p:cNvSpPr/>
              <p:nvPr/>
            </p:nvSpPr>
            <p:spPr>
              <a:xfrm>
                <a:off x="1959003" y="5004720"/>
                <a:ext cx="435138" cy="991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grpSp>
      <p:sp>
        <p:nvSpPr>
          <p:cNvPr id="368" name="Google Shape;368;p25"/>
          <p:cNvSpPr/>
          <p:nvPr/>
        </p:nvSpPr>
        <p:spPr>
          <a:xfrm>
            <a:off x="4584885" y="1396085"/>
            <a:ext cx="109538" cy="119062"/>
          </a:xfrm>
          <a:prstGeom prst="rect">
            <a:avLst/>
          </a:prstGeom>
          <a:solidFill>
            <a:srgbClr val="D8D8D8"/>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cxnSp>
        <p:nvCxnSpPr>
          <p:cNvPr id="369" name="Google Shape;369;p25"/>
          <p:cNvCxnSpPr/>
          <p:nvPr/>
        </p:nvCxnSpPr>
        <p:spPr>
          <a:xfrm>
            <a:off x="4722998" y="1359579"/>
            <a:ext cx="0" cy="411163"/>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370" name="Google Shape;370;p25"/>
          <p:cNvCxnSpPr/>
          <p:nvPr/>
        </p:nvCxnSpPr>
        <p:spPr>
          <a:xfrm rot="10800000">
            <a:off x="4543610" y="1564358"/>
            <a:ext cx="27305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371" name="Google Shape;371;p25"/>
          <p:cNvCxnSpPr/>
          <p:nvPr/>
        </p:nvCxnSpPr>
        <p:spPr>
          <a:xfrm rot="10800000">
            <a:off x="4543610" y="1599283"/>
            <a:ext cx="27305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372" name="Google Shape;372;p25"/>
          <p:cNvCxnSpPr/>
          <p:nvPr/>
        </p:nvCxnSpPr>
        <p:spPr>
          <a:xfrm rot="10800000">
            <a:off x="4543610" y="1632620"/>
            <a:ext cx="27305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373" name="Google Shape;373;p25"/>
          <p:cNvCxnSpPr/>
          <p:nvPr/>
        </p:nvCxnSpPr>
        <p:spPr>
          <a:xfrm rot="10800000">
            <a:off x="4543610" y="1667545"/>
            <a:ext cx="27305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374" name="Google Shape;374;p25"/>
          <p:cNvCxnSpPr/>
          <p:nvPr/>
        </p:nvCxnSpPr>
        <p:spPr>
          <a:xfrm rot="10800000">
            <a:off x="4543610" y="1700883"/>
            <a:ext cx="27305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375" name="Google Shape;375;p25"/>
          <p:cNvCxnSpPr/>
          <p:nvPr/>
        </p:nvCxnSpPr>
        <p:spPr>
          <a:xfrm rot="10800000">
            <a:off x="4543610" y="1735808"/>
            <a:ext cx="27305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376" name="Google Shape;376;p25"/>
          <p:cNvCxnSpPr/>
          <p:nvPr/>
        </p:nvCxnSpPr>
        <p:spPr>
          <a:xfrm rot="10800000">
            <a:off x="4542023" y="1427833"/>
            <a:ext cx="27305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377" name="Google Shape;377;p25"/>
          <p:cNvCxnSpPr/>
          <p:nvPr/>
        </p:nvCxnSpPr>
        <p:spPr>
          <a:xfrm rot="10800000">
            <a:off x="4542023" y="1461170"/>
            <a:ext cx="27305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378" name="Google Shape;378;p25"/>
          <p:cNvCxnSpPr/>
          <p:nvPr/>
        </p:nvCxnSpPr>
        <p:spPr>
          <a:xfrm rot="10800000">
            <a:off x="4542023" y="1496095"/>
            <a:ext cx="27305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379" name="Google Shape;379;p25"/>
          <p:cNvCxnSpPr/>
          <p:nvPr/>
        </p:nvCxnSpPr>
        <p:spPr>
          <a:xfrm rot="10800000">
            <a:off x="4542023" y="1529433"/>
            <a:ext cx="27305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380" name="Google Shape;380;p25"/>
          <p:cNvCxnSpPr/>
          <p:nvPr/>
        </p:nvCxnSpPr>
        <p:spPr>
          <a:xfrm>
            <a:off x="4570598" y="1359579"/>
            <a:ext cx="0" cy="411163"/>
          </a:xfrm>
          <a:prstGeom prst="straightConnector1">
            <a:avLst/>
          </a:prstGeom>
          <a:solidFill>
            <a:srgbClr val="CC99FF"/>
          </a:solidFill>
          <a:ln w="9525" cap="flat" cmpd="sng">
            <a:solidFill>
              <a:srgbClr val="215968"/>
            </a:solidFill>
            <a:prstDash val="solid"/>
            <a:round/>
            <a:headEnd type="none" w="sm" len="sm"/>
            <a:tailEnd type="none" w="sm" len="sm"/>
          </a:ln>
        </p:spPr>
      </p:cxnSp>
      <p:grpSp>
        <p:nvGrpSpPr>
          <p:cNvPr id="381" name="Google Shape;381;p25"/>
          <p:cNvGrpSpPr/>
          <p:nvPr/>
        </p:nvGrpSpPr>
        <p:grpSpPr>
          <a:xfrm>
            <a:off x="4546803" y="1389735"/>
            <a:ext cx="23813" cy="25400"/>
            <a:chOff x="8112931" y="3217866"/>
            <a:chExt cx="110967" cy="110967"/>
          </a:xfrm>
        </p:grpSpPr>
        <p:sp>
          <p:nvSpPr>
            <p:cNvPr id="382" name="Google Shape;382;p25"/>
            <p:cNvSpPr/>
            <p:nvPr/>
          </p:nvSpPr>
          <p:spPr>
            <a:xfrm>
              <a:off x="8112931" y="3217866"/>
              <a:ext cx="110967" cy="110967"/>
            </a:xfrm>
            <a:prstGeom prst="ellipse">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83" name="Google Shape;383;p25"/>
            <p:cNvSpPr/>
            <p:nvPr/>
          </p:nvSpPr>
          <p:spPr>
            <a:xfrm>
              <a:off x="8142522" y="3245608"/>
              <a:ext cx="51786" cy="55484"/>
            </a:xfrm>
            <a:prstGeom prst="ellipse">
              <a:avLst/>
            </a:prstGeom>
            <a:solidFill>
              <a:schemeClr val="lt1"/>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grpSp>
        <p:nvGrpSpPr>
          <p:cNvPr id="384" name="Google Shape;384;p25"/>
          <p:cNvGrpSpPr/>
          <p:nvPr/>
        </p:nvGrpSpPr>
        <p:grpSpPr>
          <a:xfrm>
            <a:off x="4546803" y="1399259"/>
            <a:ext cx="23813" cy="23812"/>
            <a:chOff x="8112931" y="3217866"/>
            <a:chExt cx="110967" cy="110967"/>
          </a:xfrm>
        </p:grpSpPr>
        <p:sp>
          <p:nvSpPr>
            <p:cNvPr id="385" name="Google Shape;385;p25"/>
            <p:cNvSpPr/>
            <p:nvPr/>
          </p:nvSpPr>
          <p:spPr>
            <a:xfrm>
              <a:off x="8112931" y="3217866"/>
              <a:ext cx="110967" cy="110967"/>
            </a:xfrm>
            <a:prstGeom prst="ellipse">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86" name="Google Shape;386;p25"/>
            <p:cNvSpPr/>
            <p:nvPr/>
          </p:nvSpPr>
          <p:spPr>
            <a:xfrm>
              <a:off x="8142522" y="3247458"/>
              <a:ext cx="51786" cy="51783"/>
            </a:xfrm>
            <a:prstGeom prst="ellipse">
              <a:avLst/>
            </a:prstGeom>
            <a:solidFill>
              <a:schemeClr val="lt1"/>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grpSp>
        <p:nvGrpSpPr>
          <p:cNvPr id="387" name="Google Shape;387;p25"/>
          <p:cNvGrpSpPr/>
          <p:nvPr/>
        </p:nvGrpSpPr>
        <p:grpSpPr>
          <a:xfrm>
            <a:off x="4546803" y="1432596"/>
            <a:ext cx="23813" cy="25400"/>
            <a:chOff x="8112931" y="3217866"/>
            <a:chExt cx="110967" cy="110967"/>
          </a:xfrm>
        </p:grpSpPr>
        <p:sp>
          <p:nvSpPr>
            <p:cNvPr id="388" name="Google Shape;388;p25"/>
            <p:cNvSpPr/>
            <p:nvPr/>
          </p:nvSpPr>
          <p:spPr>
            <a:xfrm>
              <a:off x="8112931" y="3217866"/>
              <a:ext cx="110967" cy="110967"/>
            </a:xfrm>
            <a:prstGeom prst="ellipse">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89" name="Google Shape;389;p25"/>
            <p:cNvSpPr/>
            <p:nvPr/>
          </p:nvSpPr>
          <p:spPr>
            <a:xfrm>
              <a:off x="8142522" y="3245608"/>
              <a:ext cx="51786" cy="55484"/>
            </a:xfrm>
            <a:prstGeom prst="ellipse">
              <a:avLst/>
            </a:prstGeom>
            <a:solidFill>
              <a:schemeClr val="lt1"/>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grpSp>
        <p:nvGrpSpPr>
          <p:cNvPr id="390" name="Google Shape;390;p25"/>
          <p:cNvGrpSpPr/>
          <p:nvPr/>
        </p:nvGrpSpPr>
        <p:grpSpPr>
          <a:xfrm>
            <a:off x="4546803" y="1467529"/>
            <a:ext cx="23813" cy="23813"/>
            <a:chOff x="8112931" y="3217866"/>
            <a:chExt cx="110967" cy="110967"/>
          </a:xfrm>
        </p:grpSpPr>
        <p:sp>
          <p:nvSpPr>
            <p:cNvPr id="391" name="Google Shape;391;p25"/>
            <p:cNvSpPr/>
            <p:nvPr/>
          </p:nvSpPr>
          <p:spPr>
            <a:xfrm>
              <a:off x="8112931" y="3217866"/>
              <a:ext cx="110967" cy="110967"/>
            </a:xfrm>
            <a:prstGeom prst="ellipse">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92" name="Google Shape;392;p25"/>
            <p:cNvSpPr/>
            <p:nvPr/>
          </p:nvSpPr>
          <p:spPr>
            <a:xfrm>
              <a:off x="8142522" y="3247457"/>
              <a:ext cx="51786" cy="51786"/>
            </a:xfrm>
            <a:prstGeom prst="ellipse">
              <a:avLst/>
            </a:prstGeom>
            <a:solidFill>
              <a:schemeClr val="lt1"/>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sp>
        <p:nvSpPr>
          <p:cNvPr id="393" name="Google Shape;393;p25"/>
          <p:cNvSpPr/>
          <p:nvPr/>
        </p:nvSpPr>
        <p:spPr>
          <a:xfrm>
            <a:off x="3681616" y="1878683"/>
            <a:ext cx="109537" cy="119062"/>
          </a:xfrm>
          <a:prstGeom prst="rect">
            <a:avLst/>
          </a:prstGeom>
          <a:solidFill>
            <a:srgbClr val="D8D8D8"/>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94" name="Google Shape;394;p25"/>
          <p:cNvSpPr/>
          <p:nvPr/>
        </p:nvSpPr>
        <p:spPr>
          <a:xfrm>
            <a:off x="3849873" y="1877104"/>
            <a:ext cx="366712" cy="119063"/>
          </a:xfrm>
          <a:prstGeom prst="rect">
            <a:avLst/>
          </a:prstGeom>
          <a:solidFill>
            <a:srgbClr val="D8D8D8"/>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95" name="Google Shape;395;p25"/>
          <p:cNvSpPr/>
          <p:nvPr/>
        </p:nvSpPr>
        <p:spPr>
          <a:xfrm>
            <a:off x="4262623" y="1878692"/>
            <a:ext cx="323850" cy="117475"/>
          </a:xfrm>
          <a:prstGeom prst="rect">
            <a:avLst/>
          </a:prstGeom>
          <a:solidFill>
            <a:srgbClr val="D8D8D8"/>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96" name="Google Shape;396;p25"/>
          <p:cNvSpPr/>
          <p:nvPr/>
        </p:nvSpPr>
        <p:spPr>
          <a:xfrm>
            <a:off x="4626160" y="1875509"/>
            <a:ext cx="177800" cy="119062"/>
          </a:xfrm>
          <a:prstGeom prst="rect">
            <a:avLst/>
          </a:prstGeom>
          <a:solidFill>
            <a:srgbClr val="D8D8D8"/>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397" name="Google Shape;397;p25"/>
          <p:cNvSpPr/>
          <p:nvPr/>
        </p:nvSpPr>
        <p:spPr>
          <a:xfrm>
            <a:off x="4716296" y="1817585"/>
            <a:ext cx="104641" cy="38603"/>
          </a:xfrm>
          <a:prstGeom prst="roundRect">
            <a:avLst>
              <a:gd name="adj" fmla="val 16667"/>
            </a:avLst>
          </a:prstGeom>
          <a:solidFill>
            <a:srgbClr val="93E1FF"/>
          </a:solidFill>
          <a:ln w="9525" cap="flat" cmpd="sng">
            <a:solidFill>
              <a:srgbClr val="93E1FF"/>
            </a:solidFill>
            <a:prstDash val="solid"/>
            <a:round/>
            <a:headEnd type="none" w="sm" len="sm"/>
            <a:tailEnd type="none" w="sm" len="sm"/>
          </a:ln>
        </p:spPr>
        <p:txBody>
          <a:bodyPr spcFirstLastPara="1" wrap="square" lIns="36000" tIns="0" rIns="36000" bIns="45700" anchor="ctr" anchorCtr="0">
            <a:noAutofit/>
          </a:bodyPr>
          <a:lstStyle/>
          <a:p>
            <a:pPr marL="0" marR="0" lvl="0" indent="0" algn="ctr" rtl="0">
              <a:lnSpc>
                <a:spcPct val="100000"/>
              </a:lnSpc>
              <a:spcBef>
                <a:spcPts val="0"/>
              </a:spcBef>
              <a:spcAft>
                <a:spcPts val="0"/>
              </a:spcAft>
              <a:buClr>
                <a:schemeClr val="lt1"/>
              </a:buClr>
              <a:buSzPts val="900"/>
              <a:buFont typeface="Arial"/>
              <a:buNone/>
            </a:pPr>
            <a:endParaRPr sz="900" b="0" i="0" u="none" strike="noStrike" cap="none">
              <a:solidFill>
                <a:srgbClr val="1F497D"/>
              </a:solidFill>
              <a:latin typeface="Calibri"/>
              <a:ea typeface="Calibri"/>
              <a:cs typeface="Calibri"/>
              <a:sym typeface="Calibri"/>
            </a:endParaRPr>
          </a:p>
        </p:txBody>
      </p:sp>
      <p:cxnSp>
        <p:nvCxnSpPr>
          <p:cNvPr id="398" name="Google Shape;398;p25"/>
          <p:cNvCxnSpPr/>
          <p:nvPr/>
        </p:nvCxnSpPr>
        <p:spPr>
          <a:xfrm rot="10800000">
            <a:off x="3654610" y="1902495"/>
            <a:ext cx="118110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399" name="Google Shape;399;p25"/>
          <p:cNvCxnSpPr/>
          <p:nvPr/>
        </p:nvCxnSpPr>
        <p:spPr>
          <a:xfrm rot="10800000">
            <a:off x="3654610" y="1937420"/>
            <a:ext cx="118110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400" name="Google Shape;400;p25"/>
          <p:cNvCxnSpPr/>
          <p:nvPr/>
        </p:nvCxnSpPr>
        <p:spPr>
          <a:xfrm rot="10800000">
            <a:off x="3654610" y="1970758"/>
            <a:ext cx="118110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401" name="Google Shape;401;p25"/>
          <p:cNvCxnSpPr/>
          <p:nvPr/>
        </p:nvCxnSpPr>
        <p:spPr>
          <a:xfrm rot="10800000">
            <a:off x="3654610" y="2005683"/>
            <a:ext cx="1181100" cy="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402" name="Google Shape;402;p25"/>
          <p:cNvCxnSpPr>
            <a:stCxn id="334" idx="0"/>
            <a:endCxn id="334" idx="2"/>
          </p:cNvCxnSpPr>
          <p:nvPr/>
        </p:nvCxnSpPr>
        <p:spPr>
          <a:xfrm>
            <a:off x="4245160" y="1867572"/>
            <a:ext cx="0" cy="147600"/>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403" name="Google Shape;403;p25"/>
          <p:cNvCxnSpPr/>
          <p:nvPr/>
        </p:nvCxnSpPr>
        <p:spPr>
          <a:xfrm>
            <a:off x="4605523" y="1864404"/>
            <a:ext cx="0" cy="149225"/>
          </a:xfrm>
          <a:prstGeom prst="straightConnector1">
            <a:avLst/>
          </a:prstGeom>
          <a:solidFill>
            <a:srgbClr val="CC99FF"/>
          </a:solidFill>
          <a:ln w="9525" cap="flat" cmpd="sng">
            <a:solidFill>
              <a:srgbClr val="215968"/>
            </a:solidFill>
            <a:prstDash val="solid"/>
            <a:round/>
            <a:headEnd type="none" w="sm" len="sm"/>
            <a:tailEnd type="none" w="sm" len="sm"/>
          </a:ln>
        </p:spPr>
      </p:cxnSp>
      <p:cxnSp>
        <p:nvCxnSpPr>
          <p:cNvPr id="404" name="Google Shape;404;p25"/>
          <p:cNvCxnSpPr/>
          <p:nvPr/>
        </p:nvCxnSpPr>
        <p:spPr>
          <a:xfrm>
            <a:off x="3837173" y="1869167"/>
            <a:ext cx="0" cy="149225"/>
          </a:xfrm>
          <a:prstGeom prst="straightConnector1">
            <a:avLst/>
          </a:prstGeom>
          <a:solidFill>
            <a:srgbClr val="CC99FF"/>
          </a:solidFill>
          <a:ln w="9525" cap="flat" cmpd="sng">
            <a:solidFill>
              <a:srgbClr val="215968"/>
            </a:solidFill>
            <a:prstDash val="solid"/>
            <a:round/>
            <a:headEnd type="none" w="sm" len="sm"/>
            <a:tailEnd type="none" w="sm" len="sm"/>
          </a:ln>
        </p:spPr>
      </p:cxnSp>
      <p:sp>
        <p:nvSpPr>
          <p:cNvPr id="405" name="Google Shape;405;p25"/>
          <p:cNvSpPr/>
          <p:nvPr/>
        </p:nvSpPr>
        <p:spPr>
          <a:xfrm>
            <a:off x="4540442" y="1361158"/>
            <a:ext cx="212725" cy="2857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06" name="Google Shape;406;p25"/>
          <p:cNvSpPr/>
          <p:nvPr/>
        </p:nvSpPr>
        <p:spPr>
          <a:xfrm>
            <a:off x="3656216" y="1308770"/>
            <a:ext cx="312737" cy="39688"/>
          </a:xfrm>
          <a:prstGeom prst="rect">
            <a:avLst/>
          </a:prstGeom>
          <a:solidFill>
            <a:srgbClr val="005878"/>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000" tIns="0" rIns="91425" bIns="46800" anchor="ctr" anchorCtr="0">
            <a:noAutofit/>
          </a:bodyPr>
          <a:lstStyle/>
          <a:p>
            <a:pPr marL="0" marR="0" lvl="0" indent="0" algn="l" rtl="0">
              <a:lnSpc>
                <a:spcPct val="100000"/>
              </a:lnSpc>
              <a:spcBef>
                <a:spcPts val="0"/>
              </a:spcBef>
              <a:spcAft>
                <a:spcPts val="0"/>
              </a:spcAft>
              <a:buClr>
                <a:schemeClr val="lt1"/>
              </a:buClr>
              <a:buSzPts val="1200"/>
              <a:buFont typeface="Arial"/>
              <a:buNone/>
            </a:pPr>
            <a:endParaRPr sz="1200" b="0" i="0" u="none" strike="noStrike" cap="none">
              <a:solidFill>
                <a:srgbClr val="FFFFFF"/>
              </a:solidFill>
              <a:latin typeface="Calibri"/>
              <a:ea typeface="Calibri"/>
              <a:cs typeface="Calibri"/>
              <a:sym typeface="Calibri"/>
            </a:endParaRPr>
          </a:p>
        </p:txBody>
      </p:sp>
      <p:grpSp>
        <p:nvGrpSpPr>
          <p:cNvPr id="407" name="Google Shape;407;p25"/>
          <p:cNvGrpSpPr/>
          <p:nvPr/>
        </p:nvGrpSpPr>
        <p:grpSpPr>
          <a:xfrm>
            <a:off x="990441" y="1200822"/>
            <a:ext cx="1228725" cy="863600"/>
            <a:chOff x="640045" y="3157538"/>
            <a:chExt cx="1228725" cy="863600"/>
          </a:xfrm>
        </p:grpSpPr>
        <p:sp>
          <p:nvSpPr>
            <p:cNvPr id="408" name="Google Shape;408;p25"/>
            <p:cNvSpPr/>
            <p:nvPr/>
          </p:nvSpPr>
          <p:spPr>
            <a:xfrm>
              <a:off x="640045" y="3157538"/>
              <a:ext cx="1228725" cy="863600"/>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09" name="Google Shape;409;p25"/>
            <p:cNvSpPr/>
            <p:nvPr/>
          </p:nvSpPr>
          <p:spPr>
            <a:xfrm>
              <a:off x="690845" y="3198813"/>
              <a:ext cx="1136650" cy="80963"/>
            </a:xfrm>
            <a:prstGeom prst="rect">
              <a:avLst/>
            </a:prstGeom>
            <a:solidFill>
              <a:schemeClr val="lt1"/>
            </a:solidFill>
            <a:ln w="9525" cap="flat" cmpd="sng">
              <a:solidFill>
                <a:srgbClr val="9B9B9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10" name="Google Shape;410;p25"/>
            <p:cNvSpPr/>
            <p:nvPr/>
          </p:nvSpPr>
          <p:spPr>
            <a:xfrm>
              <a:off x="700370" y="3309938"/>
              <a:ext cx="274637" cy="660400"/>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11" name="Google Shape;411;p25"/>
            <p:cNvSpPr/>
            <p:nvPr/>
          </p:nvSpPr>
          <p:spPr>
            <a:xfrm>
              <a:off x="1533807" y="3309938"/>
              <a:ext cx="287338" cy="314325"/>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12" name="Google Shape;412;p25"/>
            <p:cNvSpPr/>
            <p:nvPr/>
          </p:nvSpPr>
          <p:spPr>
            <a:xfrm>
              <a:off x="1005170" y="3309938"/>
              <a:ext cx="498475" cy="193675"/>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13" name="Google Shape;413;p25"/>
            <p:cNvSpPr/>
            <p:nvPr/>
          </p:nvSpPr>
          <p:spPr>
            <a:xfrm>
              <a:off x="1005170" y="3813176"/>
              <a:ext cx="225425" cy="157162"/>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14" name="Google Shape;414;p25"/>
            <p:cNvSpPr/>
            <p:nvPr/>
          </p:nvSpPr>
          <p:spPr>
            <a:xfrm>
              <a:off x="1270282" y="3814763"/>
              <a:ext cx="234950" cy="157163"/>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15" name="Google Shape;415;p25"/>
            <p:cNvSpPr/>
            <p:nvPr/>
          </p:nvSpPr>
          <p:spPr>
            <a:xfrm>
              <a:off x="1532220" y="3656013"/>
              <a:ext cx="288925" cy="314325"/>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16" name="Google Shape;416;p25"/>
            <p:cNvSpPr/>
            <p:nvPr/>
          </p:nvSpPr>
          <p:spPr>
            <a:xfrm>
              <a:off x="1049620" y="3354388"/>
              <a:ext cx="406400" cy="122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17" name="Google Shape;417;p25"/>
            <p:cNvSpPr/>
            <p:nvPr/>
          </p:nvSpPr>
          <p:spPr>
            <a:xfrm>
              <a:off x="744820" y="3370263"/>
              <a:ext cx="180975" cy="55086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18" name="Google Shape;418;p25"/>
            <p:cNvSpPr/>
            <p:nvPr/>
          </p:nvSpPr>
          <p:spPr>
            <a:xfrm>
              <a:off x="1587782" y="3708401"/>
              <a:ext cx="163513" cy="22542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19" name="Google Shape;419;p25"/>
            <p:cNvSpPr/>
            <p:nvPr/>
          </p:nvSpPr>
          <p:spPr>
            <a:xfrm>
              <a:off x="1592545" y="3354388"/>
              <a:ext cx="163512" cy="22542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20" name="Google Shape;420;p25"/>
            <p:cNvSpPr/>
            <p:nvPr/>
          </p:nvSpPr>
          <p:spPr>
            <a:xfrm>
              <a:off x="1308382" y="3860801"/>
              <a:ext cx="134938" cy="8572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21" name="Google Shape;421;p25"/>
            <p:cNvSpPr/>
            <p:nvPr/>
          </p:nvSpPr>
          <p:spPr>
            <a:xfrm>
              <a:off x="1054382" y="3852863"/>
              <a:ext cx="134938" cy="8572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nvGrpSpPr>
            <p:cNvPr id="422" name="Google Shape;422;p25"/>
            <p:cNvGrpSpPr/>
            <p:nvPr/>
          </p:nvGrpSpPr>
          <p:grpSpPr>
            <a:xfrm>
              <a:off x="997232" y="3522663"/>
              <a:ext cx="496888" cy="257175"/>
              <a:chOff x="339574" y="3314059"/>
              <a:chExt cx="1121177" cy="653976"/>
            </a:xfrm>
          </p:grpSpPr>
          <p:sp>
            <p:nvSpPr>
              <p:cNvPr id="423" name="Google Shape;423;p25"/>
              <p:cNvSpPr/>
              <p:nvPr/>
            </p:nvSpPr>
            <p:spPr>
              <a:xfrm>
                <a:off x="339574" y="3314059"/>
                <a:ext cx="1121177" cy="653976"/>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cxnSp>
            <p:nvCxnSpPr>
              <p:cNvPr id="424" name="Google Shape;424;p25"/>
              <p:cNvCxnSpPr/>
              <p:nvPr/>
            </p:nvCxnSpPr>
            <p:spPr>
              <a:xfrm>
                <a:off x="450618" y="3402871"/>
                <a:ext cx="0" cy="504613"/>
              </a:xfrm>
              <a:prstGeom prst="straightConnector1">
                <a:avLst/>
              </a:prstGeom>
              <a:solidFill>
                <a:srgbClr val="CC99FF"/>
              </a:solidFill>
              <a:ln w="19050" cap="flat" cmpd="sng">
                <a:solidFill>
                  <a:schemeClr val="lt2"/>
                </a:solidFill>
                <a:prstDash val="solid"/>
                <a:round/>
                <a:headEnd type="none" w="sm" len="sm"/>
                <a:tailEnd type="none" w="sm" len="sm"/>
              </a:ln>
            </p:spPr>
          </p:cxnSp>
          <p:cxnSp>
            <p:nvCxnSpPr>
              <p:cNvPr id="425" name="Google Shape;425;p25"/>
              <p:cNvCxnSpPr/>
              <p:nvPr/>
            </p:nvCxnSpPr>
            <p:spPr>
              <a:xfrm>
                <a:off x="425543" y="3883262"/>
                <a:ext cx="909836" cy="0"/>
              </a:xfrm>
              <a:prstGeom prst="straightConnector1">
                <a:avLst/>
              </a:prstGeom>
              <a:solidFill>
                <a:srgbClr val="CC99FF"/>
              </a:solidFill>
              <a:ln w="19050" cap="flat" cmpd="sng">
                <a:solidFill>
                  <a:schemeClr val="lt2"/>
                </a:solidFill>
                <a:prstDash val="solid"/>
                <a:round/>
                <a:headEnd type="none" w="sm" len="sm"/>
                <a:tailEnd type="none" w="sm" len="sm"/>
              </a:ln>
            </p:spPr>
          </p:cxnSp>
          <p:sp>
            <p:nvSpPr>
              <p:cNvPr id="426" name="Google Shape;426;p25"/>
              <p:cNvSpPr/>
              <p:nvPr/>
            </p:nvSpPr>
            <p:spPr>
              <a:xfrm>
                <a:off x="550915" y="3487647"/>
                <a:ext cx="96714" cy="395615"/>
              </a:xfrm>
              <a:prstGeom prst="rect">
                <a:avLst/>
              </a:prstGeom>
              <a:solidFill>
                <a:srgbClr val="42424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27" name="Google Shape;427;p25"/>
              <p:cNvSpPr/>
              <p:nvPr/>
            </p:nvSpPr>
            <p:spPr>
              <a:xfrm>
                <a:off x="751509" y="3588568"/>
                <a:ext cx="107461" cy="286621"/>
              </a:xfrm>
              <a:prstGeom prst="rect">
                <a:avLst/>
              </a:prstGeom>
              <a:solidFill>
                <a:srgbClr val="42424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28" name="Google Shape;428;p25"/>
              <p:cNvSpPr/>
              <p:nvPr/>
            </p:nvSpPr>
            <p:spPr>
              <a:xfrm>
                <a:off x="1109712" y="3709674"/>
                <a:ext cx="93133" cy="169549"/>
              </a:xfrm>
              <a:prstGeom prst="rect">
                <a:avLst/>
              </a:prstGeom>
              <a:solidFill>
                <a:srgbClr val="42424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29" name="Google Shape;429;p25"/>
              <p:cNvSpPr/>
              <p:nvPr/>
            </p:nvSpPr>
            <p:spPr>
              <a:xfrm>
                <a:off x="941355" y="3528016"/>
                <a:ext cx="85969" cy="351208"/>
              </a:xfrm>
              <a:prstGeom prst="rect">
                <a:avLst/>
              </a:prstGeom>
              <a:solidFill>
                <a:srgbClr val="0084B4"/>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grpSp>
      <p:grpSp>
        <p:nvGrpSpPr>
          <p:cNvPr id="430" name="Google Shape;430;p25"/>
          <p:cNvGrpSpPr/>
          <p:nvPr/>
        </p:nvGrpSpPr>
        <p:grpSpPr>
          <a:xfrm>
            <a:off x="2289011" y="1203996"/>
            <a:ext cx="1228725" cy="863600"/>
            <a:chOff x="1938138" y="3160713"/>
            <a:chExt cx="1228725" cy="863600"/>
          </a:xfrm>
        </p:grpSpPr>
        <p:sp>
          <p:nvSpPr>
            <p:cNvPr id="431" name="Google Shape;431;p25"/>
            <p:cNvSpPr/>
            <p:nvPr/>
          </p:nvSpPr>
          <p:spPr>
            <a:xfrm>
              <a:off x="1938138" y="3160713"/>
              <a:ext cx="1228725" cy="863600"/>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32" name="Google Shape;432;p25"/>
            <p:cNvSpPr/>
            <p:nvPr/>
          </p:nvSpPr>
          <p:spPr>
            <a:xfrm>
              <a:off x="1988938" y="3201988"/>
              <a:ext cx="1136650" cy="80963"/>
            </a:xfrm>
            <a:prstGeom prst="rect">
              <a:avLst/>
            </a:prstGeom>
            <a:solidFill>
              <a:schemeClr val="lt1"/>
            </a:solidFill>
            <a:ln w="9525" cap="flat" cmpd="sng">
              <a:solidFill>
                <a:srgbClr val="9B9B9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33" name="Google Shape;433;p25"/>
            <p:cNvSpPr/>
            <p:nvPr/>
          </p:nvSpPr>
          <p:spPr>
            <a:xfrm>
              <a:off x="1988938" y="3327401"/>
              <a:ext cx="274637" cy="660400"/>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34" name="Google Shape;434;p25"/>
            <p:cNvSpPr/>
            <p:nvPr/>
          </p:nvSpPr>
          <p:spPr>
            <a:xfrm>
              <a:off x="2822375" y="3327401"/>
              <a:ext cx="287338" cy="314325"/>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35" name="Google Shape;435;p25"/>
            <p:cNvSpPr/>
            <p:nvPr/>
          </p:nvSpPr>
          <p:spPr>
            <a:xfrm>
              <a:off x="2293738" y="3327401"/>
              <a:ext cx="498475" cy="193675"/>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36" name="Google Shape;436;p25"/>
            <p:cNvSpPr/>
            <p:nvPr/>
          </p:nvSpPr>
          <p:spPr>
            <a:xfrm>
              <a:off x="2293738" y="3830638"/>
              <a:ext cx="225425" cy="157163"/>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37" name="Google Shape;437;p25"/>
            <p:cNvSpPr/>
            <p:nvPr/>
          </p:nvSpPr>
          <p:spPr>
            <a:xfrm>
              <a:off x="2558850" y="3832226"/>
              <a:ext cx="234950" cy="157162"/>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38" name="Google Shape;438;p25"/>
            <p:cNvSpPr/>
            <p:nvPr/>
          </p:nvSpPr>
          <p:spPr>
            <a:xfrm>
              <a:off x="2820788" y="3673476"/>
              <a:ext cx="288925" cy="314325"/>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39" name="Google Shape;439;p25"/>
            <p:cNvSpPr/>
            <p:nvPr/>
          </p:nvSpPr>
          <p:spPr>
            <a:xfrm>
              <a:off x="2338188" y="3371851"/>
              <a:ext cx="406400" cy="12223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40" name="Google Shape;440;p25"/>
            <p:cNvSpPr/>
            <p:nvPr/>
          </p:nvSpPr>
          <p:spPr>
            <a:xfrm>
              <a:off x="2033388" y="3387726"/>
              <a:ext cx="180975" cy="55086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41" name="Google Shape;441;p25"/>
            <p:cNvSpPr/>
            <p:nvPr/>
          </p:nvSpPr>
          <p:spPr>
            <a:xfrm>
              <a:off x="2876350" y="3725863"/>
              <a:ext cx="163513" cy="22542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42" name="Google Shape;442;p25"/>
            <p:cNvSpPr/>
            <p:nvPr/>
          </p:nvSpPr>
          <p:spPr>
            <a:xfrm>
              <a:off x="2881113" y="3371851"/>
              <a:ext cx="163512" cy="22542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43" name="Google Shape;443;p25"/>
            <p:cNvSpPr/>
            <p:nvPr/>
          </p:nvSpPr>
          <p:spPr>
            <a:xfrm>
              <a:off x="2596950" y="3878263"/>
              <a:ext cx="134938" cy="8572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44" name="Google Shape;444;p25"/>
            <p:cNvSpPr/>
            <p:nvPr/>
          </p:nvSpPr>
          <p:spPr>
            <a:xfrm>
              <a:off x="2342950" y="3870326"/>
              <a:ext cx="134938" cy="8572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nvGrpSpPr>
            <p:cNvPr id="445" name="Google Shape;445;p25"/>
            <p:cNvGrpSpPr/>
            <p:nvPr/>
          </p:nvGrpSpPr>
          <p:grpSpPr>
            <a:xfrm>
              <a:off x="2285800" y="3540126"/>
              <a:ext cx="496888" cy="257175"/>
              <a:chOff x="341014" y="3312871"/>
              <a:chExt cx="1121177" cy="653976"/>
            </a:xfrm>
          </p:grpSpPr>
          <p:sp>
            <p:nvSpPr>
              <p:cNvPr id="446" name="Google Shape;446;p25"/>
              <p:cNvSpPr/>
              <p:nvPr/>
            </p:nvSpPr>
            <p:spPr>
              <a:xfrm>
                <a:off x="341014" y="3312871"/>
                <a:ext cx="1121177" cy="653976"/>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cxnSp>
            <p:nvCxnSpPr>
              <p:cNvPr id="447" name="Google Shape;447;p25"/>
              <p:cNvCxnSpPr/>
              <p:nvPr/>
            </p:nvCxnSpPr>
            <p:spPr>
              <a:xfrm>
                <a:off x="452058" y="3401683"/>
                <a:ext cx="0" cy="504610"/>
              </a:xfrm>
              <a:prstGeom prst="straightConnector1">
                <a:avLst/>
              </a:prstGeom>
              <a:solidFill>
                <a:srgbClr val="CC99FF"/>
              </a:solidFill>
              <a:ln w="19050" cap="flat" cmpd="sng">
                <a:solidFill>
                  <a:schemeClr val="lt2"/>
                </a:solidFill>
                <a:prstDash val="solid"/>
                <a:round/>
                <a:headEnd type="none" w="sm" len="sm"/>
                <a:tailEnd type="none" w="sm" len="sm"/>
              </a:ln>
            </p:spPr>
          </p:cxnSp>
          <p:cxnSp>
            <p:nvCxnSpPr>
              <p:cNvPr id="448" name="Google Shape;448;p25"/>
              <p:cNvCxnSpPr/>
              <p:nvPr/>
            </p:nvCxnSpPr>
            <p:spPr>
              <a:xfrm>
                <a:off x="426982" y="3882072"/>
                <a:ext cx="909836" cy="0"/>
              </a:xfrm>
              <a:prstGeom prst="straightConnector1">
                <a:avLst/>
              </a:prstGeom>
              <a:solidFill>
                <a:srgbClr val="CC99FF"/>
              </a:solidFill>
              <a:ln w="19050" cap="flat" cmpd="sng">
                <a:solidFill>
                  <a:schemeClr val="lt2"/>
                </a:solidFill>
                <a:prstDash val="solid"/>
                <a:round/>
                <a:headEnd type="none" w="sm" len="sm"/>
                <a:tailEnd type="none" w="sm" len="sm"/>
              </a:ln>
            </p:spPr>
          </p:cxnSp>
          <p:sp>
            <p:nvSpPr>
              <p:cNvPr id="449" name="Google Shape;449;p25"/>
              <p:cNvSpPr/>
              <p:nvPr/>
            </p:nvSpPr>
            <p:spPr>
              <a:xfrm>
                <a:off x="552355" y="3486456"/>
                <a:ext cx="96714" cy="395615"/>
              </a:xfrm>
              <a:prstGeom prst="rect">
                <a:avLst/>
              </a:prstGeom>
              <a:solidFill>
                <a:srgbClr val="42424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50" name="Google Shape;450;p25"/>
              <p:cNvSpPr/>
              <p:nvPr/>
            </p:nvSpPr>
            <p:spPr>
              <a:xfrm>
                <a:off x="752948" y="3587380"/>
                <a:ext cx="107461" cy="286618"/>
              </a:xfrm>
              <a:prstGeom prst="rect">
                <a:avLst/>
              </a:prstGeom>
              <a:solidFill>
                <a:srgbClr val="42424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51" name="Google Shape;451;p25"/>
              <p:cNvSpPr/>
              <p:nvPr/>
            </p:nvSpPr>
            <p:spPr>
              <a:xfrm>
                <a:off x="1111151" y="3708487"/>
                <a:ext cx="93133" cy="169549"/>
              </a:xfrm>
              <a:prstGeom prst="rect">
                <a:avLst/>
              </a:prstGeom>
              <a:solidFill>
                <a:srgbClr val="42424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52" name="Google Shape;452;p25"/>
              <p:cNvSpPr/>
              <p:nvPr/>
            </p:nvSpPr>
            <p:spPr>
              <a:xfrm>
                <a:off x="942795" y="3526825"/>
                <a:ext cx="85969" cy="351211"/>
              </a:xfrm>
              <a:prstGeom prst="rect">
                <a:avLst/>
              </a:prstGeom>
              <a:solidFill>
                <a:srgbClr val="0084B4"/>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grpSp>
          <p:nvGrpSpPr>
            <p:cNvPr id="453" name="Google Shape;453;p25"/>
            <p:cNvGrpSpPr/>
            <p:nvPr/>
          </p:nvGrpSpPr>
          <p:grpSpPr>
            <a:xfrm>
              <a:off x="2177850" y="3451226"/>
              <a:ext cx="706438" cy="403225"/>
              <a:chOff x="2984513" y="3301696"/>
              <a:chExt cx="1122248" cy="660094"/>
            </a:xfrm>
          </p:grpSpPr>
          <p:sp>
            <p:nvSpPr>
              <p:cNvPr id="454" name="Google Shape;454;p25"/>
              <p:cNvSpPr/>
              <p:nvPr/>
            </p:nvSpPr>
            <p:spPr>
              <a:xfrm>
                <a:off x="2984513" y="3301696"/>
                <a:ext cx="1122248" cy="660094"/>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55" name="Google Shape;455;p25"/>
              <p:cNvSpPr/>
              <p:nvPr/>
            </p:nvSpPr>
            <p:spPr>
              <a:xfrm>
                <a:off x="3231659" y="3379659"/>
                <a:ext cx="789356" cy="59771"/>
              </a:xfrm>
              <a:prstGeom prst="rect">
                <a:avLst/>
              </a:prstGeom>
              <a:solidFill>
                <a:srgbClr val="FFFFFF"/>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56" name="Google Shape;456;p25"/>
              <p:cNvSpPr/>
              <p:nvPr/>
            </p:nvSpPr>
            <p:spPr>
              <a:xfrm>
                <a:off x="3034951" y="3504402"/>
                <a:ext cx="655695" cy="9615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57" name="Google Shape;457;p25"/>
              <p:cNvSpPr/>
              <p:nvPr/>
            </p:nvSpPr>
            <p:spPr>
              <a:xfrm>
                <a:off x="3029907" y="3377060"/>
                <a:ext cx="136183" cy="831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58" name="Google Shape;458;p25"/>
              <p:cNvSpPr/>
              <p:nvPr/>
            </p:nvSpPr>
            <p:spPr>
              <a:xfrm>
                <a:off x="3186265" y="3655132"/>
                <a:ext cx="658217" cy="9615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59" name="Google Shape;459;p25"/>
              <p:cNvSpPr/>
              <p:nvPr/>
            </p:nvSpPr>
            <p:spPr>
              <a:xfrm>
                <a:off x="3055126" y="3808460"/>
                <a:ext cx="433767" cy="98754"/>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497D"/>
                  </a:solidFill>
                  <a:latin typeface="Calibri"/>
                  <a:ea typeface="Calibri"/>
                  <a:cs typeface="Calibri"/>
                  <a:sym typeface="Calibri"/>
                </a:endParaRPr>
              </a:p>
            </p:txBody>
          </p:sp>
        </p:grpSp>
      </p:grpSp>
      <p:grpSp>
        <p:nvGrpSpPr>
          <p:cNvPr id="460" name="Google Shape;460;p25"/>
          <p:cNvGrpSpPr/>
          <p:nvPr/>
        </p:nvGrpSpPr>
        <p:grpSpPr>
          <a:xfrm>
            <a:off x="4987863" y="1221298"/>
            <a:ext cx="1339754" cy="804299"/>
            <a:chOff x="6424509" y="864237"/>
            <a:chExt cx="1339754" cy="804299"/>
          </a:xfrm>
        </p:grpSpPr>
        <p:grpSp>
          <p:nvGrpSpPr>
            <p:cNvPr id="461" name="Google Shape;461;p25"/>
            <p:cNvGrpSpPr/>
            <p:nvPr/>
          </p:nvGrpSpPr>
          <p:grpSpPr>
            <a:xfrm>
              <a:off x="6424509" y="864237"/>
              <a:ext cx="1339754" cy="804299"/>
              <a:chOff x="4469034" y="1141802"/>
              <a:chExt cx="1270000" cy="566737"/>
            </a:xfrm>
          </p:grpSpPr>
          <p:sp>
            <p:nvSpPr>
              <p:cNvPr id="462" name="Google Shape;462;p25"/>
              <p:cNvSpPr/>
              <p:nvPr/>
            </p:nvSpPr>
            <p:spPr>
              <a:xfrm>
                <a:off x="4469034" y="1141802"/>
                <a:ext cx="1270000" cy="566737"/>
              </a:xfrm>
              <a:prstGeom prst="rect">
                <a:avLst/>
              </a:prstGeom>
              <a:solidFill>
                <a:srgbClr val="1F497D"/>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1F497D"/>
                  </a:solidFill>
                  <a:latin typeface="Calibri"/>
                  <a:ea typeface="Calibri"/>
                  <a:cs typeface="Calibri"/>
                  <a:sym typeface="Calibri"/>
                </a:endParaRPr>
              </a:p>
            </p:txBody>
          </p:sp>
          <p:sp>
            <p:nvSpPr>
              <p:cNvPr id="463" name="Google Shape;463;p25"/>
              <p:cNvSpPr/>
              <p:nvPr/>
            </p:nvSpPr>
            <p:spPr>
              <a:xfrm>
                <a:off x="4542059" y="1183473"/>
                <a:ext cx="1123950" cy="469106"/>
              </a:xfrm>
              <a:prstGeom prst="roundRect">
                <a:avLst>
                  <a:gd name="adj" fmla="val 16667"/>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1F497D"/>
                  </a:solidFill>
                  <a:latin typeface="Calibri"/>
                  <a:ea typeface="Calibri"/>
                  <a:cs typeface="Calibri"/>
                  <a:sym typeface="Calibri"/>
                </a:endParaRPr>
              </a:p>
            </p:txBody>
          </p:sp>
        </p:grpSp>
        <p:sp>
          <p:nvSpPr>
            <p:cNvPr id="464" name="Google Shape;464;p25"/>
            <p:cNvSpPr/>
            <p:nvPr/>
          </p:nvSpPr>
          <p:spPr>
            <a:xfrm>
              <a:off x="6758817" y="1079303"/>
              <a:ext cx="681037" cy="91679"/>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1F497D"/>
                </a:solidFill>
                <a:latin typeface="Calibri"/>
                <a:ea typeface="Calibri"/>
                <a:cs typeface="Calibri"/>
                <a:sym typeface="Calibri"/>
              </a:endParaRPr>
            </a:p>
          </p:txBody>
        </p:sp>
        <p:sp>
          <p:nvSpPr>
            <p:cNvPr id="465" name="Google Shape;465;p25"/>
            <p:cNvSpPr/>
            <p:nvPr/>
          </p:nvSpPr>
          <p:spPr>
            <a:xfrm>
              <a:off x="6959556" y="1369214"/>
              <a:ext cx="310009" cy="149993"/>
            </a:xfrm>
            <a:prstGeom prst="roundRect">
              <a:avLst>
                <a:gd name="adj" fmla="val 16667"/>
              </a:avLst>
            </a:prstGeom>
            <a:solidFill>
              <a:schemeClr val="lt2"/>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EECE1"/>
                </a:buClr>
                <a:buSzPts val="800"/>
                <a:buFont typeface="Calibri"/>
                <a:buNone/>
              </a:pPr>
              <a:r>
                <a:rPr lang="en-US" sz="800" b="0" i="0" u="none" strike="noStrike" cap="none">
                  <a:solidFill>
                    <a:srgbClr val="EEECE1"/>
                  </a:solidFill>
                  <a:latin typeface="Calibri"/>
                  <a:ea typeface="Calibri"/>
                  <a:cs typeface="Calibri"/>
                  <a:sym typeface="Calibri"/>
                </a:rPr>
                <a:t>Search</a:t>
              </a:r>
              <a:endParaRPr/>
            </a:p>
          </p:txBody>
        </p:sp>
      </p:grpSp>
      <p:cxnSp>
        <p:nvCxnSpPr>
          <p:cNvPr id="466" name="Google Shape;466;p25"/>
          <p:cNvCxnSpPr>
            <a:stCxn id="462" idx="2"/>
            <a:endCxn id="467" idx="0"/>
          </p:cNvCxnSpPr>
          <p:nvPr/>
        </p:nvCxnSpPr>
        <p:spPr>
          <a:xfrm flipH="1">
            <a:off x="5657140" y="2025597"/>
            <a:ext cx="600" cy="215700"/>
          </a:xfrm>
          <a:prstGeom prst="straightConnector1">
            <a:avLst/>
          </a:prstGeom>
          <a:solidFill>
            <a:srgbClr val="CC99FF"/>
          </a:solidFill>
          <a:ln w="19050" cap="flat" cmpd="sng">
            <a:solidFill>
              <a:schemeClr val="lt2"/>
            </a:solidFill>
            <a:prstDash val="solid"/>
            <a:round/>
            <a:headEnd type="none" w="sm" len="sm"/>
            <a:tailEnd type="none" w="sm" len="sm"/>
          </a:ln>
        </p:spPr>
      </p:cxnSp>
      <p:sp>
        <p:nvSpPr>
          <p:cNvPr id="468" name="Google Shape;468;p25"/>
          <p:cNvSpPr/>
          <p:nvPr/>
        </p:nvSpPr>
        <p:spPr>
          <a:xfrm>
            <a:off x="1561592" y="2246962"/>
            <a:ext cx="80003" cy="69996"/>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69" name="Google Shape;469;p25"/>
          <p:cNvSpPr/>
          <p:nvPr/>
        </p:nvSpPr>
        <p:spPr>
          <a:xfrm>
            <a:off x="2858826" y="2241002"/>
            <a:ext cx="80003" cy="69996"/>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70" name="Google Shape;470;p25"/>
          <p:cNvSpPr/>
          <p:nvPr/>
        </p:nvSpPr>
        <p:spPr>
          <a:xfrm>
            <a:off x="4204112" y="2245052"/>
            <a:ext cx="80003" cy="69996"/>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71" name="Google Shape;471;p25"/>
          <p:cNvSpPr/>
          <p:nvPr/>
        </p:nvSpPr>
        <p:spPr>
          <a:xfrm>
            <a:off x="5513775" y="2243160"/>
            <a:ext cx="80003" cy="69996"/>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67" name="Google Shape;467;p25"/>
          <p:cNvSpPr/>
          <p:nvPr/>
        </p:nvSpPr>
        <p:spPr>
          <a:xfrm>
            <a:off x="5617089" y="2241270"/>
            <a:ext cx="80003" cy="69996"/>
          </a:xfrm>
          <a:prstGeom prst="rec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497D"/>
              </a:solidFill>
              <a:latin typeface="Calibri"/>
              <a:ea typeface="Calibri"/>
              <a:cs typeface="Calibri"/>
              <a:sym typeface="Calibri"/>
            </a:endParaRPr>
          </a:p>
        </p:txBody>
      </p:sp>
      <p:cxnSp>
        <p:nvCxnSpPr>
          <p:cNvPr id="472" name="Google Shape;472;p25"/>
          <p:cNvCxnSpPr>
            <a:stCxn id="431" idx="2"/>
            <a:endCxn id="469" idx="0"/>
          </p:cNvCxnSpPr>
          <p:nvPr/>
        </p:nvCxnSpPr>
        <p:spPr>
          <a:xfrm flipH="1">
            <a:off x="2898874" y="2067596"/>
            <a:ext cx="4500" cy="173400"/>
          </a:xfrm>
          <a:prstGeom prst="straightConnector1">
            <a:avLst/>
          </a:prstGeom>
          <a:solidFill>
            <a:srgbClr val="CC99FF"/>
          </a:solidFill>
          <a:ln w="19050" cap="flat" cmpd="sng">
            <a:solidFill>
              <a:schemeClr val="lt2"/>
            </a:solidFill>
            <a:prstDash val="solid"/>
            <a:round/>
            <a:headEnd type="none" w="sm" len="sm"/>
            <a:tailEnd type="none" w="sm" len="sm"/>
          </a:ln>
        </p:spPr>
      </p:cxnSp>
      <p:cxnSp>
        <p:nvCxnSpPr>
          <p:cNvPr id="473" name="Google Shape;473;p25"/>
          <p:cNvCxnSpPr>
            <a:stCxn id="331" idx="2"/>
            <a:endCxn id="470" idx="0"/>
          </p:cNvCxnSpPr>
          <p:nvPr/>
        </p:nvCxnSpPr>
        <p:spPr>
          <a:xfrm>
            <a:off x="4240398" y="2064422"/>
            <a:ext cx="3600" cy="180600"/>
          </a:xfrm>
          <a:prstGeom prst="straightConnector1">
            <a:avLst/>
          </a:prstGeom>
          <a:solidFill>
            <a:srgbClr val="CC99FF"/>
          </a:solidFill>
          <a:ln w="19050" cap="flat" cmpd="sng">
            <a:solidFill>
              <a:schemeClr val="lt2"/>
            </a:solidFill>
            <a:prstDash val="solid"/>
            <a:round/>
            <a:headEnd type="none" w="sm" len="sm"/>
            <a:tailEnd type="none" w="sm" len="sm"/>
          </a:ln>
        </p:spPr>
      </p:cxnSp>
      <p:cxnSp>
        <p:nvCxnSpPr>
          <p:cNvPr id="474" name="Google Shape;474;p25"/>
          <p:cNvCxnSpPr>
            <a:stCxn id="408" idx="2"/>
            <a:endCxn id="468" idx="0"/>
          </p:cNvCxnSpPr>
          <p:nvPr/>
        </p:nvCxnSpPr>
        <p:spPr>
          <a:xfrm flipH="1">
            <a:off x="1601503" y="2064422"/>
            <a:ext cx="3300" cy="182400"/>
          </a:xfrm>
          <a:prstGeom prst="straightConnector1">
            <a:avLst/>
          </a:prstGeom>
          <a:solidFill>
            <a:srgbClr val="CC99FF"/>
          </a:solidFill>
          <a:ln w="19050" cap="flat" cmpd="sng">
            <a:solidFill>
              <a:schemeClr val="lt2"/>
            </a:solidFill>
            <a:prstDash val="solid"/>
            <a:round/>
            <a:headEnd type="none" w="sm" len="sm"/>
            <a:tailEnd type="none" w="sm" len="sm"/>
          </a:ln>
        </p:spPr>
      </p:cxnSp>
      <p:sp>
        <p:nvSpPr>
          <p:cNvPr id="475" name="Google Shape;475;p25"/>
          <p:cNvSpPr/>
          <p:nvPr/>
        </p:nvSpPr>
        <p:spPr>
          <a:xfrm>
            <a:off x="967186" y="2252426"/>
            <a:ext cx="5395114" cy="324911"/>
          </a:xfrm>
          <a:prstGeom prst="roundRect">
            <a:avLst>
              <a:gd name="adj" fmla="val 16667"/>
            </a:avLst>
          </a:prstGeom>
          <a:solidFill>
            <a:srgbClr val="71CCDC"/>
          </a:solidFill>
          <a:ln w="38100" cap="flat" cmpd="sng">
            <a:solidFill>
              <a:srgbClr val="47A1B6"/>
            </a:solidFill>
            <a:prstDash val="solid"/>
            <a:round/>
            <a:headEnd type="none" w="sm" len="sm"/>
            <a:tailEnd type="none" w="sm" len="sm"/>
          </a:ln>
          <a:effectLst>
            <a:outerShdw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497D"/>
              </a:buClr>
              <a:buSzPts val="1600"/>
              <a:buFont typeface="Calibri"/>
              <a:buNone/>
            </a:pPr>
            <a:r>
              <a:rPr lang="en-US" sz="1600" b="0" i="0" u="none" strike="noStrike" cap="none">
                <a:solidFill>
                  <a:srgbClr val="1F497D"/>
                </a:solidFill>
                <a:latin typeface="Calibri"/>
                <a:ea typeface="Calibri"/>
                <a:cs typeface="Calibri"/>
                <a:sym typeface="Calibri"/>
              </a:rPr>
              <a:t>Open Metadata Access Services</a:t>
            </a:r>
            <a:endParaRPr/>
          </a:p>
        </p:txBody>
      </p:sp>
      <p:sp>
        <p:nvSpPr>
          <p:cNvPr id="476" name="Google Shape;476;p25"/>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lvl="0">
              <a:buSzPts val="2400"/>
            </a:pPr>
            <a:r>
              <a:rPr lang="en-US" dirty="0"/>
              <a:t>Open Source brings all constituents to the table</a:t>
            </a:r>
            <a:endParaRPr dirty="0"/>
          </a:p>
        </p:txBody>
      </p:sp>
      <p:sp>
        <p:nvSpPr>
          <p:cNvPr id="480" name="Google Shape;480;p2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434343"/>
              </a:buClr>
              <a:buSzPts val="250"/>
              <a:buFont typeface="Arial"/>
              <a:buNone/>
            </a:pPr>
            <a:fld id="{00000000-1234-1234-1234-123412341234}" type="slidenum">
              <a:rPr lang="en-US" sz="1000"/>
              <a:t>9</a:t>
            </a:fld>
            <a:endParaRPr sz="1000"/>
          </a:p>
        </p:txBody>
      </p:sp>
      <p:sp>
        <p:nvSpPr>
          <p:cNvPr id="477" name="Google Shape;477;p25"/>
          <p:cNvSpPr/>
          <p:nvPr/>
        </p:nvSpPr>
        <p:spPr>
          <a:xfrm>
            <a:off x="967185" y="2606259"/>
            <a:ext cx="5395115" cy="324911"/>
          </a:xfrm>
          <a:prstGeom prst="roundRect">
            <a:avLst>
              <a:gd name="adj" fmla="val 16667"/>
            </a:avLst>
          </a:prstGeom>
          <a:solidFill>
            <a:srgbClr val="71CCDC"/>
          </a:solidFill>
          <a:ln w="38100" cap="flat" cmpd="sng">
            <a:solidFill>
              <a:srgbClr val="47A1B6"/>
            </a:solidFill>
            <a:prstDash val="solid"/>
            <a:round/>
            <a:headEnd type="none" w="sm" len="sm"/>
            <a:tailEnd type="none" w="sm" len="sm"/>
          </a:ln>
          <a:effectLst>
            <a:outerShdw dist="23000" dir="5400000" rotWithShape="0">
              <a:srgbClr val="47A1B6">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497D"/>
              </a:buClr>
              <a:buSzPts val="1600"/>
              <a:buFont typeface="Calibri"/>
              <a:buNone/>
            </a:pPr>
            <a:r>
              <a:rPr lang="en-US" sz="1600" b="0" i="0" u="none" strike="noStrike" cap="none">
                <a:solidFill>
                  <a:srgbClr val="1F497D"/>
                </a:solidFill>
                <a:latin typeface="Calibri"/>
                <a:ea typeface="Calibri"/>
                <a:cs typeface="Calibri"/>
                <a:sym typeface="Calibri"/>
              </a:rPr>
              <a:t>Open Metadata Repository Services</a:t>
            </a:r>
            <a:endParaRPr/>
          </a:p>
        </p:txBody>
      </p:sp>
      <p:grpSp>
        <p:nvGrpSpPr>
          <p:cNvPr id="478" name="Google Shape;478;p25"/>
          <p:cNvGrpSpPr/>
          <p:nvPr/>
        </p:nvGrpSpPr>
        <p:grpSpPr>
          <a:xfrm>
            <a:off x="2994200" y="3379891"/>
            <a:ext cx="1160032" cy="929955"/>
            <a:chOff x="5454524" y="2009903"/>
            <a:chExt cx="1160032" cy="929955"/>
          </a:xfrm>
        </p:grpSpPr>
        <p:sp>
          <p:nvSpPr>
            <p:cNvPr id="322" name="Google Shape;322;p25"/>
            <p:cNvSpPr/>
            <p:nvPr/>
          </p:nvSpPr>
          <p:spPr>
            <a:xfrm>
              <a:off x="5454524" y="2009903"/>
              <a:ext cx="1160032" cy="929955"/>
            </a:xfrm>
            <a:prstGeom prst="can">
              <a:avLst>
                <a:gd name="adj" fmla="val 25000"/>
              </a:avLst>
            </a:prstGeom>
            <a:solidFill>
              <a:srgbClr val="1F497D"/>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479" name="Google Shape;479;p25"/>
            <p:cNvSpPr/>
            <p:nvPr/>
          </p:nvSpPr>
          <p:spPr>
            <a:xfrm>
              <a:off x="5774854" y="2359887"/>
              <a:ext cx="570016" cy="409980"/>
            </a:xfrm>
            <a:prstGeom prst="flowChartMultidocument">
              <a:avLst/>
            </a:prstGeom>
            <a:solidFill>
              <a:srgbClr val="FFFFFF"/>
            </a:solidFill>
            <a:ln w="9525" cap="flat" cmpd="sng">
              <a:solidFill>
                <a:schemeClr val="l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497D"/>
                </a:solidFill>
                <a:latin typeface="Calibri"/>
                <a:ea typeface="Calibri"/>
                <a:cs typeface="Calibri"/>
                <a:sym typeface="Calibri"/>
              </a:endParaRPr>
            </a:p>
          </p:txBody>
        </p:sp>
      </p:grpSp>
      <p:sp>
        <p:nvSpPr>
          <p:cNvPr id="481" name="Google Shape;481;p25"/>
          <p:cNvSpPr/>
          <p:nvPr/>
        </p:nvSpPr>
        <p:spPr>
          <a:xfrm>
            <a:off x="6920564" y="2659515"/>
            <a:ext cx="1636218" cy="245722"/>
          </a:xfrm>
          <a:prstGeom prst="leftRightArrow">
            <a:avLst>
              <a:gd name="adj1" fmla="val 50000"/>
              <a:gd name="adj2" fmla="val 50000"/>
            </a:avLst>
          </a:prstGeom>
          <a:solidFill>
            <a:srgbClr val="6DCC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C2C2C"/>
              </a:solidFill>
              <a:latin typeface="Arial"/>
              <a:ea typeface="Arial"/>
              <a:cs typeface="Arial"/>
              <a:sym typeface="Arial"/>
            </a:endParaRPr>
          </a:p>
        </p:txBody>
      </p:sp>
      <p:sp>
        <p:nvSpPr>
          <p:cNvPr id="482" name="Google Shape;482;p25"/>
          <p:cNvSpPr/>
          <p:nvPr/>
        </p:nvSpPr>
        <p:spPr>
          <a:xfrm>
            <a:off x="7242912" y="1311902"/>
            <a:ext cx="262957" cy="1260471"/>
          </a:xfrm>
          <a:prstGeom prst="downArrow">
            <a:avLst>
              <a:gd name="adj1" fmla="val 50000"/>
              <a:gd name="adj2" fmla="val 50000"/>
            </a:avLst>
          </a:prstGeom>
          <a:solidFill>
            <a:srgbClr val="6DCC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C2C2C"/>
              </a:solidFill>
              <a:latin typeface="Arial"/>
              <a:ea typeface="Arial"/>
              <a:cs typeface="Arial"/>
              <a:sym typeface="Arial"/>
            </a:endParaRPr>
          </a:p>
        </p:txBody>
      </p:sp>
      <p:sp>
        <p:nvSpPr>
          <p:cNvPr id="483" name="Google Shape;483;p25"/>
          <p:cNvSpPr txBox="1"/>
          <p:nvPr/>
        </p:nvSpPr>
        <p:spPr>
          <a:xfrm>
            <a:off x="7616338" y="1386557"/>
            <a:ext cx="1240733"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Use cases,</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Personas,</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Practitioners</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input</a:t>
            </a:r>
            <a:endParaRPr/>
          </a:p>
        </p:txBody>
      </p:sp>
      <p:sp>
        <p:nvSpPr>
          <p:cNvPr id="484" name="Google Shape;484;p25"/>
          <p:cNvSpPr txBox="1"/>
          <p:nvPr/>
        </p:nvSpPr>
        <p:spPr>
          <a:xfrm>
            <a:off x="7015552" y="3172759"/>
            <a:ext cx="1653320"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Data integration, availability and integrity best practices</a:t>
            </a:r>
            <a:endParaRPr/>
          </a:p>
        </p:txBody>
      </p:sp>
    </p:spTree>
    <p:extLst>
      <p:ext uri="{BB962C8B-B14F-4D97-AF65-F5344CB8AC3E}">
        <p14:creationId xmlns:p14="http://schemas.microsoft.com/office/powerpoint/2010/main" val="1591528930"/>
      </p:ext>
    </p:extLst>
  </p:cSld>
  <p:clrMapOvr>
    <a:masterClrMapping/>
  </p:clrMapOvr>
</p:sld>
</file>

<file path=ppt/theme/theme1.xml><?xml version="1.0" encoding="utf-8"?>
<a:theme xmlns:a="http://schemas.openxmlformats.org/drawingml/2006/main" name="simple-light-2">
  <a:themeElements>
    <a:clrScheme name="Hyperledger">
      <a:dk1>
        <a:srgbClr val="FFFFFF"/>
      </a:dk1>
      <a:lt1>
        <a:srgbClr val="595959"/>
      </a:lt1>
      <a:dk2>
        <a:srgbClr val="FFFFFF"/>
      </a:dk2>
      <a:lt2>
        <a:srgbClr val="595959"/>
      </a:lt2>
      <a:accent1>
        <a:srgbClr val="00B0F0"/>
      </a:accent1>
      <a:accent2>
        <a:srgbClr val="595959"/>
      </a:accent2>
      <a:accent3>
        <a:srgbClr val="00B0F0"/>
      </a:accent3>
      <a:accent4>
        <a:srgbClr val="595959"/>
      </a:accent4>
      <a:accent5>
        <a:srgbClr val="00B0F0"/>
      </a:accent5>
      <a:accent6>
        <a:srgbClr val="595959"/>
      </a:accent6>
      <a:hlink>
        <a:srgbClr val="00B0F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FE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6211</TotalTime>
  <Words>529</Words>
  <Application>Microsoft Macintosh PowerPoint</Application>
  <PresentationFormat>On-screen Show (16:9)</PresentationFormat>
  <Paragraphs>55</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Noto Sans Symbols</vt:lpstr>
      <vt:lpstr>simple-light-2</vt:lpstr>
      <vt:lpstr>Why Egeria is an open source project?</vt:lpstr>
      <vt:lpstr>A (brief) history of metadata</vt:lpstr>
      <vt:lpstr>PowerPoint Presentation</vt:lpstr>
      <vt:lpstr>1967 - Stuart McIntosh and David Griffel of MIT are the to first mention metadata for computer systems, as they described the need for a digital “meta language.” </vt:lpstr>
      <vt:lpstr>PowerPoint Presentation</vt:lpstr>
      <vt:lpstr>But standards didn’t solve interoperability</vt:lpstr>
      <vt:lpstr>PowerPoint Presentation</vt:lpstr>
      <vt:lpstr>Open Source brings all constituents to the table</vt:lpstr>
      <vt:lpstr>Open Source brings all constituents to the table</vt:lpstr>
      <vt:lpstr>Realizing open metadata and governance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Overview</dc:title>
  <dc:creator>Greg Wallace</dc:creator>
  <cp:lastModifiedBy>John Mertic</cp:lastModifiedBy>
  <cp:revision>249</cp:revision>
  <cp:lastPrinted>2017-02-09T06:11:25Z</cp:lastPrinted>
  <dcterms:modified xsi:type="dcterms:W3CDTF">2020-03-19T19:56:16Z</dcterms:modified>
</cp:coreProperties>
</file>