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7"/>
  </p:notesMasterIdLst>
  <p:sldIdLst>
    <p:sldId id="716" r:id="rId2"/>
    <p:sldId id="866" r:id="rId3"/>
    <p:sldId id="277" r:id="rId4"/>
    <p:sldId id="280" r:id="rId5"/>
    <p:sldId id="796" r:id="rId6"/>
    <p:sldId id="141168097" r:id="rId7"/>
    <p:sldId id="141168098" r:id="rId8"/>
    <p:sldId id="868" r:id="rId9"/>
    <p:sldId id="141168094" r:id="rId10"/>
    <p:sldId id="141168095" r:id="rId11"/>
    <p:sldId id="141168092" r:id="rId12"/>
    <p:sldId id="432" r:id="rId13"/>
    <p:sldId id="317" r:id="rId14"/>
    <p:sldId id="744" r:id="rId15"/>
    <p:sldId id="3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7" name="Mandy Chessell" initials="MC" lastIdx="16" clrIdx="7"/>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CDE"/>
    <a:srgbClr val="FFFFFF"/>
    <a:srgbClr val="FFB7FF"/>
    <a:srgbClr val="FEFFB3"/>
    <a:srgbClr val="FF9933"/>
    <a:srgbClr val="595959"/>
    <a:srgbClr val="F6F6F6"/>
    <a:srgbClr val="000000"/>
    <a:srgbClr val="CDCDCD"/>
    <a:srgbClr val="95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77455" autoAdjust="0"/>
  </p:normalViewPr>
  <p:slideViewPr>
    <p:cSldViewPr snapToGrid="0" snapToObjects="1">
      <p:cViewPr varScale="1">
        <p:scale>
          <a:sx n="118" d="100"/>
          <a:sy n="118" d="100"/>
        </p:scale>
        <p:origin x="240" y="192"/>
      </p:cViewPr>
      <p:guideLst>
        <p:guide orient="horz" pos="1620"/>
        <p:guide pos="2880"/>
      </p:guideLst>
    </p:cSldViewPr>
  </p:slideViewPr>
  <p:notesTextViewPr>
    <p:cViewPr>
      <p:scale>
        <a:sx n="1" d="1"/>
        <a:sy n="1" d="1"/>
      </p:scale>
      <p:origin x="0" y="0"/>
    </p:cViewPr>
  </p:notesTextViewPr>
  <p:sorterViewPr>
    <p:cViewPr>
      <p:scale>
        <a:sx n="66" d="100"/>
        <a:sy n="66" d="100"/>
      </p:scale>
      <p:origin x="0" y="3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cs typeface="MS PGothic"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defTabSz="455613" eaLnBrk="1" fontAlgn="base" hangingPunct="1">
              <a:spcBef>
                <a:spcPct val="0"/>
              </a:spcBef>
              <a:spcAft>
                <a:spcPct val="0"/>
              </a:spcAft>
            </a:pPr>
            <a:fld id="{AAC19C13-DA02-BA47-894E-C1D8943A6549}" type="slidenum">
              <a:rPr lang="en-US" sz="1200">
                <a:ea typeface="MS PGothic" charset="0"/>
                <a:cs typeface="MS PGothic" charset="0"/>
              </a:rPr>
              <a:pPr defTabSz="455613" eaLnBrk="1" fontAlgn="base" hangingPunct="1">
                <a:spcBef>
                  <a:spcPct val="0"/>
                </a:spcBef>
                <a:spcAft>
                  <a:spcPct val="0"/>
                </a:spcAft>
              </a:pPr>
              <a:t>11</a:t>
            </a:fld>
            <a:endParaRPr lang="en-US" sz="1200">
              <a:ea typeface="MS PGothic" charset="0"/>
              <a:cs typeface="MS PGothic" charset="0"/>
            </a:endParaRPr>
          </a:p>
        </p:txBody>
      </p:sp>
    </p:spTree>
    <p:extLst>
      <p:ext uri="{BB962C8B-B14F-4D97-AF65-F5344CB8AC3E}">
        <p14:creationId xmlns:p14="http://schemas.microsoft.com/office/powerpoint/2010/main" val="86052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797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p>
        </p:txBody>
      </p:sp>
      <p:sp>
        <p:nvSpPr>
          <p:cNvPr id="10" name="Shape 8">
            <a:extLst>
              <a:ext uri="{FF2B5EF4-FFF2-40B4-BE49-F238E27FC236}">
                <a16:creationId xmlns:a16="http://schemas.microsoft.com/office/drawing/2014/main" id="{30782772-9EE8-BC4D-B671-350F57E8184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151869E8-F977-0646-8A04-9770A5FABE4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57142" y="522495"/>
            <a:ext cx="1646463" cy="670781"/>
          </a:xfrm>
          <a:prstGeom prst="rect">
            <a:avLst/>
          </a:prstGeom>
        </p:spPr>
      </p:pic>
    </p:spTree>
    <p:extLst>
      <p:ext uri="{BB962C8B-B14F-4D97-AF65-F5344CB8AC3E}">
        <p14:creationId xmlns:p14="http://schemas.microsoft.com/office/powerpoint/2010/main" val="397227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dirty="0">
              <a:solidFill>
                <a:srgbClr val="434343"/>
              </a:solidFill>
              <a:latin typeface="Arial"/>
              <a:ea typeface="Arial"/>
              <a:cs typeface="Arial"/>
              <a:sym typeface="Arial"/>
            </a:endParaRPr>
          </a:p>
        </p:txBody>
      </p:sp>
      <p:sp>
        <p:nvSpPr>
          <p:cNvPr id="20" name="Shape 20"/>
          <p:cNvSpPr txBox="1">
            <a:spLocks noGrp="1"/>
          </p:cNvSpPr>
          <p:nvPr>
            <p:ph type="body" idx="1"/>
          </p:nvPr>
        </p:nvSpPr>
        <p:spPr>
          <a:xfrm>
            <a:off x="311146"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lt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2" name="TextBox 1"/>
          <p:cNvSpPr txBox="1"/>
          <p:nvPr userDrawn="1"/>
        </p:nvSpPr>
        <p:spPr>
          <a:xfrm>
            <a:off x="188068" y="4944576"/>
            <a:ext cx="833883" cy="246221"/>
          </a:xfrm>
          <a:prstGeom prst="rect">
            <a:avLst/>
          </a:prstGeom>
          <a:noFill/>
        </p:spPr>
        <p:txBody>
          <a:bodyPr wrap="none" rtlCol="0">
            <a:spAutoFit/>
          </a:bodyPr>
          <a:lstStyle/>
          <a:p>
            <a:r>
              <a:rPr lang="en-US" sz="1000" dirty="0">
                <a:solidFill>
                  <a:schemeClr val="bg2"/>
                </a:solidFill>
              </a:rPr>
              <a:t>@</a:t>
            </a:r>
            <a:r>
              <a:rPr lang="en-US" sz="1000" dirty="0" err="1">
                <a:solidFill>
                  <a:schemeClr val="bg2"/>
                </a:solidFill>
              </a:rPr>
              <a:t>ODPiOrg</a:t>
            </a:r>
            <a:endParaRPr lang="en-US" sz="1000" dirty="0">
              <a:solidFill>
                <a:schemeClr val="bg2"/>
              </a:solidFill>
            </a:endParaRPr>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77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371600"/>
            <a:ext cx="4305300" cy="337185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305300" cy="3371850"/>
          </a:xfr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88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 name="Shape 15"/>
          <p:cNvSpPr txBox="1">
            <a:spLocks noGrp="1"/>
          </p:cNvSpPr>
          <p:nvPr>
            <p:ph type="title" hasCustomPrompt="1"/>
          </p:nvPr>
        </p:nvSpPr>
        <p:spPr>
          <a:xfrm>
            <a:off x="328344" y="1876358"/>
            <a:ext cx="8118191"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small">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Title</a:t>
            </a:r>
            <a:endParaRPr dirty="0"/>
          </a:p>
        </p:txBody>
      </p:sp>
      <p:sp>
        <p:nvSpPr>
          <p:cNvPr id="8" name="Shape 8">
            <a:extLst>
              <a:ext uri="{FF2B5EF4-FFF2-40B4-BE49-F238E27FC236}">
                <a16:creationId xmlns:a16="http://schemas.microsoft.com/office/drawing/2014/main" id="{63848344-E58E-1C48-89A1-C7DC8AFDE558}"/>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9" name="Graphic 8">
            <a:extLst>
              <a:ext uri="{FF2B5EF4-FFF2-40B4-BE49-F238E27FC236}">
                <a16:creationId xmlns:a16="http://schemas.microsoft.com/office/drawing/2014/main" id="{DDBE4D5C-ADD9-9646-8796-2FA76CCD75E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34291" y="431086"/>
            <a:ext cx="2449143" cy="997799"/>
          </a:xfrm>
          <a:prstGeom prst="rect">
            <a:avLst/>
          </a:prstGeom>
        </p:spPr>
      </p:pic>
    </p:spTree>
    <p:extLst>
      <p:ext uri="{BB962C8B-B14F-4D97-AF65-F5344CB8AC3E}">
        <p14:creationId xmlns:p14="http://schemas.microsoft.com/office/powerpoint/2010/main" val="221816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00" y="1088135"/>
            <a:ext cx="8541385" cy="3560115"/>
          </a:xfrm>
        </p:spPr>
        <p:txBody>
          <a:bodyPr/>
          <a:lstStyle>
            <a:lvl1pPr marL="285750" indent="-285750">
              <a:buClr>
                <a:schemeClr val="accent6">
                  <a:lumMod val="50000"/>
                </a:schemeClr>
              </a:buClr>
              <a:buFont typeface="Wingdings" pitchFamily="2" charset="2"/>
              <a:buChar char="§"/>
              <a:defRPr>
                <a:solidFill>
                  <a:schemeClr val="accent6">
                    <a:lumMod val="50000"/>
                  </a:schemeClr>
                </a:solidFill>
              </a:defRPr>
            </a:lvl1pPr>
            <a:lvl2pPr marL="742950" indent="-285750">
              <a:buClr>
                <a:schemeClr val="accent6">
                  <a:lumMod val="50000"/>
                </a:schemeClr>
              </a:buClr>
              <a:buFont typeface="Wingdings" pitchFamily="2" charset="2"/>
              <a:buChar char="§"/>
              <a:defRPr>
                <a:solidFill>
                  <a:schemeClr val="accent6">
                    <a:lumMod val="50000"/>
                  </a:schemeClr>
                </a:solidFill>
              </a:defRPr>
            </a:lvl2pPr>
            <a:lvl3pPr marL="1200150" indent="-285750">
              <a:buClr>
                <a:schemeClr val="accent6">
                  <a:lumMod val="50000"/>
                </a:schemeClr>
              </a:buClr>
              <a:buFont typeface="Wingdings" pitchFamily="2" charset="2"/>
              <a:buChar char="§"/>
              <a:defRPr>
                <a:solidFill>
                  <a:schemeClr val="accent6">
                    <a:lumMod val="50000"/>
                  </a:schemeClr>
                </a:solidFill>
              </a:defRPr>
            </a:lvl3pPr>
            <a:lvl4pPr marL="1657350" indent="-285750">
              <a:buClr>
                <a:schemeClr val="accent6">
                  <a:lumMod val="50000"/>
                </a:schemeClr>
              </a:buClr>
              <a:buFont typeface="Wingdings" pitchFamily="2" charset="2"/>
              <a:buChar char="§"/>
              <a:defRPr>
                <a:solidFill>
                  <a:schemeClr val="accent6">
                    <a:lumMod val="50000"/>
                  </a:schemeClr>
                </a:solidFill>
              </a:defRPr>
            </a:lvl4pPr>
            <a:lvl5pPr marL="2114550" indent="-285750">
              <a:buClr>
                <a:schemeClr val="accent6">
                  <a:lumMod val="50000"/>
                </a:schemeClr>
              </a:buClr>
              <a:buFont typeface="Wingdings" pitchFamily="2" charset="2"/>
              <a:buChar char="§"/>
              <a:defRPr>
                <a:solidFill>
                  <a:schemeClr val="accent6">
                    <a:lumMod val="50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359200" y="144708"/>
            <a:ext cx="4474777" cy="859023"/>
          </a:xfrm>
          <a:prstGeom prst="rect">
            <a:avLst/>
          </a:prstGeom>
        </p:spPr>
        <p:txBody>
          <a:bodyPr>
            <a:normAutofit/>
          </a:bodyPr>
          <a:lstStyle>
            <a:lvl1pPr>
              <a:defRPr sz="2400"/>
            </a:lvl1pPr>
          </a:lstStyle>
          <a:p>
            <a:r>
              <a:rPr lang="en-US" noProof="0"/>
              <a:t>Click to edit Master title style</a:t>
            </a:r>
          </a:p>
        </p:txBody>
      </p:sp>
      <p:sp>
        <p:nvSpPr>
          <p:cNvPr id="8" name="Rectangle 7"/>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hape 9">
            <a:extLst>
              <a:ext uri="{FF2B5EF4-FFF2-40B4-BE49-F238E27FC236}">
                <a16:creationId xmlns:a16="http://schemas.microsoft.com/office/drawing/2014/main" id="{89CCB5E2-86B7-DF4F-95FF-16227AB8F676}"/>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1" name="Shape 8">
            <a:extLst>
              <a:ext uri="{FF2B5EF4-FFF2-40B4-BE49-F238E27FC236}">
                <a16:creationId xmlns:a16="http://schemas.microsoft.com/office/drawing/2014/main" id="{EE930199-1DB9-E040-9099-9A8B2D5601A9}"/>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6317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9200" y="280673"/>
            <a:ext cx="8473099" cy="572699"/>
          </a:xfrm>
          <a:prstGeom prst="rect">
            <a:avLst/>
          </a:prstGeom>
        </p:spPr>
        <p:txBody>
          <a:bodyPr>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59200" y="965874"/>
            <a:ext cx="8473100" cy="3603001"/>
          </a:xfrm>
        </p:spPr>
        <p:txBody>
          <a:bodyPr/>
          <a:lstStyle>
            <a:lvl1pPr marL="285750" indent="-285750">
              <a:spcAft>
                <a:spcPts val="600"/>
              </a:spcAft>
              <a:buClr>
                <a:schemeClr val="accent6">
                  <a:lumMod val="75000"/>
                </a:schemeClr>
              </a:buClr>
              <a:buFont typeface="Wingdings" pitchFamily="2" charset="2"/>
              <a:buChar char="§"/>
              <a:defRPr>
                <a:solidFill>
                  <a:schemeClr val="accent6">
                    <a:lumMod val="50000"/>
                  </a:schemeClr>
                </a:solidFill>
              </a:defRPr>
            </a:lvl1pPr>
            <a:lvl2pPr marL="742950" indent="-285750">
              <a:spcAft>
                <a:spcPts val="600"/>
              </a:spcAft>
              <a:buClr>
                <a:schemeClr val="accent6">
                  <a:lumMod val="75000"/>
                </a:schemeClr>
              </a:buClr>
              <a:buFont typeface="Wingdings" pitchFamily="2" charset="2"/>
              <a:buChar char="§"/>
              <a:defRPr>
                <a:solidFill>
                  <a:schemeClr val="accent6">
                    <a:lumMod val="50000"/>
                  </a:schemeClr>
                </a:solidFill>
              </a:defRPr>
            </a:lvl2pPr>
            <a:lvl3pPr marL="1200150" indent="-285750">
              <a:spcAft>
                <a:spcPts val="600"/>
              </a:spcAft>
              <a:buClr>
                <a:schemeClr val="accent6">
                  <a:lumMod val="75000"/>
                </a:schemeClr>
              </a:buClr>
              <a:buFont typeface="Wingdings" pitchFamily="2" charset="2"/>
              <a:buChar char="§"/>
              <a:defRPr>
                <a:solidFill>
                  <a:schemeClr val="accent6">
                    <a:lumMod val="50000"/>
                  </a:schemeClr>
                </a:solidFill>
              </a:defRPr>
            </a:lvl3pPr>
            <a:lvl4pPr marL="1657350" indent="-285750">
              <a:spcAft>
                <a:spcPts val="600"/>
              </a:spcAft>
              <a:buClr>
                <a:schemeClr val="accent6">
                  <a:lumMod val="75000"/>
                </a:schemeClr>
              </a:buClr>
              <a:buFont typeface="Wingdings" pitchFamily="2" charset="2"/>
              <a:buChar char="§"/>
              <a:defRPr>
                <a:solidFill>
                  <a:schemeClr val="accent6">
                    <a:lumMod val="50000"/>
                  </a:schemeClr>
                </a:solidFill>
              </a:defRPr>
            </a:lvl4pPr>
            <a:lvl5pPr marL="2114550" indent="-285750">
              <a:spcAft>
                <a:spcPts val="600"/>
              </a:spcAft>
              <a:buClr>
                <a:schemeClr val="accent6">
                  <a:lumMod val="75000"/>
                </a:schemeClr>
              </a:buClr>
              <a:buFont typeface="Wingdings" pitchFamily="2" charset="2"/>
              <a:buChar cha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
            <a:extLst>
              <a:ext uri="{FF2B5EF4-FFF2-40B4-BE49-F238E27FC236}">
                <a16:creationId xmlns:a16="http://schemas.microsoft.com/office/drawing/2014/main" id="{54F62638-0F6C-9E44-ABE3-F347A745845A}"/>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7" name="Shape 8">
            <a:extLst>
              <a:ext uri="{FF2B5EF4-FFF2-40B4-BE49-F238E27FC236}">
                <a16:creationId xmlns:a16="http://schemas.microsoft.com/office/drawing/2014/main" id="{7E1EFA56-B995-2E4A-ADBD-A8A9FD43691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345087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099"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9">
            <a:extLst>
              <a:ext uri="{FF2B5EF4-FFF2-40B4-BE49-F238E27FC236}">
                <a16:creationId xmlns:a16="http://schemas.microsoft.com/office/drawing/2014/main" id="{45FB6608-D6CB-1E47-97E0-946893699D85}"/>
              </a:ext>
            </a:extLst>
          </p:cNvPr>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9" name="Shape 8">
            <a:extLst>
              <a:ext uri="{FF2B5EF4-FFF2-40B4-BE49-F238E27FC236}">
                <a16:creationId xmlns:a16="http://schemas.microsoft.com/office/drawing/2014/main" id="{30689E75-890B-DE48-8C2D-0BE1828F9386}"/>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81078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59200" y="289077"/>
            <a:ext cx="8473100" cy="564772"/>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59200" y="1037771"/>
            <a:ext cx="8473096" cy="373742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83C6D269-4A47-0542-B90B-2670FFD97F35}"/>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263495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1" y="290285"/>
            <a:ext cx="8520599" cy="505507"/>
          </a:xfrm>
          <a:prstGeom prst="rect">
            <a:avLst/>
          </a:prstGeom>
          <a:noFill/>
          <a:ln>
            <a:noFill/>
          </a:ln>
        </p:spPr>
        <p:txBody>
          <a:bodyPr lIns="91425" tIns="91425" rIns="91425" bIns="91425" anchor="t" anchorCtr="0">
            <a:noAutofit/>
          </a:bodyPr>
          <a:lstStyle>
            <a:lvl1pPr marL="0" marR="0" lvl="0" indent="0" algn="l" rtl="0">
              <a:lnSpc>
                <a:spcPct val="100000"/>
              </a:lnSpc>
              <a:spcBef>
                <a:spcPts val="0"/>
              </a:spcBef>
              <a:spcAft>
                <a:spcPts val="0"/>
              </a:spcAft>
              <a:buClr>
                <a:schemeClr val="dk1"/>
              </a:buClr>
              <a:buFont typeface="Arial"/>
              <a:buNone/>
              <a:defRPr sz="2400" b="0" i="0" u="none" strike="noStrike" cap="none">
                <a:solidFill>
                  <a:srgbClr val="C00000"/>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20" name="Shape 20"/>
          <p:cNvSpPr txBox="1">
            <a:spLocks noGrp="1"/>
          </p:cNvSpPr>
          <p:nvPr>
            <p:ph type="body" idx="1"/>
          </p:nvPr>
        </p:nvSpPr>
        <p:spPr>
          <a:xfrm>
            <a:off x="311147" y="1204912"/>
            <a:ext cx="8521149" cy="318203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rgbClr val="C00000"/>
                </a:solidFill>
                <a:latin typeface="Arial"/>
                <a:ea typeface="Arial"/>
                <a:cs typeface="Arial"/>
                <a:sym typeface="Arial"/>
              </a:defRPr>
            </a:lvl1pPr>
            <a:lvl2pPr marL="457189" marR="0" lvl="1"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2pPr>
            <a:lvl3pPr marL="914378" marR="0" lvl="2"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3pPr>
            <a:lvl4pPr marL="1371566" marR="0" lvl="3"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4pPr>
            <a:lvl5pPr marL="1828754" marR="0" lvl="4" indent="0" algn="l" rtl="0">
              <a:lnSpc>
                <a:spcPct val="115000"/>
              </a:lnSpc>
              <a:spcBef>
                <a:spcPts val="0"/>
              </a:spcBef>
              <a:spcAft>
                <a:spcPts val="1600"/>
              </a:spcAft>
              <a:buClr>
                <a:schemeClr val="dk2"/>
              </a:buClr>
              <a:buFont typeface="Arial"/>
              <a:buNone/>
              <a:defRPr sz="1400" b="0" i="0" u="none" strike="noStrike" cap="none">
                <a:solidFill>
                  <a:schemeClr val="lt2"/>
                </a:solidFill>
                <a:latin typeface="Arial"/>
                <a:ea typeface="Arial"/>
                <a:cs typeface="Arial"/>
                <a:sym typeface="Arial"/>
              </a:defRPr>
            </a:lvl5pPr>
            <a:lvl6pPr marL="2285943"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132"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32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509"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Shape 8">
            <a:extLst>
              <a:ext uri="{FF2B5EF4-FFF2-40B4-BE49-F238E27FC236}">
                <a16:creationId xmlns:a16="http://schemas.microsoft.com/office/drawing/2014/main" id="{1B1A3FF0-47D0-6D46-9D37-CB8959363757}"/>
              </a:ext>
            </a:extLst>
          </p:cNvPr>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spTree>
    <p:extLst>
      <p:ext uri="{BB962C8B-B14F-4D97-AF65-F5344CB8AC3E}">
        <p14:creationId xmlns:p14="http://schemas.microsoft.com/office/powerpoint/2010/main" val="108827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279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sp>
        <p:nvSpPr>
          <p:cNvPr id="7" name="Shape 7"/>
          <p:cNvSpPr txBox="1">
            <a:spLocks noGrp="1"/>
          </p:cNvSpPr>
          <p:nvPr>
            <p:ph type="body" idx="1"/>
          </p:nvPr>
        </p:nvSpPr>
        <p:spPr>
          <a:xfrm>
            <a:off x="311701"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10" name="Shape 10"/>
          <p:cNvSpPr/>
          <p:nvPr/>
        </p:nvSpPr>
        <p:spPr>
          <a:xfrm rot="10800000" flipH="1" flipV="1">
            <a:off x="0" y="4956626"/>
            <a:ext cx="9144000" cy="180169"/>
          </a:xfrm>
          <a:prstGeom prst="rect">
            <a:avLst/>
          </a:prstGeom>
          <a:solidFill>
            <a:srgbClr val="6DCCDE"/>
          </a:solidFill>
          <a:ln>
            <a:noFill/>
          </a:ln>
        </p:spPr>
        <p:txBody>
          <a:bodyPr lIns="91425" tIns="45700" rIns="91425" bIns="45700" anchor="ctr" anchorCtr="0">
            <a:noAutofit/>
          </a:bodyPr>
          <a:lstStyle/>
          <a:p>
            <a:pPr algn="ctr"/>
            <a:r>
              <a:rPr lang="en-US" sz="1050" dirty="0"/>
              <a:t>https://github.com/odpi/egeria</a:t>
            </a:r>
          </a:p>
        </p:txBody>
      </p:sp>
      <p:sp>
        <p:nvSpPr>
          <p:cNvPr id="2" name="Title Placeholder 1"/>
          <p:cNvSpPr>
            <a:spLocks noGrp="1"/>
          </p:cNvSpPr>
          <p:nvPr>
            <p:ph type="title"/>
          </p:nvPr>
        </p:nvSpPr>
        <p:spPr>
          <a:xfrm>
            <a:off x="325859" y="215849"/>
            <a:ext cx="8520599"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8" name="Shape 8"/>
          <p:cNvSpPr txBox="1">
            <a:spLocks noGrp="1"/>
          </p:cNvSpPr>
          <p:nvPr>
            <p:ph type="sldNum" idx="12"/>
          </p:nvPr>
        </p:nvSpPr>
        <p:spPr>
          <a:xfrm>
            <a:off x="8556782" y="4956626"/>
            <a:ext cx="548699" cy="180170"/>
          </a:xfrm>
          <a:prstGeom prst="rect">
            <a:avLst/>
          </a:prstGeom>
          <a:noFill/>
          <a:ln>
            <a:noFill/>
          </a:ln>
        </p:spPr>
        <p:txBody>
          <a:bodyPr lIns="91425" tIns="91425" rIns="91425" bIns="91425" anchor="ctr" anchorCtr="0">
            <a:noAutofit/>
          </a:bodyPr>
          <a:lstStyle>
            <a:lvl1pPr>
              <a:defRPr>
                <a:solidFill>
                  <a:schemeClr val="accent6">
                    <a:lumMod val="50000"/>
                  </a:schemeClr>
                </a:solidFill>
              </a:defRPr>
            </a:lvl1p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a:t>
            </a:fld>
            <a:endParaRPr lang="en-US" sz="1000"/>
          </a:p>
        </p:txBody>
      </p:sp>
      <p:pic>
        <p:nvPicPr>
          <p:cNvPr id="11" name="Graphic 10">
            <a:extLst>
              <a:ext uri="{FF2B5EF4-FFF2-40B4-BE49-F238E27FC236}">
                <a16:creationId xmlns:a16="http://schemas.microsoft.com/office/drawing/2014/main" id="{9EFF1D1A-5838-7442-A684-A8FB3BE0E18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11700" y="4640324"/>
            <a:ext cx="714574" cy="291123"/>
          </a:xfrm>
          <a:prstGeom prst="rect">
            <a:avLst/>
          </a:prstGeom>
        </p:spPr>
      </p:pic>
    </p:spTree>
    <p:extLst>
      <p:ext uri="{BB962C8B-B14F-4D97-AF65-F5344CB8AC3E}">
        <p14:creationId xmlns:p14="http://schemas.microsoft.com/office/powerpoint/2010/main" val="372283894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5" r:id="rId3"/>
    <p:sldLayoutId id="2147483676" r:id="rId4"/>
    <p:sldLayoutId id="2147483677" r:id="rId5"/>
    <p:sldLayoutId id="2147483678" r:id="rId6"/>
    <p:sldLayoutId id="2147483679" r:id="rId7"/>
    <p:sldLayoutId id="2147483682" r:id="rId8"/>
    <p:sldLayoutId id="2147483683" r:id="rId9"/>
    <p:sldLayoutId id="2147483684" r:id="rId10"/>
    <p:sldLayoutId id="214748368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accent6">
            <a:lumMod val="50000"/>
          </a:schemeClr>
        </a:buClr>
        <a:buFont typeface="Wingdings" pitchFamily="2" charset="2"/>
        <a:buChar char="§"/>
        <a:defRPr sz="1400"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odpi/egeria" TargetMode="External"/><Relationship Id="rId2" Type="http://schemas.openxmlformats.org/officeDocument/2006/relationships/hyperlink" Target="https://github.com/odpi/data-governance" TargetMode="External"/><Relationship Id="rId1" Type="http://schemas.openxmlformats.org/officeDocument/2006/relationships/slideLayout" Target="../slideLayouts/slideLayout4.xml"/><Relationship Id="rId5" Type="http://schemas.openxmlformats.org/officeDocument/2006/relationships/hyperlink" Target="https://roaringelephant.org/2018/09/25/episode-107-open-metadata-and-governance-masterclass-with-mandy-chessell-part-1/" TargetMode="External"/><Relationship Id="rId4" Type="http://schemas.openxmlformats.org/officeDocument/2006/relationships/hyperlink" Target="https://odpi.github.io/data-governance/rol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3A30-E3E7-4A44-AB78-75FEA77AF253}"/>
              </a:ext>
            </a:extLst>
          </p:cNvPr>
          <p:cNvSpPr>
            <a:spLocks noGrp="1"/>
          </p:cNvSpPr>
          <p:nvPr>
            <p:ph type="title"/>
          </p:nvPr>
        </p:nvSpPr>
        <p:spPr/>
        <p:txBody>
          <a:bodyPr>
            <a:normAutofit/>
          </a:bodyPr>
          <a:lstStyle/>
          <a:p>
            <a:r>
              <a:rPr lang="en-GB" b="1" dirty="0"/>
              <a:t>Deploying Egeria</a:t>
            </a:r>
            <a:endParaRPr lang="en-GB" dirty="0"/>
          </a:p>
        </p:txBody>
      </p:sp>
      <p:sp>
        <p:nvSpPr>
          <p:cNvPr id="3" name="Slide Number Placeholder 2">
            <a:extLst>
              <a:ext uri="{FF2B5EF4-FFF2-40B4-BE49-F238E27FC236}">
                <a16:creationId xmlns:a16="http://schemas.microsoft.com/office/drawing/2014/main" id="{00861036-A1A8-EB42-B740-1DBEC50D9DF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a:t>
            </a:fld>
            <a:endParaRPr lang="en-US" sz="1000"/>
          </a:p>
        </p:txBody>
      </p:sp>
      <p:sp>
        <p:nvSpPr>
          <p:cNvPr id="4" name="TextBox 3">
            <a:extLst>
              <a:ext uri="{FF2B5EF4-FFF2-40B4-BE49-F238E27FC236}">
                <a16:creationId xmlns:a16="http://schemas.microsoft.com/office/drawing/2014/main" id="{354C2169-99CC-5944-B2D7-78D5DB7D13E0}"/>
              </a:ext>
            </a:extLst>
          </p:cNvPr>
          <p:cNvSpPr txBox="1"/>
          <p:nvPr/>
        </p:nvSpPr>
        <p:spPr>
          <a:xfrm>
            <a:off x="445169" y="3484346"/>
            <a:ext cx="3183555" cy="307777"/>
          </a:xfrm>
          <a:prstGeom prst="rect">
            <a:avLst/>
          </a:prstGeom>
          <a:noFill/>
        </p:spPr>
        <p:txBody>
          <a:bodyPr wrap="square" rtlCol="0">
            <a:spAutoFit/>
          </a:bodyPr>
          <a:lstStyle/>
          <a:p>
            <a:r>
              <a:rPr lang="en-US" dirty="0">
                <a:solidFill>
                  <a:schemeClr val="accent5">
                    <a:lumMod val="40000"/>
                    <a:lumOff val="60000"/>
                  </a:schemeClr>
                </a:solidFill>
              </a:rPr>
              <a:t>Mandy Chessell, IBM</a:t>
            </a:r>
          </a:p>
        </p:txBody>
      </p:sp>
    </p:spTree>
    <p:extLst>
      <p:ext uri="{BB962C8B-B14F-4D97-AF65-F5344CB8AC3E}">
        <p14:creationId xmlns:p14="http://schemas.microsoft.com/office/powerpoint/2010/main" val="60174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839AC-407B-D74D-A774-F0BA6F863A74}"/>
              </a:ext>
            </a:extLst>
          </p:cNvPr>
          <p:cNvSpPr>
            <a:spLocks noGrp="1"/>
          </p:cNvSpPr>
          <p:nvPr>
            <p:ph type="title"/>
          </p:nvPr>
        </p:nvSpPr>
        <p:spPr/>
        <p:txBody>
          <a:bodyPr/>
          <a:lstStyle/>
          <a:p>
            <a:r>
              <a:rPr lang="en-US" dirty="0"/>
              <a:t>Repository explorer</a:t>
            </a:r>
          </a:p>
        </p:txBody>
      </p:sp>
      <p:sp>
        <p:nvSpPr>
          <p:cNvPr id="4" name="Slide Number Placeholder 3">
            <a:extLst>
              <a:ext uri="{FF2B5EF4-FFF2-40B4-BE49-F238E27FC236}">
                <a16:creationId xmlns:a16="http://schemas.microsoft.com/office/drawing/2014/main" id="{D6E4B203-021C-474B-9DC1-64A5B3123BB2}"/>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10</a:t>
            </a:fld>
            <a:endParaRPr lang="en-US" sz="1000"/>
          </a:p>
        </p:txBody>
      </p:sp>
      <p:pic>
        <p:nvPicPr>
          <p:cNvPr id="6" name="Picture 5" descr="A screenshot of a social media post&#10;&#10;Description automatically generated">
            <a:extLst>
              <a:ext uri="{FF2B5EF4-FFF2-40B4-BE49-F238E27FC236}">
                <a16:creationId xmlns:a16="http://schemas.microsoft.com/office/drawing/2014/main" id="{B4B3F6F7-1384-4C41-AF61-16FF4D4E9BED}"/>
              </a:ext>
            </a:extLst>
          </p:cNvPr>
          <p:cNvPicPr>
            <a:picLocks noChangeAspect="1"/>
          </p:cNvPicPr>
          <p:nvPr/>
        </p:nvPicPr>
        <p:blipFill>
          <a:blip r:embed="rId2"/>
          <a:stretch>
            <a:fillRect/>
          </a:stretch>
        </p:blipFill>
        <p:spPr>
          <a:xfrm>
            <a:off x="3755571" y="708645"/>
            <a:ext cx="4303455" cy="3466026"/>
          </a:xfrm>
          <a:prstGeom prst="rect">
            <a:avLst/>
          </a:prstGeom>
          <a:ln w="57150">
            <a:solidFill>
              <a:srgbClr val="6DCCDE"/>
            </a:solidFill>
          </a:ln>
        </p:spPr>
      </p:pic>
      <p:pic>
        <p:nvPicPr>
          <p:cNvPr id="8" name="Picture 7" descr="A screenshot of a social media post&#10;&#10;Description automatically generated">
            <a:extLst>
              <a:ext uri="{FF2B5EF4-FFF2-40B4-BE49-F238E27FC236}">
                <a16:creationId xmlns:a16="http://schemas.microsoft.com/office/drawing/2014/main" id="{25AF64D0-B573-E547-8968-9BF71B3BD082}"/>
              </a:ext>
            </a:extLst>
          </p:cNvPr>
          <p:cNvPicPr>
            <a:picLocks noChangeAspect="1"/>
          </p:cNvPicPr>
          <p:nvPr/>
        </p:nvPicPr>
        <p:blipFill>
          <a:blip r:embed="rId3"/>
          <a:stretch>
            <a:fillRect/>
          </a:stretch>
        </p:blipFill>
        <p:spPr>
          <a:xfrm>
            <a:off x="407102" y="1970313"/>
            <a:ext cx="4188647" cy="2356757"/>
          </a:xfrm>
          <a:prstGeom prst="rect">
            <a:avLst/>
          </a:prstGeom>
          <a:ln>
            <a:solidFill>
              <a:srgbClr val="6DCCDE"/>
            </a:solidFill>
          </a:ln>
        </p:spPr>
      </p:pic>
    </p:spTree>
    <p:extLst>
      <p:ext uri="{BB962C8B-B14F-4D97-AF65-F5344CB8AC3E}">
        <p14:creationId xmlns:p14="http://schemas.microsoft.com/office/powerpoint/2010/main" val="414915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a:latin typeface="Arial" charset="0"/>
                <a:ea typeface="MS PGothic" charset="0"/>
              </a:rPr>
              <a:t>Taking the next step with ODPi Egeria</a:t>
            </a:r>
          </a:p>
        </p:txBody>
      </p:sp>
      <p:sp>
        <p:nvSpPr>
          <p:cNvPr id="24" name="Content Placeholder 23">
            <a:extLst>
              <a:ext uri="{FF2B5EF4-FFF2-40B4-BE49-F238E27FC236}">
                <a16:creationId xmlns:a16="http://schemas.microsoft.com/office/drawing/2014/main" id="{0C24245F-E453-884F-B96C-E2B340CC708F}"/>
              </a:ext>
            </a:extLst>
          </p:cNvPr>
          <p:cNvSpPr>
            <a:spLocks noGrp="1"/>
          </p:cNvSpPr>
          <p:nvPr>
            <p:ph idx="1"/>
          </p:nvPr>
        </p:nvSpPr>
        <p:spPr>
          <a:xfrm>
            <a:off x="359200" y="965874"/>
            <a:ext cx="8473100" cy="3519040"/>
          </a:xfrm>
        </p:spPr>
        <p:txBody>
          <a:bodyPr>
            <a:normAutofit/>
          </a:bodyPr>
          <a:lstStyle/>
          <a:p>
            <a:r>
              <a:rPr lang="en-US" dirty="0"/>
              <a:t>Website https://egeria.odpi.org</a:t>
            </a:r>
          </a:p>
          <a:p>
            <a:pPr lvl="1"/>
            <a:r>
              <a:rPr lang="en-US" dirty="0"/>
              <a:t>Links to guides, glossary, history, design docs, …</a:t>
            </a:r>
          </a:p>
          <a:p>
            <a:r>
              <a:rPr lang="en-US" dirty="0"/>
              <a:t>Kubernetes/Docker deployment</a:t>
            </a:r>
          </a:p>
          <a:p>
            <a:r>
              <a:rPr lang="en-US" dirty="0"/>
              <a:t>Hands on labs</a:t>
            </a:r>
          </a:p>
          <a:p>
            <a:r>
              <a:rPr lang="en-US" dirty="0"/>
              <a:t>Coding samples</a:t>
            </a:r>
          </a:p>
          <a:p>
            <a:r>
              <a:rPr lang="en-US" dirty="0"/>
              <a:t>Guidance on Governance</a:t>
            </a:r>
          </a:p>
        </p:txBody>
      </p:sp>
    </p:spTree>
    <p:extLst>
      <p:ext uri="{BB962C8B-B14F-4D97-AF65-F5344CB8AC3E}">
        <p14:creationId xmlns:p14="http://schemas.microsoft.com/office/powerpoint/2010/main" val="264878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dirty="0">
                  <a:solidFill>
                    <a:srgbClr val="000000"/>
                  </a:solidFill>
                  <a:latin typeface="Amaze" charset="0"/>
                </a:rPr>
                <a:t>Questions?</a:t>
              </a:r>
            </a:p>
          </p:txBody>
        </p:sp>
      </p:grpSp>
      <p:sp>
        <p:nvSpPr>
          <p:cNvPr id="2" name="Title 1">
            <a:extLst>
              <a:ext uri="{FF2B5EF4-FFF2-40B4-BE49-F238E27FC236}">
                <a16:creationId xmlns:a16="http://schemas.microsoft.com/office/drawing/2014/main" id="{219D6B32-8FF4-9440-B360-46E85F008C49}"/>
              </a:ext>
            </a:extLst>
          </p:cNvPr>
          <p:cNvSpPr>
            <a:spLocks noGrp="1"/>
          </p:cNvSpPr>
          <p:nvPr>
            <p:ph type="title"/>
          </p:nvPr>
        </p:nvSpPr>
        <p:spPr/>
        <p:txBody>
          <a:bodyPr/>
          <a:lstStyle/>
          <a:p>
            <a:r>
              <a:rPr lang="en-US" dirty="0"/>
              <a:t>Open forum</a:t>
            </a:r>
          </a:p>
        </p:txBody>
      </p:sp>
    </p:spTree>
    <p:extLst>
      <p:ext uri="{BB962C8B-B14F-4D97-AF65-F5344CB8AC3E}">
        <p14:creationId xmlns:p14="http://schemas.microsoft.com/office/powerpoint/2010/main" val="351296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normAutofit fontScale="90000"/>
          </a:bodyPr>
          <a:lstStyle/>
          <a:p>
            <a:r>
              <a:rPr lang="en-US">
                <a:latin typeface="Arial" charset="0"/>
                <a:ea typeface="MS PGothic" charset="0"/>
              </a:rPr>
              <a:t>Common Information Models for an Open, Analytical and Agile World</a:t>
            </a:r>
          </a:p>
        </p:txBody>
      </p:sp>
      <p:sp>
        <p:nvSpPr>
          <p:cNvPr id="3" name="Content Placeholder 2"/>
          <p:cNvSpPr>
            <a:spLocks noGrp="1"/>
          </p:cNvSpPr>
          <p:nvPr>
            <p:ph sz="half" idx="1"/>
          </p:nvPr>
        </p:nvSpPr>
        <p:spPr>
          <a:xfrm>
            <a:off x="528034" y="1371600"/>
            <a:ext cx="4028489" cy="3398043"/>
          </a:xfrm>
        </p:spPr>
        <p:txBody>
          <a:bodyPr>
            <a:normAutofit fontScale="62500" lnSpcReduction="20000"/>
          </a:bodyPr>
          <a:lstStyle/>
          <a:p>
            <a:pPr>
              <a:defRPr/>
            </a:pPr>
            <a:r>
              <a:rPr lang="en-US" dirty="0">
                <a:solidFill>
                  <a:schemeClr val="accent4"/>
                </a:solidFill>
              </a:rPr>
              <a:t>To drive maximum value from complex IT projects, IT professionals need a deep understanding of the information their projects will use. Too often, however, IT treats information as an afterthought: the “poor stepchild” behind applications and infrastructure. That needs to change. This book will help you change it. </a:t>
            </a:r>
          </a:p>
          <a:p>
            <a:pPr>
              <a:defRPr/>
            </a:pPr>
            <a:r>
              <a:rPr lang="en-US" dirty="0">
                <a:solidFill>
                  <a:schemeClr val="accent4"/>
                </a:solidFill>
              </a:rPr>
              <a:t>Using a complete case study, the authors explain what CIMs are, how to build them, and how to maintain them. You learn how to clarify the structure, meaning, and intent of any information you may exchange, and then use your CIM to improve integration, collaboration, and agility. </a:t>
            </a:r>
          </a:p>
          <a:p>
            <a:pPr>
              <a:defRPr/>
            </a:pPr>
            <a:r>
              <a:rPr lang="en-US" dirty="0">
                <a:solidFill>
                  <a:schemeClr val="accent4"/>
                </a:solidFill>
              </a:rPr>
              <a:t>In today’s mobile, cloud, and analytics environments, your information is more valuable than ever. To build systems that make the most of it, start right here. </a:t>
            </a:r>
          </a:p>
          <a:p>
            <a:pPr>
              <a:defRPr/>
            </a:pPr>
            <a:endParaRPr lang="en-US" dirty="0">
              <a:solidFill>
                <a:schemeClr val="accent4"/>
              </a:solidFill>
            </a:endParaRPr>
          </a:p>
        </p:txBody>
      </p:sp>
      <p:pic>
        <p:nvPicPr>
          <p:cNvPr id="77827" name="Content Placeholder 4" descr="Screen Shot 2015-03-22 at 21.41.07.png"/>
          <p:cNvPicPr>
            <a:picLocks noGrp="1" noChangeAspect="1"/>
          </p:cNvPicPr>
          <p:nvPr>
            <p:ph sz="half" idx="2"/>
          </p:nvPr>
        </p:nvPicPr>
        <p:blipFill>
          <a:blip r:embed="rId2">
            <a:extLst>
              <a:ext uri="{28A0092B-C50C-407E-A947-70E740481C1C}">
                <a14:useLocalDpi xmlns:a14="http://schemas.microsoft.com/office/drawing/2010/main" val="0"/>
              </a:ext>
            </a:extLst>
          </a:blip>
          <a:srcRect t="1337" b="1337"/>
          <a:stretch>
            <a:fillRect/>
          </a:stretch>
        </p:blipFill>
        <p:spPr>
          <a:xfrm>
            <a:off x="4961335" y="1371601"/>
            <a:ext cx="2868215" cy="2994422"/>
          </a:xfrm>
          <a:ln>
            <a:solidFill>
              <a:schemeClr val="tx1"/>
            </a:solidFill>
            <a:miter lim="800000"/>
            <a:headEnd/>
            <a:tailEnd/>
          </a:ln>
        </p:spPr>
      </p:pic>
    </p:spTree>
    <p:extLst>
      <p:ext uri="{BB962C8B-B14F-4D97-AF65-F5344CB8AC3E}">
        <p14:creationId xmlns:p14="http://schemas.microsoft.com/office/powerpoint/2010/main" val="400570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Links</a:t>
            </a:r>
            <a:endParaRPr lang="en-GB" dirty="0"/>
          </a:p>
        </p:txBody>
      </p:sp>
      <p:sp>
        <p:nvSpPr>
          <p:cNvPr id="4" name="Text Placeholder 3"/>
          <p:cNvSpPr>
            <a:spLocks noGrp="1"/>
          </p:cNvSpPr>
          <p:nvPr>
            <p:ph idx="1"/>
          </p:nvPr>
        </p:nvSpPr>
        <p:spPr>
          <a:xfrm>
            <a:off x="359200" y="853372"/>
            <a:ext cx="8473100" cy="3715503"/>
          </a:xfrm>
        </p:spPr>
        <p:txBody>
          <a:bodyPr/>
          <a:lstStyle/>
          <a:p>
            <a:pPr>
              <a:spcAft>
                <a:spcPts val="1400"/>
              </a:spcAft>
            </a:pPr>
            <a:r>
              <a:rPr lang="en-GB" dirty="0"/>
              <a:t>Press Release and Podcast</a:t>
            </a:r>
          </a:p>
          <a:p>
            <a:pPr lvl="1"/>
            <a:endParaRPr lang="en-GB" dirty="0"/>
          </a:p>
          <a:p>
            <a:pPr lvl="1">
              <a:spcAft>
                <a:spcPts val="400"/>
              </a:spcAft>
            </a:pPr>
            <a:endParaRPr lang="en-GB" dirty="0"/>
          </a:p>
          <a:p>
            <a:pPr marL="61200" lvl="1" indent="0">
              <a:spcAft>
                <a:spcPts val="400"/>
              </a:spcAft>
              <a:buNone/>
            </a:pPr>
            <a:endParaRPr lang="en-GB" dirty="0"/>
          </a:p>
          <a:p>
            <a:pPr marL="61200" lvl="1" indent="0">
              <a:spcAft>
                <a:spcPts val="400"/>
              </a:spcAft>
              <a:buNone/>
            </a:pPr>
            <a:endParaRPr lang="en-GB" dirty="0"/>
          </a:p>
          <a:p>
            <a:r>
              <a:rPr lang="en-GB" dirty="0"/>
              <a:t>Open source repositories</a:t>
            </a:r>
          </a:p>
        </p:txBody>
      </p:sp>
      <p:sp>
        <p:nvSpPr>
          <p:cNvPr id="3" name="Slide Number Placeholder 2"/>
          <p:cNvSpPr>
            <a:spLocks noGrp="1"/>
          </p:cNvSpPr>
          <p:nvPr>
            <p:ph type="sldNum" idx="12"/>
          </p:nvPr>
        </p:nvSpPr>
        <p:spPr>
          <a:xfrm>
            <a:off x="8556782" y="5447513"/>
            <a:ext cx="548699" cy="180170"/>
          </a:xfrm>
        </p:spPr>
        <p:txBody>
          <a:bodyPr/>
          <a:lstStyle/>
          <a:p>
            <a:pPr lvl="0"/>
            <a:fld id="{00000000-1234-1234-1234-123412341234}" type="slidenum">
              <a:rPr lang="en-US" smtClean="0">
                <a:sym typeface="Arial"/>
              </a:rPr>
              <a:pPr lvl="0"/>
              <a:t>14</a:t>
            </a:fld>
            <a:endParaRPr lang="en-US" dirty="0">
              <a:sym typeface="Arial"/>
            </a:endParaRPr>
          </a:p>
        </p:txBody>
      </p:sp>
      <p:sp>
        <p:nvSpPr>
          <p:cNvPr id="5" name="Rectangle 4"/>
          <p:cNvSpPr/>
          <p:nvPr/>
        </p:nvSpPr>
        <p:spPr>
          <a:xfrm>
            <a:off x="508404" y="3189082"/>
            <a:ext cx="5968131" cy="523220"/>
          </a:xfrm>
          <a:prstGeom prst="rect">
            <a:avLst/>
          </a:prstGeom>
        </p:spPr>
        <p:txBody>
          <a:bodyPr wrap="square">
            <a:spAutoFit/>
          </a:bodyPr>
          <a:lstStyle/>
          <a:p>
            <a:pPr marL="742950" lvl="1" indent="-285750">
              <a:buClr>
                <a:schemeClr val="accent1"/>
              </a:buClr>
              <a:buFont typeface="Arial"/>
              <a:buChar char="•"/>
            </a:pPr>
            <a:r>
              <a:rPr lang="en-GB" dirty="0">
                <a:hlinkClick r:id="rId2"/>
              </a:rPr>
              <a:t>https://github.com/odpi/data-governance</a:t>
            </a:r>
            <a:endParaRPr lang="en-GB" dirty="0"/>
          </a:p>
          <a:p>
            <a:pPr marL="742950" lvl="1" indent="-285750">
              <a:buClr>
                <a:schemeClr val="accent1"/>
              </a:buClr>
              <a:buFont typeface="Arial"/>
              <a:buChar char="•"/>
            </a:pPr>
            <a:r>
              <a:rPr lang="en-GB" dirty="0">
                <a:hlinkClick r:id="rId3"/>
              </a:rPr>
              <a:t>https://github.com/odpi/egeria</a:t>
            </a:r>
            <a:endParaRPr lang="en-GB" dirty="0"/>
          </a:p>
        </p:txBody>
      </p:sp>
      <p:sp>
        <p:nvSpPr>
          <p:cNvPr id="8" name="Rectangle 7">
            <a:extLst>
              <a:ext uri="{FF2B5EF4-FFF2-40B4-BE49-F238E27FC236}">
                <a16:creationId xmlns:a16="http://schemas.microsoft.com/office/drawing/2014/main" id="{45FB58CA-501D-7C49-AE88-850CBDA8B4BA}"/>
              </a:ext>
            </a:extLst>
          </p:cNvPr>
          <p:cNvSpPr/>
          <p:nvPr/>
        </p:nvSpPr>
        <p:spPr>
          <a:xfrm>
            <a:off x="508404" y="1302517"/>
            <a:ext cx="8395654" cy="1384995"/>
          </a:xfrm>
          <a:prstGeom prst="rect">
            <a:avLst/>
          </a:prstGeom>
        </p:spPr>
        <p:txBody>
          <a:bodyPr wrap="square">
            <a:spAutoFit/>
          </a:bodyPr>
          <a:lstStyle/>
          <a:p>
            <a:pPr marL="742950" lvl="1" indent="-285750">
              <a:buClr>
                <a:schemeClr val="accent1"/>
              </a:buClr>
              <a:buFont typeface="Arial"/>
              <a:buChar char="•"/>
            </a:pPr>
            <a:r>
              <a:rPr lang="en-GB" dirty="0">
                <a:hlinkClick r:id="rId4"/>
              </a:rPr>
              <a:t>https://www.linuxfoundation.org/press-release/2018/08/odpi-announces-egeria-for-open-sharing-exchange-and-governance-of-metadata/</a:t>
            </a:r>
          </a:p>
          <a:p>
            <a:pPr marL="742950" lvl="1" indent="-285750">
              <a:buClr>
                <a:schemeClr val="accent1"/>
              </a:buClr>
              <a:buFont typeface="Arial"/>
              <a:buChar char="•"/>
            </a:pPr>
            <a:r>
              <a:rPr lang="en-GB" dirty="0">
                <a:hlinkClick r:id="rId5"/>
              </a:rPr>
              <a:t>https://roaringelephant.org/2018/09/25/episode-107-open-metadata-and-governance-masterclass-with-mandy-chessell-part-1/</a:t>
            </a:r>
            <a:endParaRPr lang="en-GB" dirty="0"/>
          </a:p>
          <a:p>
            <a:pPr marL="742950" lvl="1" indent="-285750">
              <a:buClr>
                <a:schemeClr val="accent1"/>
              </a:buClr>
              <a:buFont typeface="Arial"/>
              <a:buChar char="•"/>
            </a:pPr>
            <a:r>
              <a:rPr lang="en-GB" dirty="0">
                <a:hlinkClick r:id="" action="ppaction://noaction"/>
              </a:rPr>
              <a:t>https://roaringelephant.org/2018/10/09/episode-109-open-metadata-and-governance-</a:t>
            </a:r>
          </a:p>
          <a:p>
            <a:pPr marL="742950" lvl="1" indent="-285750">
              <a:buClr>
                <a:schemeClr val="accent1"/>
              </a:buClr>
              <a:buFont typeface="Arial"/>
              <a:buChar char="•"/>
            </a:pPr>
            <a:r>
              <a:rPr lang="en-GB" dirty="0">
                <a:hlinkClick r:id="" action="ppaction://noaction"/>
              </a:rPr>
              <a:t>masterclass-with-mandy-chessell-part-2/</a:t>
            </a:r>
            <a:endParaRPr lang="en-GB" dirty="0"/>
          </a:p>
        </p:txBody>
      </p:sp>
    </p:spTree>
    <p:extLst>
      <p:ext uri="{BB962C8B-B14F-4D97-AF65-F5344CB8AC3E}">
        <p14:creationId xmlns:p14="http://schemas.microsoft.com/office/powerpoint/2010/main" val="4964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4" name="Picture 2" descr="C:\Users\Tayyab\Desktop\gwallacelf\17.jpg"/>
          <p:cNvPicPr>
            <a:picLocks noChangeAspect="1" noChangeArrowheads="1"/>
          </p:cNvPicPr>
          <p:nvPr/>
        </p:nvPicPr>
        <p:blipFill rotWithShape="1">
          <a:blip r:embed="rId3"/>
          <a:srcRect b="32570"/>
          <a:stretch/>
        </p:blipFill>
        <p:spPr bwMode="auto">
          <a:xfrm>
            <a:off x="1502585" y="1148217"/>
            <a:ext cx="6193615" cy="2026058"/>
          </a:xfrm>
          <a:prstGeom prst="rect">
            <a:avLst/>
          </a:prstGeom>
          <a:noFill/>
        </p:spPr>
      </p:pic>
    </p:spTree>
    <p:extLst>
      <p:ext uri="{BB962C8B-B14F-4D97-AF65-F5344CB8AC3E}">
        <p14:creationId xmlns:p14="http://schemas.microsoft.com/office/powerpoint/2010/main" val="261654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6E1A-D67E-184E-B45C-161535006ADB}"/>
              </a:ext>
            </a:extLst>
          </p:cNvPr>
          <p:cNvSpPr>
            <a:spLocks noGrp="1"/>
          </p:cNvSpPr>
          <p:nvPr>
            <p:ph type="title"/>
          </p:nvPr>
        </p:nvSpPr>
        <p:spPr/>
        <p:txBody>
          <a:bodyPr/>
          <a:lstStyle/>
          <a:p>
            <a:r>
              <a:rPr lang="en-US" dirty="0"/>
              <a:t>Another way to understand the Egeria capability</a:t>
            </a:r>
          </a:p>
        </p:txBody>
      </p:sp>
      <p:sp>
        <p:nvSpPr>
          <p:cNvPr id="3" name="Slide Number Placeholder 2">
            <a:extLst>
              <a:ext uri="{FF2B5EF4-FFF2-40B4-BE49-F238E27FC236}">
                <a16:creationId xmlns:a16="http://schemas.microsoft.com/office/drawing/2014/main" id="{212C3F5F-4898-9D42-B031-4F29CBDE358E}"/>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2</a:t>
            </a:fld>
            <a:endParaRPr lang="en-US" sz="1000" dirty="0"/>
          </a:p>
        </p:txBody>
      </p:sp>
      <p:pic>
        <p:nvPicPr>
          <p:cNvPr id="6" name="Picture 5" descr="A picture containing table&#10;&#10;Description automatically generated">
            <a:extLst>
              <a:ext uri="{FF2B5EF4-FFF2-40B4-BE49-F238E27FC236}">
                <a16:creationId xmlns:a16="http://schemas.microsoft.com/office/drawing/2014/main" id="{AEEBC051-02FA-2B4E-9EB7-7498062AD01F}"/>
              </a:ext>
            </a:extLst>
          </p:cNvPr>
          <p:cNvPicPr>
            <a:picLocks noChangeAspect="1"/>
          </p:cNvPicPr>
          <p:nvPr/>
        </p:nvPicPr>
        <p:blipFill>
          <a:blip r:embed="rId2"/>
          <a:stretch>
            <a:fillRect/>
          </a:stretch>
        </p:blipFill>
        <p:spPr>
          <a:xfrm>
            <a:off x="180127" y="1162501"/>
            <a:ext cx="8376655" cy="2818498"/>
          </a:xfrm>
          <a:prstGeom prst="rect">
            <a:avLst/>
          </a:prstGeom>
        </p:spPr>
      </p:pic>
    </p:spTree>
    <p:extLst>
      <p:ext uri="{BB962C8B-B14F-4D97-AF65-F5344CB8AC3E}">
        <p14:creationId xmlns:p14="http://schemas.microsoft.com/office/powerpoint/2010/main" val="339903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9E1C-9AB8-E74B-9F60-77328522A8E9}"/>
              </a:ext>
            </a:extLst>
          </p:cNvPr>
          <p:cNvSpPr>
            <a:spLocks noGrp="1"/>
          </p:cNvSpPr>
          <p:nvPr>
            <p:ph type="title"/>
          </p:nvPr>
        </p:nvSpPr>
        <p:spPr/>
        <p:txBody>
          <a:bodyPr/>
          <a:lstStyle/>
          <a:p>
            <a:r>
              <a:rPr lang="en-US" dirty="0"/>
              <a:t>Egeria project structure</a:t>
            </a:r>
          </a:p>
        </p:txBody>
      </p:sp>
      <p:sp>
        <p:nvSpPr>
          <p:cNvPr id="6" name="Content Placeholder 5">
            <a:extLst>
              <a:ext uri="{FF2B5EF4-FFF2-40B4-BE49-F238E27FC236}">
                <a16:creationId xmlns:a16="http://schemas.microsoft.com/office/drawing/2014/main" id="{FCB96761-04B9-164C-8F8F-39C4C807B524}"/>
              </a:ext>
            </a:extLst>
          </p:cNvPr>
          <p:cNvSpPr>
            <a:spLocks noGrp="1"/>
          </p:cNvSpPr>
          <p:nvPr>
            <p:ph idx="1"/>
          </p:nvPr>
        </p:nvSpPr>
        <p:spPr>
          <a:xfrm>
            <a:off x="152400" y="1027113"/>
            <a:ext cx="3061063" cy="3660775"/>
          </a:xfrm>
        </p:spPr>
        <p:txBody>
          <a:bodyPr>
            <a:normAutofit fontScale="92500" lnSpcReduction="20000"/>
          </a:bodyPr>
          <a:lstStyle/>
          <a:p>
            <a:r>
              <a:rPr lang="en-US" sz="1800" dirty="0"/>
              <a:t>Egeria has a modular structure designed for vendors to extend with their value add.</a:t>
            </a:r>
          </a:p>
          <a:p>
            <a:endParaRPr lang="en-US" sz="1800" dirty="0"/>
          </a:p>
          <a:p>
            <a:r>
              <a:rPr lang="en-US" sz="1800" dirty="0"/>
              <a:t>The integration platform and governance solutions exploit the value of the enterprise view provided by the OMAG Services.</a:t>
            </a:r>
          </a:p>
        </p:txBody>
      </p:sp>
      <p:pic>
        <p:nvPicPr>
          <p:cNvPr id="5" name="Picture 4" descr="A screenshot of a cell phone&#10;&#10;Description automatically generated">
            <a:extLst>
              <a:ext uri="{FF2B5EF4-FFF2-40B4-BE49-F238E27FC236}">
                <a16:creationId xmlns:a16="http://schemas.microsoft.com/office/drawing/2014/main" id="{50A135EF-7801-4940-9618-61064EE03830}"/>
              </a:ext>
            </a:extLst>
          </p:cNvPr>
          <p:cNvPicPr>
            <a:picLocks noChangeAspect="1"/>
          </p:cNvPicPr>
          <p:nvPr/>
        </p:nvPicPr>
        <p:blipFill>
          <a:blip r:embed="rId2"/>
          <a:stretch>
            <a:fillRect/>
          </a:stretch>
        </p:blipFill>
        <p:spPr>
          <a:xfrm>
            <a:off x="3819100" y="609600"/>
            <a:ext cx="4965700" cy="3924300"/>
          </a:xfrm>
          <a:prstGeom prst="rect">
            <a:avLst/>
          </a:prstGeom>
        </p:spPr>
      </p:pic>
    </p:spTree>
    <p:extLst>
      <p:ext uri="{BB962C8B-B14F-4D97-AF65-F5344CB8AC3E}">
        <p14:creationId xmlns:p14="http://schemas.microsoft.com/office/powerpoint/2010/main" val="51955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2EBAC-6A49-2D48-9CFC-02F784452E75}"/>
              </a:ext>
            </a:extLst>
          </p:cNvPr>
          <p:cNvSpPr>
            <a:spLocks noGrp="1"/>
          </p:cNvSpPr>
          <p:nvPr>
            <p:ph type="title"/>
          </p:nvPr>
        </p:nvSpPr>
        <p:spPr/>
        <p:txBody>
          <a:bodyPr/>
          <a:lstStyle/>
          <a:p>
            <a:r>
              <a:rPr lang="en-US" dirty="0"/>
              <a:t>Egeria in operation</a:t>
            </a:r>
          </a:p>
        </p:txBody>
      </p:sp>
      <p:sp>
        <p:nvSpPr>
          <p:cNvPr id="5" name="Content Placeholder 4">
            <a:extLst>
              <a:ext uri="{FF2B5EF4-FFF2-40B4-BE49-F238E27FC236}">
                <a16:creationId xmlns:a16="http://schemas.microsoft.com/office/drawing/2014/main" id="{6FCE8D62-57E5-5445-BDC6-E5C83FC93EE8}"/>
              </a:ext>
            </a:extLst>
          </p:cNvPr>
          <p:cNvSpPr>
            <a:spLocks noGrp="1"/>
          </p:cNvSpPr>
          <p:nvPr>
            <p:ph idx="1"/>
          </p:nvPr>
        </p:nvSpPr>
        <p:spPr>
          <a:xfrm>
            <a:off x="152400" y="1027113"/>
            <a:ext cx="3348446" cy="3660775"/>
          </a:xfrm>
        </p:spPr>
        <p:txBody>
          <a:bodyPr>
            <a:normAutofit fontScale="92500" lnSpcReduction="20000"/>
          </a:bodyPr>
          <a:lstStyle/>
          <a:p>
            <a:r>
              <a:rPr lang="en-US" sz="1800" dirty="0"/>
              <a:t>Egeria’s platform (in blue) runs in each deployment environment (cloud or on premises)</a:t>
            </a:r>
          </a:p>
          <a:p>
            <a:r>
              <a:rPr lang="en-US" sz="1800" dirty="0"/>
              <a:t>Egeria servers (orange circles) are deployed on the platform.  Each are specialized to support the metadata needs of specific technologies</a:t>
            </a:r>
          </a:p>
          <a:p>
            <a:r>
              <a:rPr lang="en-US" sz="1800" dirty="0"/>
              <a:t>Egeria manages the exchange of metadata between all parties.</a:t>
            </a:r>
          </a:p>
        </p:txBody>
      </p:sp>
      <p:pic>
        <p:nvPicPr>
          <p:cNvPr id="4" name="Picture 3">
            <a:extLst>
              <a:ext uri="{FF2B5EF4-FFF2-40B4-BE49-F238E27FC236}">
                <a16:creationId xmlns:a16="http://schemas.microsoft.com/office/drawing/2014/main" id="{41A41A55-9A5C-414F-A698-B17C68ECBF06}"/>
              </a:ext>
            </a:extLst>
          </p:cNvPr>
          <p:cNvPicPr>
            <a:picLocks noChangeAspect="1"/>
          </p:cNvPicPr>
          <p:nvPr/>
        </p:nvPicPr>
        <p:blipFill>
          <a:blip r:embed="rId2"/>
          <a:stretch>
            <a:fillRect/>
          </a:stretch>
        </p:blipFill>
        <p:spPr>
          <a:xfrm>
            <a:off x="3439886" y="337395"/>
            <a:ext cx="5508171" cy="4468710"/>
          </a:xfrm>
          <a:prstGeom prst="rect">
            <a:avLst/>
          </a:prstGeom>
        </p:spPr>
      </p:pic>
    </p:spTree>
    <p:extLst>
      <p:ext uri="{BB962C8B-B14F-4D97-AF65-F5344CB8AC3E}">
        <p14:creationId xmlns:p14="http://schemas.microsoft.com/office/powerpoint/2010/main" val="160579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2D818E9-D485-804C-8F1F-EC3D8C86737D}"/>
              </a:ext>
            </a:extLst>
          </p:cNvPr>
          <p:cNvSpPr/>
          <p:nvPr/>
        </p:nvSpPr>
        <p:spPr>
          <a:xfrm>
            <a:off x="6043318" y="1295318"/>
            <a:ext cx="798896" cy="27239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4F6BEAA8-3086-EC4E-87C9-624D457D9AEC}"/>
              </a:ext>
            </a:extLst>
          </p:cNvPr>
          <p:cNvSpPr/>
          <p:nvPr/>
        </p:nvSpPr>
        <p:spPr>
          <a:xfrm>
            <a:off x="6988198" y="1295319"/>
            <a:ext cx="798896" cy="27239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5319D027-1044-1140-9B2A-110D57FF7A9A}"/>
              </a:ext>
            </a:extLst>
          </p:cNvPr>
          <p:cNvSpPr/>
          <p:nvPr/>
        </p:nvSpPr>
        <p:spPr>
          <a:xfrm>
            <a:off x="7931475" y="1296922"/>
            <a:ext cx="798896" cy="27239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DE9451DC-A1D9-5B4E-B1A6-E8B1C7CF1CB8}"/>
              </a:ext>
            </a:extLst>
          </p:cNvPr>
          <p:cNvSpPr/>
          <p:nvPr/>
        </p:nvSpPr>
        <p:spPr>
          <a:xfrm>
            <a:off x="5101645" y="1295320"/>
            <a:ext cx="798896" cy="27239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5AC4D13C-445C-F346-B70E-700C5F9AEDC1}"/>
              </a:ext>
            </a:extLst>
          </p:cNvPr>
          <p:cNvSpPr>
            <a:spLocks noGrp="1"/>
          </p:cNvSpPr>
          <p:nvPr>
            <p:ph type="title"/>
          </p:nvPr>
        </p:nvSpPr>
        <p:spPr/>
        <p:txBody>
          <a:bodyPr/>
          <a:lstStyle/>
          <a:p>
            <a:r>
              <a:rPr lang="en-US" dirty="0"/>
              <a:t>The OMAG Server Platform</a:t>
            </a:r>
          </a:p>
        </p:txBody>
      </p:sp>
      <p:sp>
        <p:nvSpPr>
          <p:cNvPr id="4" name="Slide Number Placeholder 3">
            <a:extLst>
              <a:ext uri="{FF2B5EF4-FFF2-40B4-BE49-F238E27FC236}">
                <a16:creationId xmlns:a16="http://schemas.microsoft.com/office/drawing/2014/main" id="{36C35CBA-A4DA-2448-B9D4-CC43B2B27D26}"/>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5</a:t>
            </a:fld>
            <a:endParaRPr lang="en-US" sz="1000"/>
          </a:p>
        </p:txBody>
      </p:sp>
      <p:sp>
        <p:nvSpPr>
          <p:cNvPr id="8" name="Rectangle 7">
            <a:extLst>
              <a:ext uri="{FF2B5EF4-FFF2-40B4-BE49-F238E27FC236}">
                <a16:creationId xmlns:a16="http://schemas.microsoft.com/office/drawing/2014/main" id="{2748ACB1-C7AC-534B-B4E2-0E02F4E8D5B3}"/>
              </a:ext>
            </a:extLst>
          </p:cNvPr>
          <p:cNvSpPr/>
          <p:nvPr/>
        </p:nvSpPr>
        <p:spPr>
          <a:xfrm>
            <a:off x="5140146" y="1381943"/>
            <a:ext cx="721895" cy="242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05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783F1E56-4C90-7243-B811-AF58D600821C}"/>
              </a:ext>
            </a:extLst>
          </p:cNvPr>
          <p:cNvSpPr/>
          <p:nvPr/>
        </p:nvSpPr>
        <p:spPr>
          <a:xfrm>
            <a:off x="6083422" y="1381943"/>
            <a:ext cx="721895" cy="2415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05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1" name="Rectangle 10">
            <a:extLst>
              <a:ext uri="{FF2B5EF4-FFF2-40B4-BE49-F238E27FC236}">
                <a16:creationId xmlns:a16="http://schemas.microsoft.com/office/drawing/2014/main" id="{41EE910C-226E-1841-A155-2FC6D4D2B992}"/>
              </a:ext>
            </a:extLst>
          </p:cNvPr>
          <p:cNvSpPr/>
          <p:nvPr/>
        </p:nvSpPr>
        <p:spPr>
          <a:xfrm>
            <a:off x="7026698" y="1381944"/>
            <a:ext cx="721895" cy="241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05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D73A22AE-9F08-1647-94FE-0DA3FBC36FC1}"/>
              </a:ext>
            </a:extLst>
          </p:cNvPr>
          <p:cNvSpPr/>
          <p:nvPr/>
        </p:nvSpPr>
        <p:spPr>
          <a:xfrm>
            <a:off x="7969973" y="1381944"/>
            <a:ext cx="721895" cy="2427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endParaRPr lang="en-US" sz="105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4BA616EF-5536-8B44-B369-D54A25898D4F}"/>
              </a:ext>
            </a:extLst>
          </p:cNvPr>
          <p:cNvSpPr/>
          <p:nvPr/>
        </p:nvSpPr>
        <p:spPr>
          <a:xfrm>
            <a:off x="5140146" y="1378747"/>
            <a:ext cx="721895" cy="2427169"/>
          </a:xfrm>
          <a:prstGeom prst="rect">
            <a:avLst/>
          </a:prstGeom>
          <a:solidFill>
            <a:srgbClr val="6DCC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29" name="Rectangle 28">
            <a:extLst>
              <a:ext uri="{FF2B5EF4-FFF2-40B4-BE49-F238E27FC236}">
                <a16:creationId xmlns:a16="http://schemas.microsoft.com/office/drawing/2014/main" id="{71C05F24-510B-5748-A330-AC75D4B6E9AC}"/>
              </a:ext>
            </a:extLst>
          </p:cNvPr>
          <p:cNvSpPr/>
          <p:nvPr/>
        </p:nvSpPr>
        <p:spPr>
          <a:xfrm>
            <a:off x="6083422" y="1378747"/>
            <a:ext cx="721895" cy="2415939"/>
          </a:xfrm>
          <a:prstGeom prst="rect">
            <a:avLst/>
          </a:prstGeom>
          <a:solidFill>
            <a:srgbClr val="6DCC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30" name="Rectangle 29">
            <a:extLst>
              <a:ext uri="{FF2B5EF4-FFF2-40B4-BE49-F238E27FC236}">
                <a16:creationId xmlns:a16="http://schemas.microsoft.com/office/drawing/2014/main" id="{DCA2B5A7-06B9-6441-B94D-969D4D19D552}"/>
              </a:ext>
            </a:extLst>
          </p:cNvPr>
          <p:cNvSpPr/>
          <p:nvPr/>
        </p:nvSpPr>
        <p:spPr>
          <a:xfrm>
            <a:off x="7026698" y="1378748"/>
            <a:ext cx="721895" cy="2415940"/>
          </a:xfrm>
          <a:prstGeom prst="rect">
            <a:avLst/>
          </a:prstGeom>
          <a:solidFill>
            <a:srgbClr val="6DCC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31" name="Rectangle 30">
            <a:extLst>
              <a:ext uri="{FF2B5EF4-FFF2-40B4-BE49-F238E27FC236}">
                <a16:creationId xmlns:a16="http://schemas.microsoft.com/office/drawing/2014/main" id="{DD7692EF-40A7-1840-B5BB-67C324E7C967}"/>
              </a:ext>
            </a:extLst>
          </p:cNvPr>
          <p:cNvSpPr/>
          <p:nvPr/>
        </p:nvSpPr>
        <p:spPr>
          <a:xfrm>
            <a:off x="7969973" y="1378748"/>
            <a:ext cx="721895" cy="2427170"/>
          </a:xfrm>
          <a:prstGeom prst="rect">
            <a:avLst/>
          </a:prstGeom>
          <a:solidFill>
            <a:srgbClr val="6DCC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5" name="Rectangle 4">
            <a:extLst>
              <a:ext uri="{FF2B5EF4-FFF2-40B4-BE49-F238E27FC236}">
                <a16:creationId xmlns:a16="http://schemas.microsoft.com/office/drawing/2014/main" id="{E574673B-54EE-B049-AD94-0DD54DFBCAE0}"/>
              </a:ext>
            </a:extLst>
          </p:cNvPr>
          <p:cNvSpPr/>
          <p:nvPr/>
        </p:nvSpPr>
        <p:spPr>
          <a:xfrm>
            <a:off x="5140146" y="1657061"/>
            <a:ext cx="3551722"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1</a:t>
            </a:r>
          </a:p>
        </p:txBody>
      </p:sp>
      <p:sp>
        <p:nvSpPr>
          <p:cNvPr id="6" name="Rectangle 5">
            <a:extLst>
              <a:ext uri="{FF2B5EF4-FFF2-40B4-BE49-F238E27FC236}">
                <a16:creationId xmlns:a16="http://schemas.microsoft.com/office/drawing/2014/main" id="{ED722832-469A-E545-9F19-FA72BD557DDE}"/>
              </a:ext>
            </a:extLst>
          </p:cNvPr>
          <p:cNvSpPr/>
          <p:nvPr/>
        </p:nvSpPr>
        <p:spPr>
          <a:xfrm>
            <a:off x="5140146" y="2213313"/>
            <a:ext cx="3551722"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2</a:t>
            </a:r>
          </a:p>
        </p:txBody>
      </p:sp>
      <p:sp>
        <p:nvSpPr>
          <p:cNvPr id="7" name="Rectangle 6">
            <a:extLst>
              <a:ext uri="{FF2B5EF4-FFF2-40B4-BE49-F238E27FC236}">
                <a16:creationId xmlns:a16="http://schemas.microsoft.com/office/drawing/2014/main" id="{D7109037-A55C-1846-B2E4-FE4FFE246A8C}"/>
              </a:ext>
            </a:extLst>
          </p:cNvPr>
          <p:cNvSpPr/>
          <p:nvPr/>
        </p:nvSpPr>
        <p:spPr>
          <a:xfrm>
            <a:off x="5140146" y="2776811"/>
            <a:ext cx="3551722"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3</a:t>
            </a:r>
          </a:p>
        </p:txBody>
      </p:sp>
      <p:sp>
        <p:nvSpPr>
          <p:cNvPr id="32" name="TextBox 31">
            <a:extLst>
              <a:ext uri="{FF2B5EF4-FFF2-40B4-BE49-F238E27FC236}">
                <a16:creationId xmlns:a16="http://schemas.microsoft.com/office/drawing/2014/main" id="{79D5D4EC-63CA-9445-B7F9-1E560F6B4336}"/>
              </a:ext>
            </a:extLst>
          </p:cNvPr>
          <p:cNvSpPr txBox="1"/>
          <p:nvPr/>
        </p:nvSpPr>
        <p:spPr>
          <a:xfrm>
            <a:off x="7630390" y="4179368"/>
            <a:ext cx="1099981" cy="307777"/>
          </a:xfrm>
          <a:prstGeom prst="rect">
            <a:avLst/>
          </a:prstGeom>
          <a:noFill/>
        </p:spPr>
        <p:txBody>
          <a:bodyPr wrap="none" rtlCol="0">
            <a:spAutoFit/>
          </a:bodyPr>
          <a:lstStyle/>
          <a:p>
            <a:r>
              <a:rPr lang="en-US" dirty="0"/>
              <a:t>Kubernetes</a:t>
            </a:r>
          </a:p>
        </p:txBody>
      </p:sp>
      <p:sp>
        <p:nvSpPr>
          <p:cNvPr id="35" name="Rectangle 34">
            <a:extLst>
              <a:ext uri="{FF2B5EF4-FFF2-40B4-BE49-F238E27FC236}">
                <a16:creationId xmlns:a16="http://schemas.microsoft.com/office/drawing/2014/main" id="{031E071D-0FE1-B94A-8809-41ECCFF62E92}"/>
              </a:ext>
            </a:extLst>
          </p:cNvPr>
          <p:cNvSpPr/>
          <p:nvPr/>
        </p:nvSpPr>
        <p:spPr>
          <a:xfrm>
            <a:off x="439927" y="1638784"/>
            <a:ext cx="1361977" cy="2468291"/>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36" name="Rectangle 35">
            <a:extLst>
              <a:ext uri="{FF2B5EF4-FFF2-40B4-BE49-F238E27FC236}">
                <a16:creationId xmlns:a16="http://schemas.microsoft.com/office/drawing/2014/main" id="{87F61476-2D0C-3D43-A4F5-C748E1F6ECB1}"/>
              </a:ext>
            </a:extLst>
          </p:cNvPr>
          <p:cNvSpPr/>
          <p:nvPr/>
        </p:nvSpPr>
        <p:spPr>
          <a:xfrm>
            <a:off x="530567" y="1976673"/>
            <a:ext cx="1184709"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1</a:t>
            </a:r>
          </a:p>
        </p:txBody>
      </p:sp>
      <p:sp>
        <p:nvSpPr>
          <p:cNvPr id="37" name="Rectangle 36">
            <a:extLst>
              <a:ext uri="{FF2B5EF4-FFF2-40B4-BE49-F238E27FC236}">
                <a16:creationId xmlns:a16="http://schemas.microsoft.com/office/drawing/2014/main" id="{8121C3D2-8AFF-5243-9219-541AA234434C}"/>
              </a:ext>
            </a:extLst>
          </p:cNvPr>
          <p:cNvSpPr/>
          <p:nvPr/>
        </p:nvSpPr>
        <p:spPr>
          <a:xfrm>
            <a:off x="530567" y="2532925"/>
            <a:ext cx="1184709"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2</a:t>
            </a:r>
          </a:p>
        </p:txBody>
      </p:sp>
      <p:sp>
        <p:nvSpPr>
          <p:cNvPr id="38" name="Rectangle 37">
            <a:extLst>
              <a:ext uri="{FF2B5EF4-FFF2-40B4-BE49-F238E27FC236}">
                <a16:creationId xmlns:a16="http://schemas.microsoft.com/office/drawing/2014/main" id="{85E1A42F-9915-FF43-AD1A-1F060007A3DD}"/>
              </a:ext>
            </a:extLst>
          </p:cNvPr>
          <p:cNvSpPr/>
          <p:nvPr/>
        </p:nvSpPr>
        <p:spPr>
          <a:xfrm>
            <a:off x="530567" y="3096423"/>
            <a:ext cx="1184709"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3</a:t>
            </a:r>
          </a:p>
        </p:txBody>
      </p:sp>
      <p:sp>
        <p:nvSpPr>
          <p:cNvPr id="39" name="TextBox 38">
            <a:extLst>
              <a:ext uri="{FF2B5EF4-FFF2-40B4-BE49-F238E27FC236}">
                <a16:creationId xmlns:a16="http://schemas.microsoft.com/office/drawing/2014/main" id="{1533366E-4A72-9D4B-9A42-F6E077EBD019}"/>
              </a:ext>
            </a:extLst>
          </p:cNvPr>
          <p:cNvSpPr txBox="1"/>
          <p:nvPr/>
        </p:nvSpPr>
        <p:spPr>
          <a:xfrm>
            <a:off x="1898902" y="1626269"/>
            <a:ext cx="1119217" cy="307777"/>
          </a:xfrm>
          <a:prstGeom prst="rect">
            <a:avLst/>
          </a:prstGeom>
          <a:noFill/>
        </p:spPr>
        <p:txBody>
          <a:bodyPr wrap="none" rtlCol="0">
            <a:spAutoFit/>
          </a:bodyPr>
          <a:lstStyle/>
          <a:p>
            <a:r>
              <a:rPr lang="en-US" dirty="0"/>
              <a:t>Multi-tenant</a:t>
            </a:r>
          </a:p>
        </p:txBody>
      </p:sp>
      <p:sp>
        <p:nvSpPr>
          <p:cNvPr id="40" name="Rectangle 39">
            <a:extLst>
              <a:ext uri="{FF2B5EF4-FFF2-40B4-BE49-F238E27FC236}">
                <a16:creationId xmlns:a16="http://schemas.microsoft.com/office/drawing/2014/main" id="{34D57C87-5973-8943-B21F-A381A9EB6B1A}"/>
              </a:ext>
            </a:extLst>
          </p:cNvPr>
          <p:cNvSpPr/>
          <p:nvPr/>
        </p:nvSpPr>
        <p:spPr>
          <a:xfrm>
            <a:off x="2685007" y="3026819"/>
            <a:ext cx="1361977" cy="1080256"/>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n-US" sz="1050" dirty="0">
                <a:ln w="0"/>
                <a:solidFill>
                  <a:schemeClr val="accent6">
                    <a:lumMod val="50000"/>
                  </a:schemeClr>
                </a:solidFill>
                <a:effectLst>
                  <a:outerShdw blurRad="38100" dist="19050" dir="2700000" algn="tl" rotWithShape="0">
                    <a:schemeClr val="dk1">
                      <a:alpha val="40000"/>
                    </a:schemeClr>
                  </a:outerShdw>
                </a:effectLst>
              </a:rPr>
              <a:t>OMAG Server Platform</a:t>
            </a:r>
          </a:p>
        </p:txBody>
      </p:sp>
      <p:sp>
        <p:nvSpPr>
          <p:cNvPr id="41" name="Rectangle 40">
            <a:extLst>
              <a:ext uri="{FF2B5EF4-FFF2-40B4-BE49-F238E27FC236}">
                <a16:creationId xmlns:a16="http://schemas.microsoft.com/office/drawing/2014/main" id="{57F50A4D-4320-6641-BAAB-78BB6FC43AF7}"/>
              </a:ext>
            </a:extLst>
          </p:cNvPr>
          <p:cNvSpPr/>
          <p:nvPr/>
        </p:nvSpPr>
        <p:spPr>
          <a:xfrm>
            <a:off x="2773640" y="3175601"/>
            <a:ext cx="1184709" cy="375386"/>
          </a:xfrm>
          <a:prstGeom prst="rect">
            <a:avLst/>
          </a:prstGeom>
          <a:solidFill>
            <a:srgbClr val="6DCCDE">
              <a:alpha val="51000"/>
            </a:srgbClr>
          </a:solidFill>
          <a:ln w="19050">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accent6">
                    <a:lumMod val="50000"/>
                  </a:schemeClr>
                </a:solidFill>
                <a:effectLst>
                  <a:outerShdw blurRad="38100" dist="19050" dir="2700000" algn="tl" rotWithShape="0">
                    <a:schemeClr val="dk1">
                      <a:alpha val="40000"/>
                    </a:schemeClr>
                  </a:outerShdw>
                </a:effectLst>
              </a:rPr>
              <a:t>Egeria Server 1</a:t>
            </a:r>
          </a:p>
        </p:txBody>
      </p:sp>
      <p:sp>
        <p:nvSpPr>
          <p:cNvPr id="42" name="TextBox 41">
            <a:extLst>
              <a:ext uri="{FF2B5EF4-FFF2-40B4-BE49-F238E27FC236}">
                <a16:creationId xmlns:a16="http://schemas.microsoft.com/office/drawing/2014/main" id="{454FE38B-5AAD-344B-9E8A-A5E08316DDE8}"/>
              </a:ext>
            </a:extLst>
          </p:cNvPr>
          <p:cNvSpPr txBox="1"/>
          <p:nvPr/>
        </p:nvSpPr>
        <p:spPr>
          <a:xfrm>
            <a:off x="4110799" y="3799298"/>
            <a:ext cx="603050" cy="307777"/>
          </a:xfrm>
          <a:prstGeom prst="rect">
            <a:avLst/>
          </a:prstGeom>
          <a:noFill/>
        </p:spPr>
        <p:txBody>
          <a:bodyPr wrap="none" rtlCol="0">
            <a:spAutoFit/>
          </a:bodyPr>
          <a:lstStyle/>
          <a:p>
            <a:r>
              <a:rPr lang="en-US" dirty="0"/>
              <a:t>Edge</a:t>
            </a:r>
          </a:p>
        </p:txBody>
      </p:sp>
    </p:spTree>
    <p:extLst>
      <p:ext uri="{BB962C8B-B14F-4D97-AF65-F5344CB8AC3E}">
        <p14:creationId xmlns:p14="http://schemas.microsoft.com/office/powerpoint/2010/main" val="2854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299F-2A13-064B-BDB0-24BF3F220D6F}"/>
              </a:ext>
            </a:extLst>
          </p:cNvPr>
          <p:cNvSpPr>
            <a:spLocks noGrp="1"/>
          </p:cNvSpPr>
          <p:nvPr>
            <p:ph type="title"/>
          </p:nvPr>
        </p:nvSpPr>
        <p:spPr/>
        <p:txBody>
          <a:bodyPr/>
          <a:lstStyle/>
          <a:p>
            <a:r>
              <a:rPr lang="en-US" dirty="0"/>
              <a:t>Types of OMAG Servers</a:t>
            </a:r>
          </a:p>
        </p:txBody>
      </p:sp>
      <p:sp>
        <p:nvSpPr>
          <p:cNvPr id="4" name="Slide Number Placeholder 3">
            <a:extLst>
              <a:ext uri="{FF2B5EF4-FFF2-40B4-BE49-F238E27FC236}">
                <a16:creationId xmlns:a16="http://schemas.microsoft.com/office/drawing/2014/main" id="{CE675017-E5AD-2A45-9BD4-2364951D625B}"/>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6</a:t>
            </a:fld>
            <a:endParaRPr lang="en-US" sz="1000"/>
          </a:p>
        </p:txBody>
      </p:sp>
      <p:pic>
        <p:nvPicPr>
          <p:cNvPr id="6" name="Picture 5" descr="A black and red text&#10;&#10;Description automatically generated">
            <a:extLst>
              <a:ext uri="{FF2B5EF4-FFF2-40B4-BE49-F238E27FC236}">
                <a16:creationId xmlns:a16="http://schemas.microsoft.com/office/drawing/2014/main" id="{BF2CC766-2DB0-7F4B-B1B3-973A19F53F79}"/>
              </a:ext>
            </a:extLst>
          </p:cNvPr>
          <p:cNvPicPr>
            <a:picLocks noChangeAspect="1"/>
          </p:cNvPicPr>
          <p:nvPr/>
        </p:nvPicPr>
        <p:blipFill>
          <a:blip r:embed="rId2"/>
          <a:stretch>
            <a:fillRect/>
          </a:stretch>
        </p:blipFill>
        <p:spPr>
          <a:xfrm>
            <a:off x="1028558" y="1151163"/>
            <a:ext cx="7134382" cy="3193211"/>
          </a:xfrm>
          <a:prstGeom prst="rect">
            <a:avLst/>
          </a:prstGeom>
        </p:spPr>
      </p:pic>
    </p:spTree>
    <p:extLst>
      <p:ext uri="{BB962C8B-B14F-4D97-AF65-F5344CB8AC3E}">
        <p14:creationId xmlns:p14="http://schemas.microsoft.com/office/powerpoint/2010/main" val="377594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299F-2A13-064B-BDB0-24BF3F220D6F}"/>
              </a:ext>
            </a:extLst>
          </p:cNvPr>
          <p:cNvSpPr>
            <a:spLocks noGrp="1"/>
          </p:cNvSpPr>
          <p:nvPr>
            <p:ph type="title"/>
          </p:nvPr>
        </p:nvSpPr>
        <p:spPr/>
        <p:txBody>
          <a:bodyPr/>
          <a:lstStyle/>
          <a:p>
            <a:r>
              <a:rPr lang="en-US" dirty="0"/>
              <a:t>Connected OMAG Servers</a:t>
            </a:r>
          </a:p>
        </p:txBody>
      </p:sp>
      <p:sp>
        <p:nvSpPr>
          <p:cNvPr id="4" name="Slide Number Placeholder 3">
            <a:extLst>
              <a:ext uri="{FF2B5EF4-FFF2-40B4-BE49-F238E27FC236}">
                <a16:creationId xmlns:a16="http://schemas.microsoft.com/office/drawing/2014/main" id="{CE675017-E5AD-2A45-9BD4-2364951D625B}"/>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7</a:t>
            </a:fld>
            <a:endParaRPr lang="en-US" sz="1000"/>
          </a:p>
        </p:txBody>
      </p:sp>
      <p:pic>
        <p:nvPicPr>
          <p:cNvPr id="6" name="Picture 5" descr="A screenshot of a cell phone&#10;&#10;Description automatically generated">
            <a:extLst>
              <a:ext uri="{FF2B5EF4-FFF2-40B4-BE49-F238E27FC236}">
                <a16:creationId xmlns:a16="http://schemas.microsoft.com/office/drawing/2014/main" id="{90B7649E-1A3B-3841-9C02-2ED7D912F9B3}"/>
              </a:ext>
            </a:extLst>
          </p:cNvPr>
          <p:cNvPicPr>
            <a:picLocks noChangeAspect="1"/>
          </p:cNvPicPr>
          <p:nvPr/>
        </p:nvPicPr>
        <p:blipFill>
          <a:blip r:embed="rId2"/>
          <a:stretch>
            <a:fillRect/>
          </a:stretch>
        </p:blipFill>
        <p:spPr>
          <a:xfrm>
            <a:off x="1200150" y="853849"/>
            <a:ext cx="6743700" cy="3911600"/>
          </a:xfrm>
          <a:prstGeom prst="rect">
            <a:avLst/>
          </a:prstGeom>
        </p:spPr>
      </p:pic>
    </p:spTree>
    <p:extLst>
      <p:ext uri="{BB962C8B-B14F-4D97-AF65-F5344CB8AC3E}">
        <p14:creationId xmlns:p14="http://schemas.microsoft.com/office/powerpoint/2010/main" val="302441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itle 1">
            <a:extLst>
              <a:ext uri="{FF2B5EF4-FFF2-40B4-BE49-F238E27FC236}">
                <a16:creationId xmlns:a16="http://schemas.microsoft.com/office/drawing/2014/main" id="{89A5CBAD-C787-4055-A67B-8815E0B8F599}"/>
              </a:ext>
            </a:extLst>
          </p:cNvPr>
          <p:cNvSpPr>
            <a:spLocks noGrp="1"/>
          </p:cNvSpPr>
          <p:nvPr>
            <p:ph type="title"/>
          </p:nvPr>
        </p:nvSpPr>
        <p:spPr/>
        <p:txBody>
          <a:bodyPr/>
          <a:lstStyle/>
          <a:p>
            <a:r>
              <a:rPr lang="en-US" dirty="0"/>
              <a:t>A potential deployment of Egeria</a:t>
            </a:r>
            <a:endParaRPr lang="en-GB" dirty="0"/>
          </a:p>
        </p:txBody>
      </p:sp>
      <p:sp>
        <p:nvSpPr>
          <p:cNvPr id="8" name="Rectangle 7">
            <a:extLst>
              <a:ext uri="{FF2B5EF4-FFF2-40B4-BE49-F238E27FC236}">
                <a16:creationId xmlns:a16="http://schemas.microsoft.com/office/drawing/2014/main" id="{827B111F-7ECA-CA49-B24A-64FBA0EF9211}"/>
              </a:ext>
            </a:extLst>
          </p:cNvPr>
          <p:cNvSpPr/>
          <p:nvPr/>
        </p:nvSpPr>
        <p:spPr>
          <a:xfrm>
            <a:off x="6894797" y="2571750"/>
            <a:ext cx="692776" cy="448934"/>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F497D"/>
                </a:solidFill>
                <a:latin typeface="Calibri"/>
                <a:cs typeface="Calibri"/>
              </a:rPr>
              <a:t>Metadata Server</a:t>
            </a:r>
          </a:p>
        </p:txBody>
      </p:sp>
      <p:sp>
        <p:nvSpPr>
          <p:cNvPr id="9" name="Oval 8">
            <a:extLst>
              <a:ext uri="{FF2B5EF4-FFF2-40B4-BE49-F238E27FC236}">
                <a16:creationId xmlns:a16="http://schemas.microsoft.com/office/drawing/2014/main" id="{0E9C8C19-BB50-084D-8B78-1ED354502F4C}"/>
              </a:ext>
            </a:extLst>
          </p:cNvPr>
          <p:cNvSpPr/>
          <p:nvPr/>
        </p:nvSpPr>
        <p:spPr>
          <a:xfrm>
            <a:off x="4083654" y="2077923"/>
            <a:ext cx="2488861" cy="1436589"/>
          </a:xfrm>
          <a:prstGeom prst="ellipse">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0" name="Oval 9">
            <a:extLst>
              <a:ext uri="{FF2B5EF4-FFF2-40B4-BE49-F238E27FC236}">
                <a16:creationId xmlns:a16="http://schemas.microsoft.com/office/drawing/2014/main" id="{F3457F6A-0DD5-7244-88EC-4CCD7C0FAE31}"/>
              </a:ext>
            </a:extLst>
          </p:cNvPr>
          <p:cNvSpPr/>
          <p:nvPr/>
        </p:nvSpPr>
        <p:spPr>
          <a:xfrm>
            <a:off x="4288919" y="2211844"/>
            <a:ext cx="2078329" cy="1168747"/>
          </a:xfrm>
          <a:prstGeom prst="ellipse">
            <a:avLst/>
          </a:prstGeom>
          <a:solidFill>
            <a:srgbClr val="FFFFFF"/>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a:solidFill>
                  <a:srgbClr val="1F497D"/>
                </a:solidFill>
                <a:latin typeface="Calibri"/>
                <a:cs typeface="Calibri"/>
              </a:rPr>
              <a:t>Cohort A</a:t>
            </a:r>
          </a:p>
        </p:txBody>
      </p:sp>
      <p:cxnSp>
        <p:nvCxnSpPr>
          <p:cNvPr id="11" name="Straight Connector 10">
            <a:extLst>
              <a:ext uri="{FF2B5EF4-FFF2-40B4-BE49-F238E27FC236}">
                <a16:creationId xmlns:a16="http://schemas.microsoft.com/office/drawing/2014/main" id="{ABD14205-E876-FC48-A38F-9F5460A81900}"/>
              </a:ext>
            </a:extLst>
          </p:cNvPr>
          <p:cNvCxnSpPr>
            <a:endCxn id="9" idx="1"/>
          </p:cNvCxnSpPr>
          <p:nvPr/>
        </p:nvCxnSpPr>
        <p:spPr bwMode="auto">
          <a:xfrm>
            <a:off x="3812689" y="1921723"/>
            <a:ext cx="635450" cy="366584"/>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215BE9F8-EDE3-2E4A-A339-F56E4497B586}"/>
              </a:ext>
            </a:extLst>
          </p:cNvPr>
          <p:cNvCxnSpPr>
            <a:stCxn id="13" idx="3"/>
            <a:endCxn id="9" idx="3"/>
          </p:cNvCxnSpPr>
          <p:nvPr/>
        </p:nvCxnSpPr>
        <p:spPr bwMode="auto">
          <a:xfrm flipV="1">
            <a:off x="3819740" y="3304128"/>
            <a:ext cx="628399" cy="32815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3" name="Oval 12">
            <a:extLst>
              <a:ext uri="{FF2B5EF4-FFF2-40B4-BE49-F238E27FC236}">
                <a16:creationId xmlns:a16="http://schemas.microsoft.com/office/drawing/2014/main" id="{475FD12B-D5F3-A94F-889F-2E5671D641DC}"/>
              </a:ext>
            </a:extLst>
          </p:cNvPr>
          <p:cNvSpPr/>
          <p:nvPr/>
        </p:nvSpPr>
        <p:spPr>
          <a:xfrm>
            <a:off x="3790133" y="3454513"/>
            <a:ext cx="202166" cy="208265"/>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4" name="Rectangle 13">
            <a:extLst>
              <a:ext uri="{FF2B5EF4-FFF2-40B4-BE49-F238E27FC236}">
                <a16:creationId xmlns:a16="http://schemas.microsoft.com/office/drawing/2014/main" id="{DE2DEE68-D8FE-5943-AAF8-C6734533E63D}"/>
              </a:ext>
            </a:extLst>
          </p:cNvPr>
          <p:cNvSpPr/>
          <p:nvPr/>
        </p:nvSpPr>
        <p:spPr>
          <a:xfrm>
            <a:off x="3467852" y="1647470"/>
            <a:ext cx="692776" cy="448934"/>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F497D"/>
                </a:solidFill>
                <a:latin typeface="Calibri"/>
                <a:cs typeface="Calibri"/>
              </a:rPr>
              <a:t>Metadata Server</a:t>
            </a:r>
          </a:p>
        </p:txBody>
      </p:sp>
      <p:cxnSp>
        <p:nvCxnSpPr>
          <p:cNvPr id="15" name="Straight Connector 14">
            <a:extLst>
              <a:ext uri="{FF2B5EF4-FFF2-40B4-BE49-F238E27FC236}">
                <a16:creationId xmlns:a16="http://schemas.microsoft.com/office/drawing/2014/main" id="{3D100CA8-3E26-8F42-96DB-206751D1961B}"/>
              </a:ext>
            </a:extLst>
          </p:cNvPr>
          <p:cNvCxnSpPr>
            <a:stCxn id="9" idx="6"/>
            <a:endCxn id="8" idx="1"/>
          </p:cNvCxnSpPr>
          <p:nvPr/>
        </p:nvCxnSpPr>
        <p:spPr bwMode="auto">
          <a:xfrm flipV="1">
            <a:off x="6572515" y="2796217"/>
            <a:ext cx="322282" cy="1"/>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 name="Rectangle 15">
            <a:extLst>
              <a:ext uri="{FF2B5EF4-FFF2-40B4-BE49-F238E27FC236}">
                <a16:creationId xmlns:a16="http://schemas.microsoft.com/office/drawing/2014/main" id="{A2EF187D-BA9D-A74E-97CD-EAC88AA92E3C}"/>
              </a:ext>
            </a:extLst>
          </p:cNvPr>
          <p:cNvSpPr/>
          <p:nvPr/>
        </p:nvSpPr>
        <p:spPr>
          <a:xfrm>
            <a:off x="3738817" y="3364725"/>
            <a:ext cx="317630" cy="448934"/>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GB" sz="900" dirty="0">
                <a:solidFill>
                  <a:srgbClr val="1F497D"/>
                </a:solidFill>
                <a:latin typeface="Calibri"/>
                <a:cs typeface="Calibri"/>
              </a:rPr>
              <a:t>Proxy</a:t>
            </a:r>
          </a:p>
        </p:txBody>
      </p:sp>
      <p:sp>
        <p:nvSpPr>
          <p:cNvPr id="17" name="Rounded Rectangle 16">
            <a:extLst>
              <a:ext uri="{FF2B5EF4-FFF2-40B4-BE49-F238E27FC236}">
                <a16:creationId xmlns:a16="http://schemas.microsoft.com/office/drawing/2014/main" id="{F4F39D2B-138E-9E4D-8B31-29F6B5C40634}"/>
              </a:ext>
            </a:extLst>
          </p:cNvPr>
          <p:cNvSpPr/>
          <p:nvPr/>
        </p:nvSpPr>
        <p:spPr>
          <a:xfrm>
            <a:off x="6956408" y="1958476"/>
            <a:ext cx="571229" cy="333870"/>
          </a:xfrm>
          <a:prstGeom prst="roundRect">
            <a:avLst/>
          </a:prstGeom>
          <a:solidFill>
            <a:schemeClr val="accent5">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8" name="Rounded Rectangle 17">
            <a:extLst>
              <a:ext uri="{FF2B5EF4-FFF2-40B4-BE49-F238E27FC236}">
                <a16:creationId xmlns:a16="http://schemas.microsoft.com/office/drawing/2014/main" id="{B7184767-77DB-EA43-AA24-FDE250DC826E}"/>
              </a:ext>
            </a:extLst>
          </p:cNvPr>
          <p:cNvSpPr/>
          <p:nvPr/>
        </p:nvSpPr>
        <p:spPr>
          <a:xfrm>
            <a:off x="6975723" y="1989857"/>
            <a:ext cx="525995" cy="269360"/>
          </a:xfrm>
          <a:prstGeom prst="round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9" name="Rectangle 18">
            <a:extLst>
              <a:ext uri="{FF2B5EF4-FFF2-40B4-BE49-F238E27FC236}">
                <a16:creationId xmlns:a16="http://schemas.microsoft.com/office/drawing/2014/main" id="{BB14B4E6-D529-D044-9082-6864E5B663F7}"/>
              </a:ext>
            </a:extLst>
          </p:cNvPr>
          <p:cNvSpPr/>
          <p:nvPr/>
        </p:nvSpPr>
        <p:spPr>
          <a:xfrm>
            <a:off x="6894858" y="2421782"/>
            <a:ext cx="692776" cy="147015"/>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0" name="Straight Connector 19">
            <a:extLst>
              <a:ext uri="{FF2B5EF4-FFF2-40B4-BE49-F238E27FC236}">
                <a16:creationId xmlns:a16="http://schemas.microsoft.com/office/drawing/2014/main" id="{AA7A8CB5-8B70-D84C-84EC-000912D0707D}"/>
              </a:ext>
            </a:extLst>
          </p:cNvPr>
          <p:cNvCxnSpPr>
            <a:stCxn id="19" idx="0"/>
            <a:endCxn id="17" idx="2"/>
          </p:cNvCxnSpPr>
          <p:nvPr/>
        </p:nvCxnSpPr>
        <p:spPr bwMode="auto">
          <a:xfrm flipV="1">
            <a:off x="7241246" y="2292346"/>
            <a:ext cx="777" cy="129436"/>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1" name="Rounded Rectangle 20">
            <a:extLst>
              <a:ext uri="{FF2B5EF4-FFF2-40B4-BE49-F238E27FC236}">
                <a16:creationId xmlns:a16="http://schemas.microsoft.com/office/drawing/2014/main" id="{4B7A3C75-AB6C-4D4D-BAB9-29DE48C16150}"/>
              </a:ext>
            </a:extLst>
          </p:cNvPr>
          <p:cNvSpPr/>
          <p:nvPr/>
        </p:nvSpPr>
        <p:spPr>
          <a:xfrm>
            <a:off x="3529464" y="1033435"/>
            <a:ext cx="571229" cy="333870"/>
          </a:xfrm>
          <a:prstGeom prst="roundRect">
            <a:avLst/>
          </a:prstGeom>
          <a:solidFill>
            <a:schemeClr val="accent5">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 name="Rounded Rectangle 21">
            <a:extLst>
              <a:ext uri="{FF2B5EF4-FFF2-40B4-BE49-F238E27FC236}">
                <a16:creationId xmlns:a16="http://schemas.microsoft.com/office/drawing/2014/main" id="{BC67DA56-4DD6-EE42-8D68-7900D4C5CADF}"/>
              </a:ext>
            </a:extLst>
          </p:cNvPr>
          <p:cNvSpPr/>
          <p:nvPr/>
        </p:nvSpPr>
        <p:spPr>
          <a:xfrm>
            <a:off x="3548779" y="1064816"/>
            <a:ext cx="525995" cy="269360"/>
          </a:xfrm>
          <a:prstGeom prst="round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3" name="Rectangle 22">
            <a:extLst>
              <a:ext uri="{FF2B5EF4-FFF2-40B4-BE49-F238E27FC236}">
                <a16:creationId xmlns:a16="http://schemas.microsoft.com/office/drawing/2014/main" id="{AB8C9F38-3BA1-3F45-B2FA-C4CF510F0E54}"/>
              </a:ext>
            </a:extLst>
          </p:cNvPr>
          <p:cNvSpPr/>
          <p:nvPr/>
        </p:nvSpPr>
        <p:spPr>
          <a:xfrm>
            <a:off x="3467914" y="1496741"/>
            <a:ext cx="692776" cy="147015"/>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4" name="Straight Connector 23">
            <a:extLst>
              <a:ext uri="{FF2B5EF4-FFF2-40B4-BE49-F238E27FC236}">
                <a16:creationId xmlns:a16="http://schemas.microsoft.com/office/drawing/2014/main" id="{09A801A1-A952-224E-880D-41D58E1969D3}"/>
              </a:ext>
            </a:extLst>
          </p:cNvPr>
          <p:cNvCxnSpPr>
            <a:stCxn id="23" idx="0"/>
            <a:endCxn id="21" idx="2"/>
          </p:cNvCxnSpPr>
          <p:nvPr/>
        </p:nvCxnSpPr>
        <p:spPr bwMode="auto">
          <a:xfrm flipV="1">
            <a:off x="3814302" y="1367305"/>
            <a:ext cx="777" cy="129436"/>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E4DEBF50-FE8A-354F-83ED-4DE9A989C70C}"/>
              </a:ext>
            </a:extLst>
          </p:cNvPr>
          <p:cNvCxnSpPr>
            <a:cxnSpLocks/>
            <a:endCxn id="16" idx="1"/>
          </p:cNvCxnSpPr>
          <p:nvPr/>
        </p:nvCxnSpPr>
        <p:spPr bwMode="auto">
          <a:xfrm>
            <a:off x="3543277" y="3589192"/>
            <a:ext cx="195540"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1" name="Can 30">
            <a:extLst>
              <a:ext uri="{FF2B5EF4-FFF2-40B4-BE49-F238E27FC236}">
                <a16:creationId xmlns:a16="http://schemas.microsoft.com/office/drawing/2014/main" id="{FF11FAD0-6099-764D-997B-30B15D282ECB}"/>
              </a:ext>
            </a:extLst>
          </p:cNvPr>
          <p:cNvSpPr/>
          <p:nvPr/>
        </p:nvSpPr>
        <p:spPr>
          <a:xfrm>
            <a:off x="3661841" y="2213362"/>
            <a:ext cx="307900" cy="230880"/>
          </a:xfrm>
          <a:prstGeom prst="can">
            <a:avLst/>
          </a:prstGeom>
          <a:solidFill>
            <a:srgbClr val="948A5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32" name="Straight Connector 31">
            <a:extLst>
              <a:ext uri="{FF2B5EF4-FFF2-40B4-BE49-F238E27FC236}">
                <a16:creationId xmlns:a16="http://schemas.microsoft.com/office/drawing/2014/main" id="{FCB4B04A-9498-3645-AB0D-BBF90425EB66}"/>
              </a:ext>
            </a:extLst>
          </p:cNvPr>
          <p:cNvCxnSpPr>
            <a:stCxn id="31" idx="1"/>
            <a:endCxn id="14" idx="2"/>
          </p:cNvCxnSpPr>
          <p:nvPr/>
        </p:nvCxnSpPr>
        <p:spPr bwMode="auto">
          <a:xfrm flipH="1" flipV="1">
            <a:off x="3814240" y="2096404"/>
            <a:ext cx="1551" cy="116958"/>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5" name="Can 34">
            <a:extLst>
              <a:ext uri="{FF2B5EF4-FFF2-40B4-BE49-F238E27FC236}">
                <a16:creationId xmlns:a16="http://schemas.microsoft.com/office/drawing/2014/main" id="{16FDAE3B-8599-FB4F-B1DE-28637C4E3A14}"/>
              </a:ext>
            </a:extLst>
          </p:cNvPr>
          <p:cNvSpPr/>
          <p:nvPr/>
        </p:nvSpPr>
        <p:spPr>
          <a:xfrm>
            <a:off x="7085685" y="3135363"/>
            <a:ext cx="307900" cy="230880"/>
          </a:xfrm>
          <a:prstGeom prst="can">
            <a:avLst/>
          </a:prstGeom>
          <a:solidFill>
            <a:srgbClr val="948A5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36" name="Straight Connector 35">
            <a:extLst>
              <a:ext uri="{FF2B5EF4-FFF2-40B4-BE49-F238E27FC236}">
                <a16:creationId xmlns:a16="http://schemas.microsoft.com/office/drawing/2014/main" id="{94BE0803-F02C-F445-8CDC-D9C224925B83}"/>
              </a:ext>
            </a:extLst>
          </p:cNvPr>
          <p:cNvCxnSpPr>
            <a:stCxn id="35" idx="1"/>
            <a:endCxn id="8" idx="2"/>
          </p:cNvCxnSpPr>
          <p:nvPr/>
        </p:nvCxnSpPr>
        <p:spPr bwMode="auto">
          <a:xfrm flipV="1">
            <a:off x="7239635" y="3020684"/>
            <a:ext cx="1550" cy="114679"/>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37" name="TextBox 36">
            <a:extLst>
              <a:ext uri="{FF2B5EF4-FFF2-40B4-BE49-F238E27FC236}">
                <a16:creationId xmlns:a16="http://schemas.microsoft.com/office/drawing/2014/main" id="{058BBF88-D201-1B44-A6E7-CC81E4DE908C}"/>
              </a:ext>
            </a:extLst>
          </p:cNvPr>
          <p:cNvSpPr txBox="1"/>
          <p:nvPr/>
        </p:nvSpPr>
        <p:spPr bwMode="auto">
          <a:xfrm>
            <a:off x="6484263" y="1521263"/>
            <a:ext cx="1513843" cy="307777"/>
          </a:xfrm>
          <a:prstGeom prst="rect">
            <a:avLst/>
          </a:prstGeom>
          <a:noFill/>
          <a:ln w="9525">
            <a:noFill/>
            <a:miter lim="800000"/>
            <a:headEnd/>
            <a:tailEnd/>
          </a:ln>
        </p:spPr>
        <p:txBody>
          <a:bodyPr wrap="square" rtlCol="0">
            <a:prstTxWarp prst="textNoShape">
              <a:avLst/>
            </a:prstTxWarp>
            <a:spAutoFit/>
          </a:bodyPr>
          <a:lstStyle/>
          <a:p>
            <a:pPr algn="ctr"/>
            <a:r>
              <a:rPr lang="en-GB" sz="1400" dirty="0">
                <a:latin typeface="Calibri" pitchFamily="-1" charset="0"/>
              </a:rPr>
              <a:t>Chief Data Office</a:t>
            </a:r>
          </a:p>
        </p:txBody>
      </p:sp>
      <p:sp>
        <p:nvSpPr>
          <p:cNvPr id="38" name="TextBox 37">
            <a:extLst>
              <a:ext uri="{FF2B5EF4-FFF2-40B4-BE49-F238E27FC236}">
                <a16:creationId xmlns:a16="http://schemas.microsoft.com/office/drawing/2014/main" id="{0652E973-8940-6545-827C-1ADCCF8AA988}"/>
              </a:ext>
            </a:extLst>
          </p:cNvPr>
          <p:cNvSpPr txBox="1"/>
          <p:nvPr/>
        </p:nvSpPr>
        <p:spPr bwMode="auto">
          <a:xfrm>
            <a:off x="4263261" y="1390936"/>
            <a:ext cx="1513843" cy="307777"/>
          </a:xfrm>
          <a:prstGeom prst="rect">
            <a:avLst/>
          </a:prstGeom>
          <a:noFill/>
          <a:ln w="9525">
            <a:noFill/>
            <a:miter lim="800000"/>
            <a:headEnd/>
            <a:tailEnd/>
          </a:ln>
        </p:spPr>
        <p:txBody>
          <a:bodyPr wrap="square" rtlCol="0">
            <a:prstTxWarp prst="textNoShape">
              <a:avLst/>
            </a:prstTxWarp>
            <a:spAutoFit/>
          </a:bodyPr>
          <a:lstStyle/>
          <a:p>
            <a:r>
              <a:rPr lang="en-GB" sz="1400" dirty="0">
                <a:latin typeface="Calibri" pitchFamily="-1" charset="0"/>
              </a:rPr>
              <a:t>Data Lake</a:t>
            </a:r>
          </a:p>
        </p:txBody>
      </p:sp>
      <p:sp>
        <p:nvSpPr>
          <p:cNvPr id="39" name="TextBox 38">
            <a:extLst>
              <a:ext uri="{FF2B5EF4-FFF2-40B4-BE49-F238E27FC236}">
                <a16:creationId xmlns:a16="http://schemas.microsoft.com/office/drawing/2014/main" id="{0431824D-6E7E-4B40-877C-8622E22A4CCA}"/>
              </a:ext>
            </a:extLst>
          </p:cNvPr>
          <p:cNvSpPr txBox="1"/>
          <p:nvPr/>
        </p:nvSpPr>
        <p:spPr bwMode="auto">
          <a:xfrm>
            <a:off x="3530447" y="3903446"/>
            <a:ext cx="1012951" cy="523220"/>
          </a:xfrm>
          <a:prstGeom prst="rect">
            <a:avLst/>
          </a:prstGeom>
          <a:noFill/>
          <a:ln w="9525">
            <a:noFill/>
            <a:miter lim="800000"/>
            <a:headEnd/>
            <a:tailEnd/>
          </a:ln>
        </p:spPr>
        <p:txBody>
          <a:bodyPr wrap="square" rtlCol="0">
            <a:prstTxWarp prst="textNoShape">
              <a:avLst/>
            </a:prstTxWarp>
            <a:spAutoFit/>
          </a:bodyPr>
          <a:lstStyle/>
          <a:p>
            <a:r>
              <a:rPr lang="en-GB" sz="1400" dirty="0">
                <a:latin typeface="Calibri" pitchFamily="-1" charset="0"/>
              </a:rPr>
              <a:t>Systems of Record</a:t>
            </a:r>
          </a:p>
        </p:txBody>
      </p:sp>
      <p:sp>
        <p:nvSpPr>
          <p:cNvPr id="40" name="Rectangle 39">
            <a:extLst>
              <a:ext uri="{FF2B5EF4-FFF2-40B4-BE49-F238E27FC236}">
                <a16:creationId xmlns:a16="http://schemas.microsoft.com/office/drawing/2014/main" id="{1E030E52-4BC4-3F44-9F9E-73AE4E7E481D}"/>
              </a:ext>
            </a:extLst>
          </p:cNvPr>
          <p:cNvSpPr/>
          <p:nvPr/>
        </p:nvSpPr>
        <p:spPr>
          <a:xfrm>
            <a:off x="2850501" y="3410071"/>
            <a:ext cx="692776" cy="448934"/>
          </a:xfrm>
          <a:prstGeom prst="rect">
            <a:avLst/>
          </a:prstGeom>
          <a:solidFill>
            <a:srgbClr val="C0504D"/>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2" name="Rounded Rectangle 41">
            <a:extLst>
              <a:ext uri="{FF2B5EF4-FFF2-40B4-BE49-F238E27FC236}">
                <a16:creationId xmlns:a16="http://schemas.microsoft.com/office/drawing/2014/main" id="{A18A7B27-324A-C64C-B2B1-2397C144C945}"/>
              </a:ext>
            </a:extLst>
          </p:cNvPr>
          <p:cNvSpPr/>
          <p:nvPr/>
        </p:nvSpPr>
        <p:spPr>
          <a:xfrm>
            <a:off x="2912113" y="2796036"/>
            <a:ext cx="571229" cy="33387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3" name="Rounded Rectangle 42">
            <a:extLst>
              <a:ext uri="{FF2B5EF4-FFF2-40B4-BE49-F238E27FC236}">
                <a16:creationId xmlns:a16="http://schemas.microsoft.com/office/drawing/2014/main" id="{1FE891A7-FCC6-D04F-AC8E-7DC6B800EA14}"/>
              </a:ext>
            </a:extLst>
          </p:cNvPr>
          <p:cNvSpPr/>
          <p:nvPr/>
        </p:nvSpPr>
        <p:spPr>
          <a:xfrm>
            <a:off x="2931428" y="2827417"/>
            <a:ext cx="525995" cy="269360"/>
          </a:xfrm>
          <a:prstGeom prst="roundRect">
            <a:avLst/>
          </a:prstGeom>
          <a:solidFill>
            <a:srgbClr val="F2DCDB"/>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4" name="Rectangle 43">
            <a:extLst>
              <a:ext uri="{FF2B5EF4-FFF2-40B4-BE49-F238E27FC236}">
                <a16:creationId xmlns:a16="http://schemas.microsoft.com/office/drawing/2014/main" id="{2C46270B-E968-7E4B-8332-73EB3671C27C}"/>
              </a:ext>
            </a:extLst>
          </p:cNvPr>
          <p:cNvSpPr/>
          <p:nvPr/>
        </p:nvSpPr>
        <p:spPr>
          <a:xfrm>
            <a:off x="2850563" y="3259342"/>
            <a:ext cx="692776" cy="147015"/>
          </a:xfrm>
          <a:prstGeom prst="rect">
            <a:avLst/>
          </a:prstGeom>
          <a:solidFill>
            <a:schemeClr val="accent2">
              <a:lumMod val="20000"/>
              <a:lumOff val="80000"/>
            </a:schemeClr>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45" name="Straight Connector 44">
            <a:extLst>
              <a:ext uri="{FF2B5EF4-FFF2-40B4-BE49-F238E27FC236}">
                <a16:creationId xmlns:a16="http://schemas.microsoft.com/office/drawing/2014/main" id="{D961E1C4-FD96-A94B-B5B3-795036B91F07}"/>
              </a:ext>
            </a:extLst>
          </p:cNvPr>
          <p:cNvCxnSpPr>
            <a:stCxn id="44" idx="0"/>
            <a:endCxn id="42" idx="2"/>
          </p:cNvCxnSpPr>
          <p:nvPr/>
        </p:nvCxnSpPr>
        <p:spPr bwMode="auto">
          <a:xfrm flipV="1">
            <a:off x="3196951" y="3129906"/>
            <a:ext cx="777" cy="129436"/>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6" name="Can 45">
            <a:extLst>
              <a:ext uri="{FF2B5EF4-FFF2-40B4-BE49-F238E27FC236}">
                <a16:creationId xmlns:a16="http://schemas.microsoft.com/office/drawing/2014/main" id="{73E0FDA2-2E07-6144-A535-3F7FE6E462F3}"/>
              </a:ext>
            </a:extLst>
          </p:cNvPr>
          <p:cNvSpPr/>
          <p:nvPr/>
        </p:nvSpPr>
        <p:spPr>
          <a:xfrm>
            <a:off x="3044490" y="3975963"/>
            <a:ext cx="307900" cy="230880"/>
          </a:xfrm>
          <a:prstGeom prst="can">
            <a:avLst/>
          </a:prstGeom>
          <a:solidFill>
            <a:srgbClr val="C0504D"/>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47" name="Straight Connector 46">
            <a:extLst>
              <a:ext uri="{FF2B5EF4-FFF2-40B4-BE49-F238E27FC236}">
                <a16:creationId xmlns:a16="http://schemas.microsoft.com/office/drawing/2014/main" id="{93476E1F-F254-144E-8065-A333946C646E}"/>
              </a:ext>
            </a:extLst>
          </p:cNvPr>
          <p:cNvCxnSpPr>
            <a:stCxn id="46" idx="1"/>
          </p:cNvCxnSpPr>
          <p:nvPr/>
        </p:nvCxnSpPr>
        <p:spPr bwMode="auto">
          <a:xfrm flipH="1" flipV="1">
            <a:off x="3196889" y="3859005"/>
            <a:ext cx="1551" cy="116958"/>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 name="Slide Number Placeholder 3">
            <a:extLst>
              <a:ext uri="{FF2B5EF4-FFF2-40B4-BE49-F238E27FC236}">
                <a16:creationId xmlns:a16="http://schemas.microsoft.com/office/drawing/2014/main" id="{539084B3-8838-3E4D-80DD-F8B13495B30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8</a:t>
            </a:fld>
            <a:endParaRPr lang="en-US" sz="1000"/>
          </a:p>
        </p:txBody>
      </p:sp>
      <p:sp>
        <p:nvSpPr>
          <p:cNvPr id="2" name="Rectangle 1">
            <a:extLst>
              <a:ext uri="{FF2B5EF4-FFF2-40B4-BE49-F238E27FC236}">
                <a16:creationId xmlns:a16="http://schemas.microsoft.com/office/drawing/2014/main" id="{EA585981-1341-2B46-8A23-07475FF86704}"/>
              </a:ext>
            </a:extLst>
          </p:cNvPr>
          <p:cNvSpPr/>
          <p:nvPr/>
        </p:nvSpPr>
        <p:spPr>
          <a:xfrm>
            <a:off x="1909878" y="1315103"/>
            <a:ext cx="1188696" cy="34955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Virtualizer</a:t>
            </a:r>
          </a:p>
        </p:txBody>
      </p:sp>
      <p:sp>
        <p:nvSpPr>
          <p:cNvPr id="41" name="Rectangle 40">
            <a:extLst>
              <a:ext uri="{FF2B5EF4-FFF2-40B4-BE49-F238E27FC236}">
                <a16:creationId xmlns:a16="http://schemas.microsoft.com/office/drawing/2014/main" id="{E3DFA00E-12D6-7E4C-8E63-A13BD9FF70D8}"/>
              </a:ext>
            </a:extLst>
          </p:cNvPr>
          <p:cNvSpPr/>
          <p:nvPr/>
        </p:nvSpPr>
        <p:spPr>
          <a:xfrm>
            <a:off x="1909879" y="1864668"/>
            <a:ext cx="1188695" cy="349555"/>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Security-Sync</a:t>
            </a:r>
          </a:p>
        </p:txBody>
      </p:sp>
      <p:cxnSp>
        <p:nvCxnSpPr>
          <p:cNvPr id="48" name="Straight Connector 47">
            <a:extLst>
              <a:ext uri="{FF2B5EF4-FFF2-40B4-BE49-F238E27FC236}">
                <a16:creationId xmlns:a16="http://schemas.microsoft.com/office/drawing/2014/main" id="{3E705CA9-8BCF-4A49-8841-09011CC4D523}"/>
              </a:ext>
            </a:extLst>
          </p:cNvPr>
          <p:cNvCxnSpPr>
            <a:cxnSpLocks/>
            <a:endCxn id="9" idx="4"/>
          </p:cNvCxnSpPr>
          <p:nvPr/>
        </p:nvCxnSpPr>
        <p:spPr bwMode="auto">
          <a:xfrm flipH="1" flipV="1">
            <a:off x="5328085" y="3514512"/>
            <a:ext cx="264146" cy="663188"/>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9" name="Rectangle 48">
            <a:extLst>
              <a:ext uri="{FF2B5EF4-FFF2-40B4-BE49-F238E27FC236}">
                <a16:creationId xmlns:a16="http://schemas.microsoft.com/office/drawing/2014/main" id="{F0D1387F-858E-AD41-9533-83FE52DE1EFA}"/>
              </a:ext>
            </a:extLst>
          </p:cNvPr>
          <p:cNvSpPr/>
          <p:nvPr/>
        </p:nvSpPr>
        <p:spPr>
          <a:xfrm>
            <a:off x="5247393" y="3903446"/>
            <a:ext cx="692776" cy="448934"/>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F497D"/>
                </a:solidFill>
                <a:latin typeface="Calibri"/>
                <a:cs typeface="Calibri"/>
              </a:rPr>
              <a:t>Metadata</a:t>
            </a:r>
          </a:p>
          <a:p>
            <a:pPr algn="ctr"/>
            <a:r>
              <a:rPr lang="en-GB" sz="1000" dirty="0">
                <a:solidFill>
                  <a:srgbClr val="1F497D"/>
                </a:solidFill>
                <a:latin typeface="Calibri"/>
                <a:cs typeface="Calibri"/>
              </a:rPr>
              <a:t>Server</a:t>
            </a:r>
          </a:p>
        </p:txBody>
      </p:sp>
      <p:sp>
        <p:nvSpPr>
          <p:cNvPr id="50" name="Rectangle 49">
            <a:extLst>
              <a:ext uri="{FF2B5EF4-FFF2-40B4-BE49-F238E27FC236}">
                <a16:creationId xmlns:a16="http://schemas.microsoft.com/office/drawing/2014/main" id="{9A4FB80F-1FF1-774A-9C8D-584D3A108929}"/>
              </a:ext>
            </a:extLst>
          </p:cNvPr>
          <p:cNvSpPr/>
          <p:nvPr/>
        </p:nvSpPr>
        <p:spPr>
          <a:xfrm>
            <a:off x="5247455" y="3752717"/>
            <a:ext cx="692776" cy="147015"/>
          </a:xfrm>
          <a:prstGeom prst="rect">
            <a:avLst/>
          </a:prstGeom>
          <a:solidFill>
            <a:srgbClr val="6DCCDE"/>
          </a:solidFill>
          <a:ln w="31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1" name="Can 50">
            <a:extLst>
              <a:ext uri="{FF2B5EF4-FFF2-40B4-BE49-F238E27FC236}">
                <a16:creationId xmlns:a16="http://schemas.microsoft.com/office/drawing/2014/main" id="{ECF6CB26-99DD-0948-925F-2F2AA80F93C8}"/>
              </a:ext>
            </a:extLst>
          </p:cNvPr>
          <p:cNvSpPr/>
          <p:nvPr/>
        </p:nvSpPr>
        <p:spPr>
          <a:xfrm>
            <a:off x="5441382" y="4469338"/>
            <a:ext cx="307900" cy="230880"/>
          </a:xfrm>
          <a:prstGeom prst="can">
            <a:avLst/>
          </a:prstGeom>
          <a:solidFill>
            <a:srgbClr val="948A54"/>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52" name="Straight Connector 51">
            <a:extLst>
              <a:ext uri="{FF2B5EF4-FFF2-40B4-BE49-F238E27FC236}">
                <a16:creationId xmlns:a16="http://schemas.microsoft.com/office/drawing/2014/main" id="{A98C3BFC-BF31-024B-80AB-EF5656FC41CA}"/>
              </a:ext>
            </a:extLst>
          </p:cNvPr>
          <p:cNvCxnSpPr>
            <a:stCxn id="51" idx="1"/>
            <a:endCxn id="49" idx="2"/>
          </p:cNvCxnSpPr>
          <p:nvPr/>
        </p:nvCxnSpPr>
        <p:spPr bwMode="auto">
          <a:xfrm flipH="1" flipV="1">
            <a:off x="5593781" y="4352380"/>
            <a:ext cx="1551" cy="116958"/>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53" name="Rectangle 52">
            <a:extLst>
              <a:ext uri="{FF2B5EF4-FFF2-40B4-BE49-F238E27FC236}">
                <a16:creationId xmlns:a16="http://schemas.microsoft.com/office/drawing/2014/main" id="{802AB947-87F7-7E4E-A5E0-7EB0703D1075}"/>
              </a:ext>
            </a:extLst>
          </p:cNvPr>
          <p:cNvSpPr/>
          <p:nvPr/>
        </p:nvSpPr>
        <p:spPr>
          <a:xfrm>
            <a:off x="6376918" y="3638882"/>
            <a:ext cx="1173837" cy="34955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Data Platform</a:t>
            </a:r>
          </a:p>
        </p:txBody>
      </p:sp>
      <p:cxnSp>
        <p:nvCxnSpPr>
          <p:cNvPr id="6" name="Straight Connector 5">
            <a:extLst>
              <a:ext uri="{FF2B5EF4-FFF2-40B4-BE49-F238E27FC236}">
                <a16:creationId xmlns:a16="http://schemas.microsoft.com/office/drawing/2014/main" id="{687C1CA6-A895-8F4A-8817-D5788DC73960}"/>
              </a:ext>
            </a:extLst>
          </p:cNvPr>
          <p:cNvCxnSpPr>
            <a:cxnSpLocks/>
            <a:stCxn id="53" idx="1"/>
            <a:endCxn id="49" idx="3"/>
          </p:cNvCxnSpPr>
          <p:nvPr/>
        </p:nvCxnSpPr>
        <p:spPr>
          <a:xfrm flipH="1">
            <a:off x="5940169" y="3813659"/>
            <a:ext cx="436749" cy="314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068AECB-4977-224D-8532-101BEF9D66F5}"/>
              </a:ext>
            </a:extLst>
          </p:cNvPr>
          <p:cNvCxnSpPr>
            <a:cxnSpLocks/>
            <a:stCxn id="14" idx="1"/>
            <a:endCxn id="2" idx="3"/>
          </p:cNvCxnSpPr>
          <p:nvPr/>
        </p:nvCxnSpPr>
        <p:spPr>
          <a:xfrm flipH="1" flipV="1">
            <a:off x="3098574" y="1489880"/>
            <a:ext cx="369278" cy="382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FB035D1-60E6-9E4B-B935-943B2A70597C}"/>
              </a:ext>
            </a:extLst>
          </p:cNvPr>
          <p:cNvCxnSpPr>
            <a:cxnSpLocks/>
            <a:stCxn id="14" idx="1"/>
            <a:endCxn id="41" idx="3"/>
          </p:cNvCxnSpPr>
          <p:nvPr/>
        </p:nvCxnSpPr>
        <p:spPr>
          <a:xfrm flipH="1">
            <a:off x="3098574" y="1871937"/>
            <a:ext cx="369278" cy="167509"/>
          </a:xfrm>
          <a:prstGeom prst="line">
            <a:avLst/>
          </a:prstGeom>
        </p:spPr>
        <p:style>
          <a:lnRef idx="1">
            <a:schemeClr val="accent1"/>
          </a:lnRef>
          <a:fillRef idx="0">
            <a:schemeClr val="accent1"/>
          </a:fillRef>
          <a:effectRef idx="0">
            <a:schemeClr val="accent1"/>
          </a:effectRef>
          <a:fontRef idx="minor">
            <a:schemeClr val="tx1"/>
          </a:fontRef>
        </p:style>
      </p:cxnSp>
      <p:sp>
        <p:nvSpPr>
          <p:cNvPr id="60" name="Rounded Rectangle 59">
            <a:extLst>
              <a:ext uri="{FF2B5EF4-FFF2-40B4-BE49-F238E27FC236}">
                <a16:creationId xmlns:a16="http://schemas.microsoft.com/office/drawing/2014/main" id="{D810F746-2BB1-7F4A-BA65-505691857F4D}"/>
              </a:ext>
            </a:extLst>
          </p:cNvPr>
          <p:cNvSpPr>
            <a:spLocks noChangeArrowheads="1"/>
          </p:cNvSpPr>
          <p:nvPr/>
        </p:nvSpPr>
        <p:spPr bwMode="auto">
          <a:xfrm>
            <a:off x="520297" y="1873932"/>
            <a:ext cx="1084246" cy="331029"/>
          </a:xfrm>
          <a:prstGeom prst="roundRect">
            <a:avLst>
              <a:gd name="adj" fmla="val 16667"/>
            </a:avLst>
          </a:prstGeom>
          <a:solidFill>
            <a:srgbClr val="FDEADA"/>
          </a:solidFill>
          <a:ln w="9525">
            <a:solidFill>
              <a:schemeClr val="tx2"/>
            </a:solidFill>
            <a:round/>
            <a:headEnd/>
            <a:tailEnd/>
          </a:ln>
          <a:effectLst>
            <a:outerShdw blurRad="40000" dist="23000" dir="5400000" rotWithShape="0">
              <a:srgbClr val="808080">
                <a:alpha val="34999"/>
              </a:srgbClr>
            </a:outerShdw>
          </a:effectLst>
        </p:spPr>
        <p:txBody>
          <a:bodyPr anchor="ctr"/>
          <a:lstStyle/>
          <a:p>
            <a:pPr algn="ctr">
              <a:defRPr/>
            </a:pPr>
            <a:r>
              <a:rPr lang="en-GB" sz="1100" dirty="0">
                <a:solidFill>
                  <a:srgbClr val="1F497D"/>
                </a:solidFill>
                <a:latin typeface="Calibri"/>
                <a:ea typeface="+mn-ea"/>
                <a:cs typeface="Calibri"/>
              </a:rPr>
              <a:t>Apache Ranger</a:t>
            </a:r>
          </a:p>
        </p:txBody>
      </p:sp>
      <p:sp>
        <p:nvSpPr>
          <p:cNvPr id="61" name="Rounded Rectangle 60">
            <a:extLst>
              <a:ext uri="{FF2B5EF4-FFF2-40B4-BE49-F238E27FC236}">
                <a16:creationId xmlns:a16="http://schemas.microsoft.com/office/drawing/2014/main" id="{0170E912-A16F-7945-BF87-536075833162}"/>
              </a:ext>
            </a:extLst>
          </p:cNvPr>
          <p:cNvSpPr>
            <a:spLocks noChangeArrowheads="1"/>
          </p:cNvSpPr>
          <p:nvPr/>
        </p:nvSpPr>
        <p:spPr bwMode="auto">
          <a:xfrm>
            <a:off x="517134" y="1327565"/>
            <a:ext cx="1084246" cy="330184"/>
          </a:xfrm>
          <a:prstGeom prst="roundRect">
            <a:avLst>
              <a:gd name="adj" fmla="val 16667"/>
            </a:avLst>
          </a:prstGeom>
          <a:solidFill>
            <a:srgbClr val="DCE6F2"/>
          </a:solidFill>
          <a:ln w="9525">
            <a:solidFill>
              <a:schemeClr val="tx2"/>
            </a:solidFill>
            <a:round/>
            <a:headEnd/>
            <a:tailEnd/>
          </a:ln>
          <a:effectLst>
            <a:outerShdw blurRad="40000" dist="23000" dir="5400000" rotWithShape="0">
              <a:srgbClr val="808080">
                <a:alpha val="34999"/>
              </a:srgbClr>
            </a:outerShdw>
          </a:effectLst>
        </p:spPr>
        <p:txBody>
          <a:bodyPr anchor="ctr"/>
          <a:lstStyle/>
          <a:p>
            <a:pPr algn="ctr">
              <a:defRPr/>
            </a:pPr>
            <a:r>
              <a:rPr lang="en-GB" sz="1100" dirty="0">
                <a:solidFill>
                  <a:srgbClr val="1F497D"/>
                </a:solidFill>
                <a:latin typeface="Calibri"/>
                <a:ea typeface="+mn-ea"/>
                <a:cs typeface="Calibri"/>
              </a:rPr>
              <a:t>Data Virtualization</a:t>
            </a:r>
          </a:p>
        </p:txBody>
      </p:sp>
      <p:sp>
        <p:nvSpPr>
          <p:cNvPr id="62" name="Up-Down Arrow 61">
            <a:extLst>
              <a:ext uri="{FF2B5EF4-FFF2-40B4-BE49-F238E27FC236}">
                <a16:creationId xmlns:a16="http://schemas.microsoft.com/office/drawing/2014/main" id="{9DA2C787-ACBC-2540-8D5E-9ED75049ACB0}"/>
              </a:ext>
            </a:extLst>
          </p:cNvPr>
          <p:cNvSpPr>
            <a:spLocks noChangeArrowheads="1"/>
          </p:cNvSpPr>
          <p:nvPr/>
        </p:nvSpPr>
        <p:spPr bwMode="auto">
          <a:xfrm>
            <a:off x="994012" y="1665350"/>
            <a:ext cx="106764" cy="191693"/>
          </a:xfrm>
          <a:prstGeom prst="upDownArrow">
            <a:avLst>
              <a:gd name="adj1" fmla="val 50000"/>
              <a:gd name="adj2" fmla="val 50009"/>
            </a:avLst>
          </a:prstGeom>
          <a:solidFill>
            <a:srgbClr val="FFFFFF"/>
          </a:solidFill>
          <a:ln w="9525">
            <a:solidFill>
              <a:schemeClr val="tx2"/>
            </a:solidFill>
            <a:miter lim="800000"/>
            <a:headEnd/>
            <a:tailEnd/>
          </a:ln>
          <a:effectLst>
            <a:outerShdw blurRad="40000" dist="23000" dir="5400000" rotWithShape="0">
              <a:srgbClr val="808080">
                <a:alpha val="34999"/>
              </a:srgbClr>
            </a:outerShdw>
          </a:effectLst>
        </p:spPr>
        <p:txBody>
          <a:bodyPr anchor="ctr"/>
          <a:lstStyle/>
          <a:p>
            <a:pPr algn="ctr">
              <a:defRPr/>
            </a:pPr>
            <a:endParaRPr lang="en-GB" sz="1100" dirty="0">
              <a:solidFill>
                <a:srgbClr val="1F497D"/>
              </a:solidFill>
              <a:latin typeface="Calibri"/>
              <a:ea typeface="+mn-ea"/>
              <a:cs typeface="Calibri"/>
            </a:endParaRPr>
          </a:p>
        </p:txBody>
      </p:sp>
      <p:cxnSp>
        <p:nvCxnSpPr>
          <p:cNvPr id="64" name="Straight Connector 63">
            <a:extLst>
              <a:ext uri="{FF2B5EF4-FFF2-40B4-BE49-F238E27FC236}">
                <a16:creationId xmlns:a16="http://schemas.microsoft.com/office/drawing/2014/main" id="{79E2C43C-A846-0242-99E6-DF244A547A72}"/>
              </a:ext>
            </a:extLst>
          </p:cNvPr>
          <p:cNvCxnSpPr>
            <a:cxnSpLocks/>
            <a:stCxn id="60" idx="3"/>
            <a:endCxn id="41" idx="1"/>
          </p:cNvCxnSpPr>
          <p:nvPr/>
        </p:nvCxnSpPr>
        <p:spPr>
          <a:xfrm flipV="1">
            <a:off x="1604543" y="2039446"/>
            <a:ext cx="3053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B8F43DA-94B4-784B-BAD6-376BD55B77A3}"/>
              </a:ext>
            </a:extLst>
          </p:cNvPr>
          <p:cNvCxnSpPr>
            <a:cxnSpLocks/>
            <a:stCxn id="61" idx="3"/>
            <a:endCxn id="2" idx="1"/>
          </p:cNvCxnSpPr>
          <p:nvPr/>
        </p:nvCxnSpPr>
        <p:spPr>
          <a:xfrm flipV="1">
            <a:off x="1601380" y="1489880"/>
            <a:ext cx="308498" cy="2777"/>
          </a:xfrm>
          <a:prstGeom prst="line">
            <a:avLst/>
          </a:prstGeom>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0C93814-8AF2-C64C-8F65-9DCA3C2FFE1D}"/>
              </a:ext>
            </a:extLst>
          </p:cNvPr>
          <p:cNvSpPr/>
          <p:nvPr/>
        </p:nvSpPr>
        <p:spPr>
          <a:xfrm>
            <a:off x="7811532" y="2625179"/>
            <a:ext cx="1188695" cy="349555"/>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Stewardship</a:t>
            </a:r>
          </a:p>
        </p:txBody>
      </p:sp>
      <p:cxnSp>
        <p:nvCxnSpPr>
          <p:cNvPr id="75" name="Straight Connector 74">
            <a:extLst>
              <a:ext uri="{FF2B5EF4-FFF2-40B4-BE49-F238E27FC236}">
                <a16:creationId xmlns:a16="http://schemas.microsoft.com/office/drawing/2014/main" id="{2E4B0908-F363-664E-A7B8-3FB5620EDD41}"/>
              </a:ext>
            </a:extLst>
          </p:cNvPr>
          <p:cNvCxnSpPr>
            <a:cxnSpLocks/>
            <a:stCxn id="8" idx="3"/>
            <a:endCxn id="74" idx="1"/>
          </p:cNvCxnSpPr>
          <p:nvPr/>
        </p:nvCxnSpPr>
        <p:spPr>
          <a:xfrm>
            <a:off x="7587573" y="2796217"/>
            <a:ext cx="223959" cy="3740"/>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7B8E4C8-2D68-6C4A-BCB9-52A70046FA8E}"/>
              </a:ext>
            </a:extLst>
          </p:cNvPr>
          <p:cNvSpPr/>
          <p:nvPr/>
        </p:nvSpPr>
        <p:spPr>
          <a:xfrm>
            <a:off x="6362060" y="4410541"/>
            <a:ext cx="1223962" cy="349555"/>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Stewardship</a:t>
            </a:r>
          </a:p>
        </p:txBody>
      </p:sp>
      <p:cxnSp>
        <p:nvCxnSpPr>
          <p:cNvPr id="57" name="Straight Connector 56">
            <a:extLst>
              <a:ext uri="{FF2B5EF4-FFF2-40B4-BE49-F238E27FC236}">
                <a16:creationId xmlns:a16="http://schemas.microsoft.com/office/drawing/2014/main" id="{CFCF7E05-9261-084D-B5E4-BE4C9AA57CA1}"/>
              </a:ext>
            </a:extLst>
          </p:cNvPr>
          <p:cNvCxnSpPr>
            <a:cxnSpLocks/>
            <a:stCxn id="49" idx="3"/>
            <a:endCxn id="56" idx="1"/>
          </p:cNvCxnSpPr>
          <p:nvPr/>
        </p:nvCxnSpPr>
        <p:spPr>
          <a:xfrm>
            <a:off x="5940169" y="4127913"/>
            <a:ext cx="421891" cy="457406"/>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D3DF92EE-F6A0-A547-9A6E-2533D3D3E06D}"/>
              </a:ext>
            </a:extLst>
          </p:cNvPr>
          <p:cNvSpPr/>
          <p:nvPr/>
        </p:nvSpPr>
        <p:spPr>
          <a:xfrm>
            <a:off x="6381375" y="4024711"/>
            <a:ext cx="1188695" cy="349555"/>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ln w="0"/>
                <a:solidFill>
                  <a:schemeClr val="accent6">
                    <a:lumMod val="50000"/>
                  </a:schemeClr>
                </a:solidFill>
                <a:effectLst>
                  <a:outerShdw blurRad="38100" dist="19050" dir="2700000" algn="tl" rotWithShape="0">
                    <a:schemeClr val="dk1">
                      <a:alpha val="40000"/>
                    </a:schemeClr>
                  </a:outerShdw>
                </a:effectLst>
              </a:rPr>
              <a:t>Discovery</a:t>
            </a:r>
          </a:p>
        </p:txBody>
      </p:sp>
      <p:cxnSp>
        <p:nvCxnSpPr>
          <p:cNvPr id="59" name="Straight Connector 58">
            <a:extLst>
              <a:ext uri="{FF2B5EF4-FFF2-40B4-BE49-F238E27FC236}">
                <a16:creationId xmlns:a16="http://schemas.microsoft.com/office/drawing/2014/main" id="{3A809E0F-F29F-8F44-8441-6BA3BF7D63F7}"/>
              </a:ext>
            </a:extLst>
          </p:cNvPr>
          <p:cNvCxnSpPr>
            <a:cxnSpLocks/>
            <a:stCxn id="49" idx="3"/>
            <a:endCxn id="58" idx="1"/>
          </p:cNvCxnSpPr>
          <p:nvPr/>
        </p:nvCxnSpPr>
        <p:spPr>
          <a:xfrm>
            <a:off x="5940169" y="4127913"/>
            <a:ext cx="441206" cy="71576"/>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204F9A8-9A51-7D41-B7FB-FEA8DFECC73E}"/>
              </a:ext>
            </a:extLst>
          </p:cNvPr>
          <p:cNvSpPr txBox="1"/>
          <p:nvPr/>
        </p:nvSpPr>
        <p:spPr bwMode="auto">
          <a:xfrm>
            <a:off x="3927539" y="4566634"/>
            <a:ext cx="1513843" cy="307777"/>
          </a:xfrm>
          <a:prstGeom prst="rect">
            <a:avLst/>
          </a:prstGeom>
          <a:noFill/>
          <a:ln w="9525">
            <a:noFill/>
            <a:miter lim="800000"/>
            <a:headEnd/>
            <a:tailEnd/>
          </a:ln>
        </p:spPr>
        <p:txBody>
          <a:bodyPr wrap="square" rtlCol="0">
            <a:prstTxWarp prst="textNoShape">
              <a:avLst/>
            </a:prstTxWarp>
            <a:spAutoFit/>
          </a:bodyPr>
          <a:lstStyle/>
          <a:p>
            <a:pPr algn="ctr"/>
            <a:r>
              <a:rPr lang="en-GB" sz="1400" dirty="0">
                <a:latin typeface="Calibri" pitchFamily="-1" charset="0"/>
              </a:rPr>
              <a:t>Data Onboarding</a:t>
            </a:r>
          </a:p>
        </p:txBody>
      </p:sp>
    </p:spTree>
    <p:extLst>
      <p:ext uri="{BB962C8B-B14F-4D97-AF65-F5344CB8AC3E}">
        <p14:creationId xmlns:p14="http://schemas.microsoft.com/office/powerpoint/2010/main" val="1019405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3A683D62-ABEB-4346-A69C-6C88E398D26D}"/>
              </a:ext>
            </a:extLst>
          </p:cNvPr>
          <p:cNvPicPr>
            <a:picLocks noChangeAspect="1"/>
          </p:cNvPicPr>
          <p:nvPr/>
        </p:nvPicPr>
        <p:blipFill>
          <a:blip r:embed="rId2"/>
          <a:stretch>
            <a:fillRect/>
          </a:stretch>
        </p:blipFill>
        <p:spPr>
          <a:xfrm>
            <a:off x="3819100" y="609600"/>
            <a:ext cx="4965700" cy="3924300"/>
          </a:xfrm>
          <a:prstGeom prst="rect">
            <a:avLst/>
          </a:prstGeom>
        </p:spPr>
      </p:pic>
      <p:sp>
        <p:nvSpPr>
          <p:cNvPr id="2" name="Title 1">
            <a:extLst>
              <a:ext uri="{FF2B5EF4-FFF2-40B4-BE49-F238E27FC236}">
                <a16:creationId xmlns:a16="http://schemas.microsoft.com/office/drawing/2014/main" id="{B3DB85DE-A335-424F-AB2E-C74CB9A4CF07}"/>
              </a:ext>
            </a:extLst>
          </p:cNvPr>
          <p:cNvSpPr>
            <a:spLocks noGrp="1"/>
          </p:cNvSpPr>
          <p:nvPr>
            <p:ph type="title"/>
          </p:nvPr>
        </p:nvSpPr>
        <p:spPr/>
        <p:txBody>
          <a:bodyPr/>
          <a:lstStyle/>
          <a:p>
            <a:r>
              <a:rPr lang="en-US" dirty="0"/>
              <a:t>Development Status</a:t>
            </a:r>
          </a:p>
        </p:txBody>
      </p:sp>
      <p:sp>
        <p:nvSpPr>
          <p:cNvPr id="13" name="Content Placeholder 12">
            <a:extLst>
              <a:ext uri="{FF2B5EF4-FFF2-40B4-BE49-F238E27FC236}">
                <a16:creationId xmlns:a16="http://schemas.microsoft.com/office/drawing/2014/main" id="{66122CD7-FFE2-1140-A905-7851651CB3F0}"/>
              </a:ext>
            </a:extLst>
          </p:cNvPr>
          <p:cNvSpPr>
            <a:spLocks noGrp="1"/>
          </p:cNvSpPr>
          <p:nvPr>
            <p:ph idx="1"/>
          </p:nvPr>
        </p:nvSpPr>
        <p:spPr>
          <a:xfrm>
            <a:off x="359200" y="1273629"/>
            <a:ext cx="3312036" cy="3295246"/>
          </a:xfrm>
        </p:spPr>
        <p:txBody>
          <a:bodyPr/>
          <a:lstStyle/>
          <a:p>
            <a:r>
              <a:rPr lang="en-US" dirty="0"/>
              <a:t>Repository Explorer (REX) complements Type Explorer (TEX)</a:t>
            </a:r>
          </a:p>
          <a:p>
            <a:r>
              <a:rPr lang="en-US" dirty="0"/>
              <a:t>Duplicate Asset Detection</a:t>
            </a:r>
          </a:p>
          <a:p>
            <a:r>
              <a:rPr lang="en-US" dirty="0"/>
              <a:t>Audit Log Framework (ALF)</a:t>
            </a:r>
          </a:p>
        </p:txBody>
      </p:sp>
      <p:sp>
        <p:nvSpPr>
          <p:cNvPr id="4" name="Slide Number Placeholder 3">
            <a:extLst>
              <a:ext uri="{FF2B5EF4-FFF2-40B4-BE49-F238E27FC236}">
                <a16:creationId xmlns:a16="http://schemas.microsoft.com/office/drawing/2014/main" id="{BD293E62-42CA-AD4E-93B3-5F0BE5DB2559}"/>
              </a:ext>
            </a:extLst>
          </p:cNvPr>
          <p:cNvSpPr>
            <a:spLocks noGrp="1"/>
          </p:cNvSpPr>
          <p:nvPr>
            <p:ph type="sldNum" idx="12"/>
          </p:nvPr>
        </p:nvSpPr>
        <p:spPr/>
        <p:txBody>
          <a:bodyPr/>
          <a:lstStyle/>
          <a:p>
            <a:pPr>
              <a:buClr>
                <a:srgbClr val="434343"/>
              </a:buClr>
              <a:buSzPct val="25000"/>
              <a:buFont typeface="Arial"/>
              <a:buNone/>
            </a:pPr>
            <a:fld id="{00000000-1234-1234-1234-123412341234}" type="slidenum">
              <a:rPr lang="en-US" sz="1000" smtClean="0"/>
              <a:pPr>
                <a:buClr>
                  <a:srgbClr val="434343"/>
                </a:buClr>
                <a:buSzPct val="25000"/>
                <a:buFont typeface="Arial"/>
                <a:buNone/>
              </a:pPr>
              <a:t>9</a:t>
            </a:fld>
            <a:endParaRPr lang="en-US" sz="1000"/>
          </a:p>
        </p:txBody>
      </p:sp>
      <p:grpSp>
        <p:nvGrpSpPr>
          <p:cNvPr id="11" name="Group 10">
            <a:extLst>
              <a:ext uri="{FF2B5EF4-FFF2-40B4-BE49-F238E27FC236}">
                <a16:creationId xmlns:a16="http://schemas.microsoft.com/office/drawing/2014/main" id="{8F54C2B7-8846-FE41-94EA-D994535C3DFC}"/>
              </a:ext>
            </a:extLst>
          </p:cNvPr>
          <p:cNvGrpSpPr/>
          <p:nvPr/>
        </p:nvGrpSpPr>
        <p:grpSpPr>
          <a:xfrm>
            <a:off x="3823057" y="604121"/>
            <a:ext cx="4889500" cy="3860800"/>
            <a:chOff x="3942799" y="853849"/>
            <a:chExt cx="4889500" cy="3860800"/>
          </a:xfrm>
        </p:grpSpPr>
        <p:pic>
          <p:nvPicPr>
            <p:cNvPr id="6" name="Picture 5" descr="A screenshot of a cell phone&#10;&#10;Description automatically generated">
              <a:extLst>
                <a:ext uri="{FF2B5EF4-FFF2-40B4-BE49-F238E27FC236}">
                  <a16:creationId xmlns:a16="http://schemas.microsoft.com/office/drawing/2014/main" id="{0DFAF5FA-902C-FF49-864B-1A49E3A082C3}"/>
                </a:ext>
              </a:extLst>
            </p:cNvPr>
            <p:cNvPicPr>
              <a:picLocks noChangeAspect="1"/>
            </p:cNvPicPr>
            <p:nvPr/>
          </p:nvPicPr>
          <p:blipFill>
            <a:blip r:embed="rId3"/>
            <a:stretch>
              <a:fillRect/>
            </a:stretch>
          </p:blipFill>
          <p:spPr>
            <a:xfrm>
              <a:off x="3942799" y="853849"/>
              <a:ext cx="4889500" cy="38608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179F1CE-3082-DE4C-8E34-99F483BCD753}"/>
                </a:ext>
              </a:extLst>
            </p:cNvPr>
            <p:cNvPicPr>
              <a:picLocks noChangeAspect="1"/>
            </p:cNvPicPr>
            <p:nvPr/>
          </p:nvPicPr>
          <p:blipFill>
            <a:blip r:embed="rId4"/>
            <a:stretch>
              <a:fillRect/>
            </a:stretch>
          </p:blipFill>
          <p:spPr>
            <a:xfrm>
              <a:off x="3942799" y="853849"/>
              <a:ext cx="4889500" cy="3860800"/>
            </a:xfrm>
            <a:prstGeom prst="rect">
              <a:avLst/>
            </a:prstGeom>
          </p:spPr>
        </p:pic>
        <p:sp>
          <p:nvSpPr>
            <p:cNvPr id="7" name="Rounded Rectangle 6">
              <a:extLst>
                <a:ext uri="{FF2B5EF4-FFF2-40B4-BE49-F238E27FC236}">
                  <a16:creationId xmlns:a16="http://schemas.microsoft.com/office/drawing/2014/main" id="{F46EE854-D2AB-F346-854E-6D351D101522}"/>
                </a:ext>
              </a:extLst>
            </p:cNvPr>
            <p:cNvSpPr/>
            <p:nvPr/>
          </p:nvSpPr>
          <p:spPr>
            <a:xfrm>
              <a:off x="4885321" y="1894114"/>
              <a:ext cx="1349829" cy="38100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Rounded Rectangle 7">
              <a:extLst>
                <a:ext uri="{FF2B5EF4-FFF2-40B4-BE49-F238E27FC236}">
                  <a16:creationId xmlns:a16="http://schemas.microsoft.com/office/drawing/2014/main" id="{14998837-FA36-0641-90F8-5562495DF0D0}"/>
                </a:ext>
              </a:extLst>
            </p:cNvPr>
            <p:cNvSpPr/>
            <p:nvPr/>
          </p:nvSpPr>
          <p:spPr>
            <a:xfrm>
              <a:off x="6235150" y="3113880"/>
              <a:ext cx="925285" cy="11917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sp>
          <p:nvSpPr>
            <p:cNvPr id="9" name="Rounded Rectangle 8">
              <a:extLst>
                <a:ext uri="{FF2B5EF4-FFF2-40B4-BE49-F238E27FC236}">
                  <a16:creationId xmlns:a16="http://schemas.microsoft.com/office/drawing/2014/main" id="{D2F05B55-885B-1D46-9E56-A43D7A0FE173}"/>
                </a:ext>
              </a:extLst>
            </p:cNvPr>
            <p:cNvSpPr/>
            <p:nvPr/>
          </p:nvSpPr>
          <p:spPr>
            <a:xfrm>
              <a:off x="7704722" y="4212772"/>
              <a:ext cx="979713" cy="31568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accent6">
                    <a:lumMod val="50000"/>
                  </a:schemeClr>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74289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1_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CDE"/>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accent6">
                <a:lumMod val="50000"/>
              </a:schemeClr>
            </a:solidFill>
            <a:effectLst>
              <a:outerShdw blurRad="38100" dist="19050" dir="2700000" algn="tl" rotWithShape="0">
                <a:schemeClr val="dk1">
                  <a:alpha val="40000"/>
                </a:scheme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40082</TotalTime>
  <Words>494</Words>
  <Application>Microsoft Macintosh PowerPoint</Application>
  <PresentationFormat>On-screen Show (16:9)</PresentationFormat>
  <Paragraphs>97</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Amaze</vt:lpstr>
      <vt:lpstr>Arial</vt:lpstr>
      <vt:lpstr>Calibri</vt:lpstr>
      <vt:lpstr>Lucida Sans Unicode</vt:lpstr>
      <vt:lpstr>Wingdings</vt:lpstr>
      <vt:lpstr>1_simple-light-2</vt:lpstr>
      <vt:lpstr>Deploying Egeria</vt:lpstr>
      <vt:lpstr>Another way to understand the Egeria capability</vt:lpstr>
      <vt:lpstr>Egeria project structure</vt:lpstr>
      <vt:lpstr>Egeria in operation</vt:lpstr>
      <vt:lpstr>The OMAG Server Platform</vt:lpstr>
      <vt:lpstr>Types of OMAG Servers</vt:lpstr>
      <vt:lpstr>Connected OMAG Servers</vt:lpstr>
      <vt:lpstr>A potential deployment of Egeria</vt:lpstr>
      <vt:lpstr>Development Status</vt:lpstr>
      <vt:lpstr>Repository explorer</vt:lpstr>
      <vt:lpstr>Taking the next step with ODPi Egeria</vt:lpstr>
      <vt:lpstr>Open forum</vt:lpstr>
      <vt:lpstr>Common Information Models for an Open, Analytical and Agile World</vt:lpstr>
      <vt:lpstr>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Mandy Chessell</cp:lastModifiedBy>
  <cp:revision>733</cp:revision>
  <cp:lastPrinted>2019-02-08T18:57:17Z</cp:lastPrinted>
  <dcterms:modified xsi:type="dcterms:W3CDTF">2020-03-26T07:02:14Z</dcterms:modified>
</cp:coreProperties>
</file>