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67"/>
  </p:notesMasterIdLst>
  <p:sldIdLst>
    <p:sldId id="841" r:id="rId2"/>
    <p:sldId id="323" r:id="rId3"/>
    <p:sldId id="846" r:id="rId4"/>
    <p:sldId id="845" r:id="rId5"/>
    <p:sldId id="618" r:id="rId6"/>
    <p:sldId id="388" r:id="rId7"/>
    <p:sldId id="847" r:id="rId8"/>
    <p:sldId id="9885" r:id="rId9"/>
    <p:sldId id="272" r:id="rId10"/>
    <p:sldId id="273" r:id="rId11"/>
    <p:sldId id="274" r:id="rId12"/>
    <p:sldId id="275" r:id="rId13"/>
    <p:sldId id="277" r:id="rId14"/>
    <p:sldId id="356" r:id="rId15"/>
    <p:sldId id="9884" r:id="rId16"/>
    <p:sldId id="9886" r:id="rId17"/>
    <p:sldId id="9895" r:id="rId18"/>
    <p:sldId id="9898" r:id="rId19"/>
    <p:sldId id="9899" r:id="rId20"/>
    <p:sldId id="9900" r:id="rId21"/>
    <p:sldId id="9901" r:id="rId22"/>
    <p:sldId id="9902" r:id="rId23"/>
    <p:sldId id="9903" r:id="rId24"/>
    <p:sldId id="9904" r:id="rId25"/>
    <p:sldId id="9906" r:id="rId26"/>
    <p:sldId id="9907" r:id="rId27"/>
    <p:sldId id="408" r:id="rId28"/>
    <p:sldId id="749" r:id="rId29"/>
    <p:sldId id="141168098" r:id="rId30"/>
    <p:sldId id="9909" r:id="rId31"/>
    <p:sldId id="9887" r:id="rId32"/>
    <p:sldId id="9910" r:id="rId33"/>
    <p:sldId id="9893" r:id="rId34"/>
    <p:sldId id="9892" r:id="rId35"/>
    <p:sldId id="9911" r:id="rId36"/>
    <p:sldId id="362" r:id="rId37"/>
    <p:sldId id="9912" r:id="rId38"/>
    <p:sldId id="9896" r:id="rId39"/>
    <p:sldId id="9913" r:id="rId40"/>
    <p:sldId id="9890" r:id="rId41"/>
    <p:sldId id="9914" r:id="rId42"/>
    <p:sldId id="141168099" r:id="rId43"/>
    <p:sldId id="9915" r:id="rId44"/>
    <p:sldId id="9889" r:id="rId45"/>
    <p:sldId id="141168101" r:id="rId46"/>
    <p:sldId id="141168100" r:id="rId47"/>
    <p:sldId id="432" r:id="rId48"/>
    <p:sldId id="716" r:id="rId49"/>
    <p:sldId id="381" r:id="rId50"/>
    <p:sldId id="281" r:id="rId51"/>
    <p:sldId id="386" r:id="rId52"/>
    <p:sldId id="387" r:id="rId53"/>
    <p:sldId id="342" r:id="rId54"/>
    <p:sldId id="339" r:id="rId55"/>
    <p:sldId id="340" r:id="rId56"/>
    <p:sldId id="341" r:id="rId57"/>
    <p:sldId id="390" r:id="rId58"/>
    <p:sldId id="311" r:id="rId59"/>
    <p:sldId id="312" r:id="rId60"/>
    <p:sldId id="314" r:id="rId61"/>
    <p:sldId id="313" r:id="rId62"/>
    <p:sldId id="317" r:id="rId63"/>
    <p:sldId id="744" r:id="rId64"/>
    <p:sldId id="855" r:id="rId65"/>
    <p:sldId id="306"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tyanax Kanakakis" initials="" lastIdx="3" clrIdx="0"/>
  <p:cmAuthor id="7" name="Mandy Chessell" initials="MC" lastIdx="16" clrIdx="7"/>
  <p:cmAuthor id="1" name="Christopher Ferris" initials="" lastIdx="6" clrIdx="1"/>
  <p:cmAuthor id="2" name="Brian Behlendorf" initials="" lastIdx="4" clrIdx="2"/>
  <p:cmAuthor id="3" name="Greg Wallace" initials="" lastIdx="10" clrIdx="3"/>
  <p:cmAuthor id="4" name="Travin Keith" initials="" lastIdx="10" clrIdx="4"/>
  <p:cmAuthor id="5" name="Anonymous" initials="" lastIdx="1" clrIdx="5"/>
  <p:cmAuthor id="6" name="Dan O'Prey" initial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DCCDE"/>
    <a:srgbClr val="011893"/>
    <a:srgbClr val="FFB7FF"/>
    <a:srgbClr val="FEFFB3"/>
    <a:srgbClr val="FF9933"/>
    <a:srgbClr val="595959"/>
    <a:srgbClr val="F6F6F6"/>
    <a:srgbClr val="CDCDCD"/>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A1D5F9-AFFA-401E-AC10-454C56AC4A86}">
  <a:tblStyle styleId="{28A1D5F9-AFFA-401E-AC10-454C56AC4A8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2" autoAdjust="0"/>
    <p:restoredTop sz="77551" autoAdjust="0"/>
  </p:normalViewPr>
  <p:slideViewPr>
    <p:cSldViewPr snapToGrid="0" snapToObjects="1">
      <p:cViewPr>
        <p:scale>
          <a:sx n="100" d="100"/>
          <a:sy n="100" d="100"/>
        </p:scale>
        <p:origin x="1240" y="664"/>
      </p:cViewPr>
      <p:guideLst>
        <p:guide orient="horz" pos="1620"/>
        <p:guide pos="2880"/>
      </p:guideLst>
    </p:cSldViewPr>
  </p:slideViewPr>
  <p:notesTextViewPr>
    <p:cViewPr>
      <p:scale>
        <a:sx n="1" d="1"/>
        <a:sy n="1" d="1"/>
      </p:scale>
      <p:origin x="0" y="0"/>
    </p:cViewPr>
  </p:notesTextViewPr>
  <p:sorterViewPr>
    <p:cViewPr>
      <p:scale>
        <a:sx n="82" d="100"/>
        <a:sy n="82" d="100"/>
      </p:scale>
      <p:origin x="0" y="30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8ED4B-0F72-084C-B0EF-EEC0D88522EF}" type="doc">
      <dgm:prSet loTypeId="urn:microsoft.com/office/officeart/2005/8/layout/cycle1" loCatId="" qsTypeId="urn:microsoft.com/office/officeart/2005/8/quickstyle/simple5" qsCatId="simple" csTypeId="urn:microsoft.com/office/officeart/2005/8/colors/accent1_2" csCatId="accent1" phldr="1"/>
      <dgm:spPr/>
      <dgm:t>
        <a:bodyPr/>
        <a:lstStyle/>
        <a:p>
          <a:endParaRPr lang="en-US"/>
        </a:p>
      </dgm:t>
    </dgm:pt>
    <dgm:pt modelId="{6FA45429-DE32-854C-B32F-D74029B9ADB5}">
      <dgm:prSet phldrT="[Text]"/>
      <dgm:spPr>
        <a:xfrm>
          <a:off x="1525022" y="307364"/>
          <a:ext cx="654901" cy="413216"/>
        </a:xfrm>
        <a:prstGeom prst="rect">
          <a:avLst/>
        </a:prstGeom>
        <a:noFill/>
        <a:ln>
          <a:noFill/>
        </a:ln>
        <a:effectLst/>
      </dgm:spPr>
      <dgm:t>
        <a:bodyPr/>
        <a:lstStyle/>
        <a:p>
          <a:r>
            <a:rPr lang="en-US" dirty="0">
              <a:solidFill>
                <a:sysClr val="windowText" lastClr="000000">
                  <a:hueOff val="0"/>
                  <a:satOff val="0"/>
                  <a:lumOff val="0"/>
                  <a:alphaOff val="0"/>
                </a:sysClr>
              </a:solidFill>
              <a:latin typeface="Calibri"/>
              <a:ea typeface="+mn-ea"/>
              <a:cs typeface="+mn-cs"/>
            </a:rPr>
            <a:t>Exploration</a:t>
          </a:r>
        </a:p>
      </dgm:t>
    </dgm:pt>
    <dgm:pt modelId="{702CEF68-6C53-5C42-8335-8FC21A42B33F}" type="parTrans" cxnId="{E6AC5891-63A2-CC41-992A-D621B7F40D85}">
      <dgm:prSet/>
      <dgm:spPr/>
      <dgm:t>
        <a:bodyPr/>
        <a:lstStyle/>
        <a:p>
          <a:endParaRPr lang="en-US"/>
        </a:p>
      </dgm:t>
    </dgm:pt>
    <dgm:pt modelId="{C70B0CFE-3EDF-3C46-80BF-13EC997C05FE}" type="sibTrans" cxnId="{E6AC5891-63A2-CC41-992A-D621B7F40D85}">
      <dgm:prSet/>
      <dgm:spPr>
        <a:xfrm>
          <a:off x="528393" y="57908"/>
          <a:ext cx="1547559" cy="1547559"/>
        </a:xfrm>
        <a:prstGeom prst="circularArrow">
          <a:avLst>
            <a:gd name="adj1" fmla="val 8252"/>
            <a:gd name="adj2" fmla="val 576426"/>
            <a:gd name="adj3" fmla="val 2273168"/>
            <a:gd name="adj4" fmla="val 20995792"/>
            <a:gd name="adj5" fmla="val 9627"/>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5B65429B-7187-094B-819A-DE779463C212}">
      <dgm:prSet phldrT="[Text]"/>
      <dgm:spPr>
        <a:xfrm>
          <a:off x="872826" y="1256736"/>
          <a:ext cx="858693" cy="420767"/>
        </a:xfrm>
        <a:prstGeom prst="rect">
          <a:avLst/>
        </a:prstGeom>
        <a:noFill/>
        <a:ln>
          <a:noFill/>
        </a:ln>
        <a:effectLst/>
      </dgm:spPr>
      <dgm:t>
        <a:bodyPr/>
        <a:lstStyle/>
        <a:p>
          <a:r>
            <a:rPr lang="en-US" dirty="0">
              <a:solidFill>
                <a:sysClr val="windowText" lastClr="000000">
                  <a:hueOff val="0"/>
                  <a:satOff val="0"/>
                  <a:lumOff val="0"/>
                  <a:alphaOff val="0"/>
                </a:sysClr>
              </a:solidFill>
              <a:latin typeface="Calibri"/>
              <a:ea typeface="+mn-ea"/>
              <a:cs typeface="+mn-cs"/>
            </a:rPr>
            <a:t>Deployment</a:t>
          </a:r>
        </a:p>
      </dgm:t>
    </dgm:pt>
    <dgm:pt modelId="{ABDAE6F4-D3B1-1E4D-95AC-931C8999B91C}" type="parTrans" cxnId="{E31D3CBA-8DBA-2544-94AA-B98B4E16EE4E}">
      <dgm:prSet/>
      <dgm:spPr/>
      <dgm:t>
        <a:bodyPr/>
        <a:lstStyle/>
        <a:p>
          <a:endParaRPr lang="en-US"/>
        </a:p>
      </dgm:t>
    </dgm:pt>
    <dgm:pt modelId="{A728FB66-95DF-D848-9AB1-42DD0E1A3FD8}" type="sibTrans" cxnId="{E31D3CBA-8DBA-2544-94AA-B98B4E16EE4E}">
      <dgm:prSet/>
      <dgm:spPr>
        <a:xfrm>
          <a:off x="528393" y="57908"/>
          <a:ext cx="1547559" cy="1547559"/>
        </a:xfrm>
        <a:prstGeom prst="circularArrow">
          <a:avLst>
            <a:gd name="adj1" fmla="val 8252"/>
            <a:gd name="adj2" fmla="val 576426"/>
            <a:gd name="adj3" fmla="val 10783983"/>
            <a:gd name="adj4" fmla="val 7950407"/>
            <a:gd name="adj5" fmla="val 9627"/>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3FA6A404-641A-C244-B57D-71882D837D2A}">
      <dgm:prSet phldrT="[Text]"/>
      <dgm:spPr>
        <a:xfrm>
          <a:off x="424422" y="299384"/>
          <a:ext cx="654901" cy="429176"/>
        </a:xfrm>
        <a:prstGeom prst="rect">
          <a:avLst/>
        </a:prstGeom>
        <a:noFill/>
        <a:ln>
          <a:noFill/>
        </a:ln>
        <a:effectLst/>
      </dgm:spPr>
      <dgm:t>
        <a:bodyPr/>
        <a:lstStyle/>
        <a:p>
          <a:r>
            <a:rPr lang="en-US" dirty="0">
              <a:solidFill>
                <a:sysClr val="windowText" lastClr="000000">
                  <a:hueOff val="0"/>
                  <a:satOff val="0"/>
                  <a:lumOff val="0"/>
                  <a:alphaOff val="0"/>
                </a:sysClr>
              </a:solidFill>
              <a:latin typeface="Calibri"/>
              <a:ea typeface="+mn-ea"/>
              <a:cs typeface="+mn-cs"/>
            </a:rPr>
            <a:t>Discovery</a:t>
          </a:r>
        </a:p>
      </dgm:t>
    </dgm:pt>
    <dgm:pt modelId="{4A6A6E59-E2B1-8C47-A930-5796965AE1F1}" type="parTrans" cxnId="{8056BB3F-6A12-9D4F-BA17-4A01D681BEB0}">
      <dgm:prSet/>
      <dgm:spPr/>
      <dgm:t>
        <a:bodyPr/>
        <a:lstStyle/>
        <a:p>
          <a:endParaRPr lang="en-US"/>
        </a:p>
      </dgm:t>
    </dgm:pt>
    <dgm:pt modelId="{8A5A6CDF-3206-B545-89BB-DD1135D21F81}" type="sibTrans" cxnId="{8056BB3F-6A12-9D4F-BA17-4A01D681BEB0}">
      <dgm:prSet/>
      <dgm:spPr>
        <a:xfrm>
          <a:off x="528393" y="57908"/>
          <a:ext cx="1547559" cy="1547559"/>
        </a:xfrm>
        <a:prstGeom prst="circularArrow">
          <a:avLst>
            <a:gd name="adj1" fmla="val 8252"/>
            <a:gd name="adj2" fmla="val 576426"/>
            <a:gd name="adj3" fmla="val 17687374"/>
            <a:gd name="adj4" fmla="val 14213912"/>
            <a:gd name="adj5" fmla="val 9627"/>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F88B275B-7A3D-2644-911E-924A2B6F2E34}" type="pres">
      <dgm:prSet presAssocID="{D478ED4B-0F72-084C-B0EF-EEC0D88522EF}" presName="cycle" presStyleCnt="0">
        <dgm:presLayoutVars>
          <dgm:dir/>
          <dgm:resizeHandles val="exact"/>
        </dgm:presLayoutVars>
      </dgm:prSet>
      <dgm:spPr/>
    </dgm:pt>
    <dgm:pt modelId="{EDE7B324-8AA7-864B-BD7A-87F990FE6872}" type="pres">
      <dgm:prSet presAssocID="{6FA45429-DE32-854C-B32F-D74029B9ADB5}" presName="dummy" presStyleCnt="0"/>
      <dgm:spPr/>
    </dgm:pt>
    <dgm:pt modelId="{B0FB1749-2674-2B43-ADA2-FC6A155E4D51}" type="pres">
      <dgm:prSet presAssocID="{6FA45429-DE32-854C-B32F-D74029B9ADB5}" presName="node" presStyleLbl="revTx" presStyleIdx="0" presStyleCnt="3" custScaleY="63096">
        <dgm:presLayoutVars>
          <dgm:bulletEnabled val="1"/>
        </dgm:presLayoutVars>
      </dgm:prSet>
      <dgm:spPr/>
    </dgm:pt>
    <dgm:pt modelId="{9608B48E-E403-214C-A470-0CDB79E1D7B2}" type="pres">
      <dgm:prSet presAssocID="{C70B0CFE-3EDF-3C46-80BF-13EC997C05FE}" presName="sibTrans" presStyleLbl="node1" presStyleIdx="0" presStyleCnt="3"/>
      <dgm:spPr/>
    </dgm:pt>
    <dgm:pt modelId="{9EA3EA4A-024E-4B41-B14A-7609CFF2A549}" type="pres">
      <dgm:prSet presAssocID="{5B65429B-7187-094B-819A-DE779463C212}" presName="dummy" presStyleCnt="0"/>
      <dgm:spPr/>
    </dgm:pt>
    <dgm:pt modelId="{BF52597E-8539-3644-86C7-5B56BB85A547}" type="pres">
      <dgm:prSet presAssocID="{5B65429B-7187-094B-819A-DE779463C212}" presName="node" presStyleLbl="revTx" presStyleIdx="1" presStyleCnt="3" custScaleX="131118" custScaleY="64249">
        <dgm:presLayoutVars>
          <dgm:bulletEnabled val="1"/>
        </dgm:presLayoutVars>
      </dgm:prSet>
      <dgm:spPr/>
    </dgm:pt>
    <dgm:pt modelId="{84502AB3-BA79-8A4C-AF34-8F43A4185FB0}" type="pres">
      <dgm:prSet presAssocID="{A728FB66-95DF-D848-9AB1-42DD0E1A3FD8}" presName="sibTrans" presStyleLbl="node1" presStyleIdx="1" presStyleCnt="3"/>
      <dgm:spPr/>
    </dgm:pt>
    <dgm:pt modelId="{F8FADFC4-A805-AE41-BF09-B598521C213C}" type="pres">
      <dgm:prSet presAssocID="{3FA6A404-641A-C244-B57D-71882D837D2A}" presName="dummy" presStyleCnt="0"/>
      <dgm:spPr/>
    </dgm:pt>
    <dgm:pt modelId="{05A441C7-CB2F-E149-91BC-6F5975DD5E69}" type="pres">
      <dgm:prSet presAssocID="{3FA6A404-641A-C244-B57D-71882D837D2A}" presName="node" presStyleLbl="revTx" presStyleIdx="2" presStyleCnt="3" custScaleY="65533">
        <dgm:presLayoutVars>
          <dgm:bulletEnabled val="1"/>
        </dgm:presLayoutVars>
      </dgm:prSet>
      <dgm:spPr/>
    </dgm:pt>
    <dgm:pt modelId="{088BC7B6-8E1E-6242-A8D7-1BC3BFB9E230}" type="pres">
      <dgm:prSet presAssocID="{8A5A6CDF-3206-B545-89BB-DD1135D21F81}" presName="sibTrans" presStyleLbl="node1" presStyleIdx="2" presStyleCnt="3"/>
      <dgm:spPr/>
    </dgm:pt>
  </dgm:ptLst>
  <dgm:cxnLst>
    <dgm:cxn modelId="{4D3D0E3A-DE92-734D-AECE-C9C15AECCC1E}" type="presOf" srcId="{A728FB66-95DF-D848-9AB1-42DD0E1A3FD8}" destId="{84502AB3-BA79-8A4C-AF34-8F43A4185FB0}" srcOrd="0" destOrd="0" presId="urn:microsoft.com/office/officeart/2005/8/layout/cycle1"/>
    <dgm:cxn modelId="{7FD98A3E-B308-8645-9F68-02D0B276CB0D}" type="presOf" srcId="{6FA45429-DE32-854C-B32F-D74029B9ADB5}" destId="{B0FB1749-2674-2B43-ADA2-FC6A155E4D51}" srcOrd="0" destOrd="0" presId="urn:microsoft.com/office/officeart/2005/8/layout/cycle1"/>
    <dgm:cxn modelId="{8056BB3F-6A12-9D4F-BA17-4A01D681BEB0}" srcId="{D478ED4B-0F72-084C-B0EF-EEC0D88522EF}" destId="{3FA6A404-641A-C244-B57D-71882D837D2A}" srcOrd="2" destOrd="0" parTransId="{4A6A6E59-E2B1-8C47-A930-5796965AE1F1}" sibTransId="{8A5A6CDF-3206-B545-89BB-DD1135D21F81}"/>
    <dgm:cxn modelId="{47F4C54A-9B83-2341-8766-9B7DE3E1BC88}" type="presOf" srcId="{D478ED4B-0F72-084C-B0EF-EEC0D88522EF}" destId="{F88B275B-7A3D-2644-911E-924A2B6F2E34}" srcOrd="0" destOrd="0" presId="urn:microsoft.com/office/officeart/2005/8/layout/cycle1"/>
    <dgm:cxn modelId="{0DD91A54-950E-2649-BB77-1198BECFE6BD}" type="presOf" srcId="{8A5A6CDF-3206-B545-89BB-DD1135D21F81}" destId="{088BC7B6-8E1E-6242-A8D7-1BC3BFB9E230}" srcOrd="0" destOrd="0" presId="urn:microsoft.com/office/officeart/2005/8/layout/cycle1"/>
    <dgm:cxn modelId="{27E30C57-CDAE-2042-9BBD-64F05F1B206D}" type="presOf" srcId="{3FA6A404-641A-C244-B57D-71882D837D2A}" destId="{05A441C7-CB2F-E149-91BC-6F5975DD5E69}" srcOrd="0" destOrd="0" presId="urn:microsoft.com/office/officeart/2005/8/layout/cycle1"/>
    <dgm:cxn modelId="{5C793E8D-56E4-0B48-BD0E-3AF65DF98AC5}" type="presOf" srcId="{5B65429B-7187-094B-819A-DE779463C212}" destId="{BF52597E-8539-3644-86C7-5B56BB85A547}" srcOrd="0" destOrd="0" presId="urn:microsoft.com/office/officeart/2005/8/layout/cycle1"/>
    <dgm:cxn modelId="{E6AC5891-63A2-CC41-992A-D621B7F40D85}" srcId="{D478ED4B-0F72-084C-B0EF-EEC0D88522EF}" destId="{6FA45429-DE32-854C-B32F-D74029B9ADB5}" srcOrd="0" destOrd="0" parTransId="{702CEF68-6C53-5C42-8335-8FC21A42B33F}" sibTransId="{C70B0CFE-3EDF-3C46-80BF-13EC997C05FE}"/>
    <dgm:cxn modelId="{BFDEA9B8-500C-2945-98CC-4128F4221300}" type="presOf" srcId="{C70B0CFE-3EDF-3C46-80BF-13EC997C05FE}" destId="{9608B48E-E403-214C-A470-0CDB79E1D7B2}" srcOrd="0" destOrd="0" presId="urn:microsoft.com/office/officeart/2005/8/layout/cycle1"/>
    <dgm:cxn modelId="{E31D3CBA-8DBA-2544-94AA-B98B4E16EE4E}" srcId="{D478ED4B-0F72-084C-B0EF-EEC0D88522EF}" destId="{5B65429B-7187-094B-819A-DE779463C212}" srcOrd="1" destOrd="0" parTransId="{ABDAE6F4-D3B1-1E4D-95AC-931C8999B91C}" sibTransId="{A728FB66-95DF-D848-9AB1-42DD0E1A3FD8}"/>
    <dgm:cxn modelId="{743B3E9E-D0D2-1E4F-98F9-A9951700DE2A}" type="presParOf" srcId="{F88B275B-7A3D-2644-911E-924A2B6F2E34}" destId="{EDE7B324-8AA7-864B-BD7A-87F990FE6872}" srcOrd="0" destOrd="0" presId="urn:microsoft.com/office/officeart/2005/8/layout/cycle1"/>
    <dgm:cxn modelId="{BC2E2779-DFB6-5648-99F3-A20A7E61574C}" type="presParOf" srcId="{F88B275B-7A3D-2644-911E-924A2B6F2E34}" destId="{B0FB1749-2674-2B43-ADA2-FC6A155E4D51}" srcOrd="1" destOrd="0" presId="urn:microsoft.com/office/officeart/2005/8/layout/cycle1"/>
    <dgm:cxn modelId="{CDC967A3-9BBF-AE42-BB79-D0648E9122AF}" type="presParOf" srcId="{F88B275B-7A3D-2644-911E-924A2B6F2E34}" destId="{9608B48E-E403-214C-A470-0CDB79E1D7B2}" srcOrd="2" destOrd="0" presId="urn:microsoft.com/office/officeart/2005/8/layout/cycle1"/>
    <dgm:cxn modelId="{42864B28-5125-0344-9B5D-9D29E2E9B660}" type="presParOf" srcId="{F88B275B-7A3D-2644-911E-924A2B6F2E34}" destId="{9EA3EA4A-024E-4B41-B14A-7609CFF2A549}" srcOrd="3" destOrd="0" presId="urn:microsoft.com/office/officeart/2005/8/layout/cycle1"/>
    <dgm:cxn modelId="{2E98B695-BF73-8946-A663-F4083A119985}" type="presParOf" srcId="{F88B275B-7A3D-2644-911E-924A2B6F2E34}" destId="{BF52597E-8539-3644-86C7-5B56BB85A547}" srcOrd="4" destOrd="0" presId="urn:microsoft.com/office/officeart/2005/8/layout/cycle1"/>
    <dgm:cxn modelId="{2479B574-E568-4B4D-AA42-8406300D8F22}" type="presParOf" srcId="{F88B275B-7A3D-2644-911E-924A2B6F2E34}" destId="{84502AB3-BA79-8A4C-AF34-8F43A4185FB0}" srcOrd="5" destOrd="0" presId="urn:microsoft.com/office/officeart/2005/8/layout/cycle1"/>
    <dgm:cxn modelId="{BEB01554-3A2B-4049-96EF-300E289FE384}" type="presParOf" srcId="{F88B275B-7A3D-2644-911E-924A2B6F2E34}" destId="{F8FADFC4-A805-AE41-BF09-B598521C213C}" srcOrd="6" destOrd="0" presId="urn:microsoft.com/office/officeart/2005/8/layout/cycle1"/>
    <dgm:cxn modelId="{119DC46A-EE4F-6241-ACD6-D81E6E47EC4C}" type="presParOf" srcId="{F88B275B-7A3D-2644-911E-924A2B6F2E34}" destId="{05A441C7-CB2F-E149-91BC-6F5975DD5E69}" srcOrd="7" destOrd="0" presId="urn:microsoft.com/office/officeart/2005/8/layout/cycle1"/>
    <dgm:cxn modelId="{57372D3A-F6E4-C84B-9ACB-1E38DAFCF81E}" type="presParOf" srcId="{F88B275B-7A3D-2644-911E-924A2B6F2E34}" destId="{088BC7B6-8E1E-6242-A8D7-1BC3BFB9E230}"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78ED4B-0F72-084C-B0EF-EEC0D88522EF}" type="doc">
      <dgm:prSet loTypeId="urn:microsoft.com/office/officeart/2005/8/layout/cycle1" loCatId="" qsTypeId="urn:microsoft.com/office/officeart/2005/8/quickstyle/simple5" qsCatId="simple" csTypeId="urn:microsoft.com/office/officeart/2005/8/colors/accent1_2" csCatId="accent1" phldr="1"/>
      <dgm:spPr/>
      <dgm:t>
        <a:bodyPr/>
        <a:lstStyle/>
        <a:p>
          <a:endParaRPr lang="en-US"/>
        </a:p>
      </dgm:t>
    </dgm:pt>
    <dgm:pt modelId="{6FA45429-DE32-854C-B32F-D74029B9ADB5}">
      <dgm:prSet phldrT="[Text]"/>
      <dgm:spPr/>
      <dgm:t>
        <a:bodyPr/>
        <a:lstStyle/>
        <a:p>
          <a:r>
            <a:rPr lang="en-US" dirty="0"/>
            <a:t>Exploration</a:t>
          </a:r>
        </a:p>
      </dgm:t>
    </dgm:pt>
    <dgm:pt modelId="{702CEF68-6C53-5C42-8335-8FC21A42B33F}" type="parTrans" cxnId="{E6AC5891-63A2-CC41-992A-D621B7F40D85}">
      <dgm:prSet/>
      <dgm:spPr/>
      <dgm:t>
        <a:bodyPr/>
        <a:lstStyle/>
        <a:p>
          <a:endParaRPr lang="en-US"/>
        </a:p>
      </dgm:t>
    </dgm:pt>
    <dgm:pt modelId="{C70B0CFE-3EDF-3C46-80BF-13EC997C05FE}" type="sibTrans" cxnId="{E6AC5891-63A2-CC41-992A-D621B7F40D85}">
      <dgm:prSet/>
      <dgm:spPr/>
      <dgm:t>
        <a:bodyPr/>
        <a:lstStyle/>
        <a:p>
          <a:endParaRPr lang="en-US"/>
        </a:p>
      </dgm:t>
    </dgm:pt>
    <dgm:pt modelId="{5B65429B-7187-094B-819A-DE779463C212}">
      <dgm:prSet phldrT="[Text]"/>
      <dgm:spPr/>
      <dgm:t>
        <a:bodyPr/>
        <a:lstStyle/>
        <a:p>
          <a:r>
            <a:rPr lang="en-US" dirty="0"/>
            <a:t>Deployment</a:t>
          </a:r>
        </a:p>
      </dgm:t>
    </dgm:pt>
    <dgm:pt modelId="{ABDAE6F4-D3B1-1E4D-95AC-931C8999B91C}" type="parTrans" cxnId="{E31D3CBA-8DBA-2544-94AA-B98B4E16EE4E}">
      <dgm:prSet/>
      <dgm:spPr/>
      <dgm:t>
        <a:bodyPr/>
        <a:lstStyle/>
        <a:p>
          <a:endParaRPr lang="en-US"/>
        </a:p>
      </dgm:t>
    </dgm:pt>
    <dgm:pt modelId="{A728FB66-95DF-D848-9AB1-42DD0E1A3FD8}" type="sibTrans" cxnId="{E31D3CBA-8DBA-2544-94AA-B98B4E16EE4E}">
      <dgm:prSet/>
      <dgm:spPr/>
      <dgm:t>
        <a:bodyPr/>
        <a:lstStyle/>
        <a:p>
          <a:endParaRPr lang="en-US"/>
        </a:p>
      </dgm:t>
    </dgm:pt>
    <dgm:pt modelId="{3FA6A404-641A-C244-B57D-71882D837D2A}">
      <dgm:prSet phldrT="[Text]"/>
      <dgm:spPr/>
      <dgm:t>
        <a:bodyPr/>
        <a:lstStyle/>
        <a:p>
          <a:r>
            <a:rPr lang="en-US" dirty="0"/>
            <a:t>Discovery</a:t>
          </a:r>
        </a:p>
      </dgm:t>
    </dgm:pt>
    <dgm:pt modelId="{4A6A6E59-E2B1-8C47-A930-5796965AE1F1}" type="parTrans" cxnId="{8056BB3F-6A12-9D4F-BA17-4A01D681BEB0}">
      <dgm:prSet/>
      <dgm:spPr/>
      <dgm:t>
        <a:bodyPr/>
        <a:lstStyle/>
        <a:p>
          <a:endParaRPr lang="en-US"/>
        </a:p>
      </dgm:t>
    </dgm:pt>
    <dgm:pt modelId="{8A5A6CDF-3206-B545-89BB-DD1135D21F81}" type="sibTrans" cxnId="{8056BB3F-6A12-9D4F-BA17-4A01D681BEB0}">
      <dgm:prSet/>
      <dgm:spPr/>
      <dgm:t>
        <a:bodyPr/>
        <a:lstStyle/>
        <a:p>
          <a:endParaRPr lang="en-US"/>
        </a:p>
      </dgm:t>
    </dgm:pt>
    <dgm:pt modelId="{F88B275B-7A3D-2644-911E-924A2B6F2E34}" type="pres">
      <dgm:prSet presAssocID="{D478ED4B-0F72-084C-B0EF-EEC0D88522EF}" presName="cycle" presStyleCnt="0">
        <dgm:presLayoutVars>
          <dgm:dir/>
          <dgm:resizeHandles val="exact"/>
        </dgm:presLayoutVars>
      </dgm:prSet>
      <dgm:spPr/>
    </dgm:pt>
    <dgm:pt modelId="{EDE7B324-8AA7-864B-BD7A-87F990FE6872}" type="pres">
      <dgm:prSet presAssocID="{6FA45429-DE32-854C-B32F-D74029B9ADB5}" presName="dummy" presStyleCnt="0"/>
      <dgm:spPr/>
    </dgm:pt>
    <dgm:pt modelId="{B0FB1749-2674-2B43-ADA2-FC6A155E4D51}" type="pres">
      <dgm:prSet presAssocID="{6FA45429-DE32-854C-B32F-D74029B9ADB5}" presName="node" presStyleLbl="revTx" presStyleIdx="0" presStyleCnt="3" custScaleY="63096">
        <dgm:presLayoutVars>
          <dgm:bulletEnabled val="1"/>
        </dgm:presLayoutVars>
      </dgm:prSet>
      <dgm:spPr/>
    </dgm:pt>
    <dgm:pt modelId="{9608B48E-E403-214C-A470-0CDB79E1D7B2}" type="pres">
      <dgm:prSet presAssocID="{C70B0CFE-3EDF-3C46-80BF-13EC997C05FE}" presName="sibTrans" presStyleLbl="node1" presStyleIdx="0" presStyleCnt="3"/>
      <dgm:spPr/>
    </dgm:pt>
    <dgm:pt modelId="{9EA3EA4A-024E-4B41-B14A-7609CFF2A549}" type="pres">
      <dgm:prSet presAssocID="{5B65429B-7187-094B-819A-DE779463C212}" presName="dummy" presStyleCnt="0"/>
      <dgm:spPr/>
    </dgm:pt>
    <dgm:pt modelId="{BF52597E-8539-3644-86C7-5B56BB85A547}" type="pres">
      <dgm:prSet presAssocID="{5B65429B-7187-094B-819A-DE779463C212}" presName="node" presStyleLbl="revTx" presStyleIdx="1" presStyleCnt="3" custScaleX="131118" custScaleY="64249">
        <dgm:presLayoutVars>
          <dgm:bulletEnabled val="1"/>
        </dgm:presLayoutVars>
      </dgm:prSet>
      <dgm:spPr/>
    </dgm:pt>
    <dgm:pt modelId="{84502AB3-BA79-8A4C-AF34-8F43A4185FB0}" type="pres">
      <dgm:prSet presAssocID="{A728FB66-95DF-D848-9AB1-42DD0E1A3FD8}" presName="sibTrans" presStyleLbl="node1" presStyleIdx="1" presStyleCnt="3"/>
      <dgm:spPr/>
    </dgm:pt>
    <dgm:pt modelId="{F8FADFC4-A805-AE41-BF09-B598521C213C}" type="pres">
      <dgm:prSet presAssocID="{3FA6A404-641A-C244-B57D-71882D837D2A}" presName="dummy" presStyleCnt="0"/>
      <dgm:spPr/>
    </dgm:pt>
    <dgm:pt modelId="{05A441C7-CB2F-E149-91BC-6F5975DD5E69}" type="pres">
      <dgm:prSet presAssocID="{3FA6A404-641A-C244-B57D-71882D837D2A}" presName="node" presStyleLbl="revTx" presStyleIdx="2" presStyleCnt="3" custScaleY="65533">
        <dgm:presLayoutVars>
          <dgm:bulletEnabled val="1"/>
        </dgm:presLayoutVars>
      </dgm:prSet>
      <dgm:spPr/>
    </dgm:pt>
    <dgm:pt modelId="{088BC7B6-8E1E-6242-A8D7-1BC3BFB9E230}" type="pres">
      <dgm:prSet presAssocID="{8A5A6CDF-3206-B545-89BB-DD1135D21F81}" presName="sibTrans" presStyleLbl="node1" presStyleIdx="2" presStyleCnt="3"/>
      <dgm:spPr/>
    </dgm:pt>
  </dgm:ptLst>
  <dgm:cxnLst>
    <dgm:cxn modelId="{E18B852F-C10C-8F4F-9CA7-72CDC7ED927A}" type="presOf" srcId="{C70B0CFE-3EDF-3C46-80BF-13EC997C05FE}" destId="{9608B48E-E403-214C-A470-0CDB79E1D7B2}" srcOrd="0" destOrd="0" presId="urn:microsoft.com/office/officeart/2005/8/layout/cycle1"/>
    <dgm:cxn modelId="{980CB62F-0780-2848-9A69-705FB6C28211}" type="presOf" srcId="{A728FB66-95DF-D848-9AB1-42DD0E1A3FD8}" destId="{84502AB3-BA79-8A4C-AF34-8F43A4185FB0}" srcOrd="0" destOrd="0" presId="urn:microsoft.com/office/officeart/2005/8/layout/cycle1"/>
    <dgm:cxn modelId="{8056BB3F-6A12-9D4F-BA17-4A01D681BEB0}" srcId="{D478ED4B-0F72-084C-B0EF-EEC0D88522EF}" destId="{3FA6A404-641A-C244-B57D-71882D837D2A}" srcOrd="2" destOrd="0" parTransId="{4A6A6E59-E2B1-8C47-A930-5796965AE1F1}" sibTransId="{8A5A6CDF-3206-B545-89BB-DD1135D21F81}"/>
    <dgm:cxn modelId="{AEF2607D-0355-5441-A395-5D342475F23A}" type="presOf" srcId="{D478ED4B-0F72-084C-B0EF-EEC0D88522EF}" destId="{F88B275B-7A3D-2644-911E-924A2B6F2E34}" srcOrd="0" destOrd="0" presId="urn:microsoft.com/office/officeart/2005/8/layout/cycle1"/>
    <dgm:cxn modelId="{4350A68B-C209-F749-9959-2333EB82338A}" type="presOf" srcId="{6FA45429-DE32-854C-B32F-D74029B9ADB5}" destId="{B0FB1749-2674-2B43-ADA2-FC6A155E4D51}" srcOrd="0" destOrd="0" presId="urn:microsoft.com/office/officeart/2005/8/layout/cycle1"/>
    <dgm:cxn modelId="{3438C58B-7083-AA4D-9084-633DED9DFFB1}" type="presOf" srcId="{8A5A6CDF-3206-B545-89BB-DD1135D21F81}" destId="{088BC7B6-8E1E-6242-A8D7-1BC3BFB9E230}" srcOrd="0" destOrd="0" presId="urn:microsoft.com/office/officeart/2005/8/layout/cycle1"/>
    <dgm:cxn modelId="{E6AC5891-63A2-CC41-992A-D621B7F40D85}" srcId="{D478ED4B-0F72-084C-B0EF-EEC0D88522EF}" destId="{6FA45429-DE32-854C-B32F-D74029B9ADB5}" srcOrd="0" destOrd="0" parTransId="{702CEF68-6C53-5C42-8335-8FC21A42B33F}" sibTransId="{C70B0CFE-3EDF-3C46-80BF-13EC997C05FE}"/>
    <dgm:cxn modelId="{E31D3CBA-8DBA-2544-94AA-B98B4E16EE4E}" srcId="{D478ED4B-0F72-084C-B0EF-EEC0D88522EF}" destId="{5B65429B-7187-094B-819A-DE779463C212}" srcOrd="1" destOrd="0" parTransId="{ABDAE6F4-D3B1-1E4D-95AC-931C8999B91C}" sibTransId="{A728FB66-95DF-D848-9AB1-42DD0E1A3FD8}"/>
    <dgm:cxn modelId="{EB576DC4-8916-A347-BECE-144147E854B2}" type="presOf" srcId="{5B65429B-7187-094B-819A-DE779463C212}" destId="{BF52597E-8539-3644-86C7-5B56BB85A547}" srcOrd="0" destOrd="0" presId="urn:microsoft.com/office/officeart/2005/8/layout/cycle1"/>
    <dgm:cxn modelId="{CB441DDF-1D1A-F54E-8463-8FD651B0A2CA}" type="presOf" srcId="{3FA6A404-641A-C244-B57D-71882D837D2A}" destId="{05A441C7-CB2F-E149-91BC-6F5975DD5E69}" srcOrd="0" destOrd="0" presId="urn:microsoft.com/office/officeart/2005/8/layout/cycle1"/>
    <dgm:cxn modelId="{463F0E60-2DCA-F742-A9E4-B1F58AC4E2E0}" type="presParOf" srcId="{F88B275B-7A3D-2644-911E-924A2B6F2E34}" destId="{EDE7B324-8AA7-864B-BD7A-87F990FE6872}" srcOrd="0" destOrd="0" presId="urn:microsoft.com/office/officeart/2005/8/layout/cycle1"/>
    <dgm:cxn modelId="{9B59DFBD-0CEF-324B-BA63-FBDAC2E6852D}" type="presParOf" srcId="{F88B275B-7A3D-2644-911E-924A2B6F2E34}" destId="{B0FB1749-2674-2B43-ADA2-FC6A155E4D51}" srcOrd="1" destOrd="0" presId="urn:microsoft.com/office/officeart/2005/8/layout/cycle1"/>
    <dgm:cxn modelId="{DE0AF6F5-EC43-A643-BF7B-3DB4232C166D}" type="presParOf" srcId="{F88B275B-7A3D-2644-911E-924A2B6F2E34}" destId="{9608B48E-E403-214C-A470-0CDB79E1D7B2}" srcOrd="2" destOrd="0" presId="urn:microsoft.com/office/officeart/2005/8/layout/cycle1"/>
    <dgm:cxn modelId="{E9B5D3F9-6EC7-7849-997C-05926D5233AC}" type="presParOf" srcId="{F88B275B-7A3D-2644-911E-924A2B6F2E34}" destId="{9EA3EA4A-024E-4B41-B14A-7609CFF2A549}" srcOrd="3" destOrd="0" presId="urn:microsoft.com/office/officeart/2005/8/layout/cycle1"/>
    <dgm:cxn modelId="{AA0DB199-E617-4143-B5BA-9855F4D1EFD2}" type="presParOf" srcId="{F88B275B-7A3D-2644-911E-924A2B6F2E34}" destId="{BF52597E-8539-3644-86C7-5B56BB85A547}" srcOrd="4" destOrd="0" presId="urn:microsoft.com/office/officeart/2005/8/layout/cycle1"/>
    <dgm:cxn modelId="{7CE6D4FD-36FB-F04D-9931-10DE91D045A0}" type="presParOf" srcId="{F88B275B-7A3D-2644-911E-924A2B6F2E34}" destId="{84502AB3-BA79-8A4C-AF34-8F43A4185FB0}" srcOrd="5" destOrd="0" presId="urn:microsoft.com/office/officeart/2005/8/layout/cycle1"/>
    <dgm:cxn modelId="{7DBFEE71-4EB3-C04C-86CF-DE24EDC1B790}" type="presParOf" srcId="{F88B275B-7A3D-2644-911E-924A2B6F2E34}" destId="{F8FADFC4-A805-AE41-BF09-B598521C213C}" srcOrd="6" destOrd="0" presId="urn:microsoft.com/office/officeart/2005/8/layout/cycle1"/>
    <dgm:cxn modelId="{386AADA1-A0EB-5542-ACEF-727C44C62BBC}" type="presParOf" srcId="{F88B275B-7A3D-2644-911E-924A2B6F2E34}" destId="{05A441C7-CB2F-E149-91BC-6F5975DD5E69}" srcOrd="7" destOrd="0" presId="urn:microsoft.com/office/officeart/2005/8/layout/cycle1"/>
    <dgm:cxn modelId="{8FE86202-C1CC-274C-A499-037C532F3702}" type="presParOf" srcId="{F88B275B-7A3D-2644-911E-924A2B6F2E34}" destId="{088BC7B6-8E1E-6242-A8D7-1BC3BFB9E230}"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1749-2674-2B43-ADA2-FC6A155E4D51}">
      <dsp:nvSpPr>
        <dsp:cNvPr id="0" name=""/>
        <dsp:cNvSpPr/>
      </dsp:nvSpPr>
      <dsp:spPr>
        <a:xfrm>
          <a:off x="1143766" y="230522"/>
          <a:ext cx="491176" cy="30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ysClr val="windowText" lastClr="000000">
                  <a:hueOff val="0"/>
                  <a:satOff val="0"/>
                  <a:lumOff val="0"/>
                  <a:alphaOff val="0"/>
                </a:sysClr>
              </a:solidFill>
              <a:latin typeface="Calibri"/>
              <a:ea typeface="+mn-ea"/>
              <a:cs typeface="+mn-cs"/>
            </a:rPr>
            <a:t>Exploration</a:t>
          </a:r>
        </a:p>
      </dsp:txBody>
      <dsp:txXfrm>
        <a:off x="1143766" y="230522"/>
        <a:ext cx="491176" cy="309912"/>
      </dsp:txXfrm>
    </dsp:sp>
    <dsp:sp modelId="{9608B48E-E403-214C-A470-0CDB79E1D7B2}">
      <dsp:nvSpPr>
        <dsp:cNvPr id="0" name=""/>
        <dsp:cNvSpPr/>
      </dsp:nvSpPr>
      <dsp:spPr>
        <a:xfrm>
          <a:off x="396295" y="43431"/>
          <a:ext cx="1160669" cy="1160669"/>
        </a:xfrm>
        <a:prstGeom prst="circularArrow">
          <a:avLst>
            <a:gd name="adj1" fmla="val 8252"/>
            <a:gd name="adj2" fmla="val 576426"/>
            <a:gd name="adj3" fmla="val 2273168"/>
            <a:gd name="adj4" fmla="val 20995792"/>
            <a:gd name="adj5" fmla="val 9627"/>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F52597E-8539-3644-86C7-5B56BB85A547}">
      <dsp:nvSpPr>
        <dsp:cNvPr id="0" name=""/>
        <dsp:cNvSpPr/>
      </dsp:nvSpPr>
      <dsp:spPr>
        <a:xfrm>
          <a:off x="654619" y="942551"/>
          <a:ext cx="644020" cy="31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ysClr val="windowText" lastClr="000000">
                  <a:hueOff val="0"/>
                  <a:satOff val="0"/>
                  <a:lumOff val="0"/>
                  <a:alphaOff val="0"/>
                </a:sysClr>
              </a:solidFill>
              <a:latin typeface="Calibri"/>
              <a:ea typeface="+mn-ea"/>
              <a:cs typeface="+mn-cs"/>
            </a:rPr>
            <a:t>Deployment</a:t>
          </a:r>
        </a:p>
      </dsp:txBody>
      <dsp:txXfrm>
        <a:off x="654619" y="942551"/>
        <a:ext cx="644020" cy="315575"/>
      </dsp:txXfrm>
    </dsp:sp>
    <dsp:sp modelId="{84502AB3-BA79-8A4C-AF34-8F43A4185FB0}">
      <dsp:nvSpPr>
        <dsp:cNvPr id="0" name=""/>
        <dsp:cNvSpPr/>
      </dsp:nvSpPr>
      <dsp:spPr>
        <a:xfrm>
          <a:off x="396295" y="43431"/>
          <a:ext cx="1160669" cy="1160669"/>
        </a:xfrm>
        <a:prstGeom prst="circularArrow">
          <a:avLst>
            <a:gd name="adj1" fmla="val 8252"/>
            <a:gd name="adj2" fmla="val 576426"/>
            <a:gd name="adj3" fmla="val 10783983"/>
            <a:gd name="adj4" fmla="val 7950407"/>
            <a:gd name="adj5" fmla="val 9627"/>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5A441C7-CB2F-E149-91BC-6F5975DD5E69}">
      <dsp:nvSpPr>
        <dsp:cNvPr id="0" name=""/>
        <dsp:cNvSpPr/>
      </dsp:nvSpPr>
      <dsp:spPr>
        <a:xfrm>
          <a:off x="318317" y="224537"/>
          <a:ext cx="491176" cy="32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ysClr val="windowText" lastClr="000000">
                  <a:hueOff val="0"/>
                  <a:satOff val="0"/>
                  <a:lumOff val="0"/>
                  <a:alphaOff val="0"/>
                </a:sysClr>
              </a:solidFill>
              <a:latin typeface="Calibri"/>
              <a:ea typeface="+mn-ea"/>
              <a:cs typeface="+mn-cs"/>
            </a:rPr>
            <a:t>Discovery</a:t>
          </a:r>
        </a:p>
      </dsp:txBody>
      <dsp:txXfrm>
        <a:off x="318317" y="224537"/>
        <a:ext cx="491176" cy="321882"/>
      </dsp:txXfrm>
    </dsp:sp>
    <dsp:sp modelId="{088BC7B6-8E1E-6242-A8D7-1BC3BFB9E230}">
      <dsp:nvSpPr>
        <dsp:cNvPr id="0" name=""/>
        <dsp:cNvSpPr/>
      </dsp:nvSpPr>
      <dsp:spPr>
        <a:xfrm>
          <a:off x="396295" y="43431"/>
          <a:ext cx="1160669" cy="1160669"/>
        </a:xfrm>
        <a:prstGeom prst="circularArrow">
          <a:avLst>
            <a:gd name="adj1" fmla="val 8252"/>
            <a:gd name="adj2" fmla="val 576426"/>
            <a:gd name="adj3" fmla="val 17687374"/>
            <a:gd name="adj4" fmla="val 14213912"/>
            <a:gd name="adj5" fmla="val 9627"/>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1749-2674-2B43-ADA2-FC6A155E4D51}">
      <dsp:nvSpPr>
        <dsp:cNvPr id="0" name=""/>
        <dsp:cNvSpPr/>
      </dsp:nvSpPr>
      <dsp:spPr>
        <a:xfrm>
          <a:off x="2677217" y="539585"/>
          <a:ext cx="1149697" cy="725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Exploration</a:t>
          </a:r>
        </a:p>
      </dsp:txBody>
      <dsp:txXfrm>
        <a:off x="2677217" y="539585"/>
        <a:ext cx="1149697" cy="725412"/>
      </dsp:txXfrm>
    </dsp:sp>
    <dsp:sp modelId="{9608B48E-E403-214C-A470-0CDB79E1D7B2}">
      <dsp:nvSpPr>
        <dsp:cNvPr id="0" name=""/>
        <dsp:cNvSpPr/>
      </dsp:nvSpPr>
      <dsp:spPr>
        <a:xfrm>
          <a:off x="927609" y="101660"/>
          <a:ext cx="2716781" cy="2716781"/>
        </a:xfrm>
        <a:prstGeom prst="circularArrow">
          <a:avLst>
            <a:gd name="adj1" fmla="val 8252"/>
            <a:gd name="adj2" fmla="val 576426"/>
            <a:gd name="adj3" fmla="val 2273167"/>
            <a:gd name="adj4" fmla="val 20995792"/>
            <a:gd name="adj5" fmla="val 9627"/>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F52597E-8539-3644-86C7-5B56BB85A547}">
      <dsp:nvSpPr>
        <dsp:cNvPr id="0" name=""/>
        <dsp:cNvSpPr/>
      </dsp:nvSpPr>
      <dsp:spPr>
        <a:xfrm>
          <a:off x="1532269" y="2206233"/>
          <a:ext cx="1507460" cy="73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Deployment</a:t>
          </a:r>
        </a:p>
      </dsp:txBody>
      <dsp:txXfrm>
        <a:off x="1532269" y="2206233"/>
        <a:ext cx="1507460" cy="738668"/>
      </dsp:txXfrm>
    </dsp:sp>
    <dsp:sp modelId="{84502AB3-BA79-8A4C-AF34-8F43A4185FB0}">
      <dsp:nvSpPr>
        <dsp:cNvPr id="0" name=""/>
        <dsp:cNvSpPr/>
      </dsp:nvSpPr>
      <dsp:spPr>
        <a:xfrm>
          <a:off x="927609" y="101660"/>
          <a:ext cx="2716781" cy="2716781"/>
        </a:xfrm>
        <a:prstGeom prst="circularArrow">
          <a:avLst>
            <a:gd name="adj1" fmla="val 8252"/>
            <a:gd name="adj2" fmla="val 576426"/>
            <a:gd name="adj3" fmla="val 10783983"/>
            <a:gd name="adj4" fmla="val 7950407"/>
            <a:gd name="adj5" fmla="val 9627"/>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5A441C7-CB2F-E149-91BC-6F5975DD5E69}">
      <dsp:nvSpPr>
        <dsp:cNvPr id="0" name=""/>
        <dsp:cNvSpPr/>
      </dsp:nvSpPr>
      <dsp:spPr>
        <a:xfrm>
          <a:off x="745085" y="525576"/>
          <a:ext cx="1149697" cy="7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Discovery</a:t>
          </a:r>
        </a:p>
      </dsp:txBody>
      <dsp:txXfrm>
        <a:off x="745085" y="525576"/>
        <a:ext cx="1149697" cy="753431"/>
      </dsp:txXfrm>
    </dsp:sp>
    <dsp:sp modelId="{088BC7B6-8E1E-6242-A8D7-1BC3BFB9E230}">
      <dsp:nvSpPr>
        <dsp:cNvPr id="0" name=""/>
        <dsp:cNvSpPr/>
      </dsp:nvSpPr>
      <dsp:spPr>
        <a:xfrm>
          <a:off x="927609" y="101660"/>
          <a:ext cx="2716781" cy="2716781"/>
        </a:xfrm>
        <a:prstGeom prst="circularArrow">
          <a:avLst>
            <a:gd name="adj1" fmla="val 8252"/>
            <a:gd name="adj2" fmla="val 576426"/>
            <a:gd name="adj3" fmla="val 17687374"/>
            <a:gd name="adj4" fmla="val 14213912"/>
            <a:gd name="adj5" fmla="val 9627"/>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91801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125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381000" y="685800"/>
            <a:ext cx="6096000" cy="3429000"/>
          </a:xfrm>
          <a:ln/>
        </p:spPr>
      </p:sp>
      <p:sp>
        <p:nvSpPr>
          <p:cNvPr id="18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MS PGothic"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5114" eaLnBrk="0" hangingPunct="0">
              <a:defRPr sz="2400">
                <a:solidFill>
                  <a:schemeClr val="tx1"/>
                </a:solidFill>
                <a:latin typeface="Arial" charset="0"/>
                <a:ea typeface="ＭＳ Ｐゴシック" charset="0"/>
                <a:cs typeface="ＭＳ Ｐゴシック" charset="0"/>
              </a:defRPr>
            </a:lvl1pPr>
            <a:lvl2pPr marL="742883" indent="-285725" defTabSz="965114" eaLnBrk="0" hangingPunct="0">
              <a:defRPr sz="2400">
                <a:solidFill>
                  <a:schemeClr val="tx1"/>
                </a:solidFill>
                <a:latin typeface="Arial" charset="0"/>
                <a:ea typeface="ＭＳ Ｐゴシック" charset="0"/>
              </a:defRPr>
            </a:lvl2pPr>
            <a:lvl3pPr marL="1142898" indent="-228580" defTabSz="965114" eaLnBrk="0" hangingPunct="0">
              <a:defRPr sz="2400">
                <a:solidFill>
                  <a:schemeClr val="tx1"/>
                </a:solidFill>
                <a:latin typeface="Arial" charset="0"/>
                <a:ea typeface="ＭＳ Ｐゴシック" charset="0"/>
              </a:defRPr>
            </a:lvl3pPr>
            <a:lvl4pPr marL="1600057" indent="-228580" defTabSz="965114" eaLnBrk="0" hangingPunct="0">
              <a:defRPr sz="2400">
                <a:solidFill>
                  <a:schemeClr val="tx1"/>
                </a:solidFill>
                <a:latin typeface="Arial" charset="0"/>
                <a:ea typeface="ＭＳ Ｐゴシック" charset="0"/>
              </a:defRPr>
            </a:lvl4pPr>
            <a:lvl5pPr marL="2057217" indent="-228580" defTabSz="965114" eaLnBrk="0" hangingPunct="0">
              <a:defRPr sz="2400">
                <a:solidFill>
                  <a:schemeClr val="tx1"/>
                </a:solidFill>
                <a:latin typeface="Arial" charset="0"/>
                <a:ea typeface="ＭＳ Ｐゴシック" charset="0"/>
              </a:defRPr>
            </a:lvl5pPr>
            <a:lvl6pPr marL="2514376" indent="-228580" defTabSz="965114" eaLnBrk="0" fontAlgn="base" hangingPunct="0">
              <a:spcBef>
                <a:spcPct val="0"/>
              </a:spcBef>
              <a:spcAft>
                <a:spcPct val="0"/>
              </a:spcAft>
              <a:defRPr sz="2400">
                <a:solidFill>
                  <a:schemeClr val="tx1"/>
                </a:solidFill>
                <a:latin typeface="Arial" charset="0"/>
                <a:ea typeface="ＭＳ Ｐゴシック" charset="0"/>
              </a:defRPr>
            </a:lvl6pPr>
            <a:lvl7pPr marL="2971536" indent="-228580" defTabSz="965114" eaLnBrk="0" fontAlgn="base" hangingPunct="0">
              <a:spcBef>
                <a:spcPct val="0"/>
              </a:spcBef>
              <a:spcAft>
                <a:spcPct val="0"/>
              </a:spcAft>
              <a:defRPr sz="2400">
                <a:solidFill>
                  <a:schemeClr val="tx1"/>
                </a:solidFill>
                <a:latin typeface="Arial" charset="0"/>
                <a:ea typeface="ＭＳ Ｐゴシック" charset="0"/>
              </a:defRPr>
            </a:lvl7pPr>
            <a:lvl8pPr marL="3428694" indent="-228580" defTabSz="965114" eaLnBrk="0" fontAlgn="base" hangingPunct="0">
              <a:spcBef>
                <a:spcPct val="0"/>
              </a:spcBef>
              <a:spcAft>
                <a:spcPct val="0"/>
              </a:spcAft>
              <a:defRPr sz="2400">
                <a:solidFill>
                  <a:schemeClr val="tx1"/>
                </a:solidFill>
                <a:latin typeface="Arial" charset="0"/>
                <a:ea typeface="ＭＳ Ｐゴシック" charset="0"/>
              </a:defRPr>
            </a:lvl8pPr>
            <a:lvl9pPr marL="3885854" indent="-228580" defTabSz="96511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57738B-FF42-3340-ADB3-6924F1A9DEBA}" type="slidenum">
              <a:rPr lang="en-US" sz="1200"/>
              <a:pPr eaLnBrk="1" hangingPunct="1"/>
              <a:t>8</a:t>
            </a:fld>
            <a:endParaRPr lang="en-US" sz="1200"/>
          </a:p>
        </p:txBody>
      </p:sp>
    </p:spTree>
    <p:extLst>
      <p:ext uri="{BB962C8B-B14F-4D97-AF65-F5344CB8AC3E}">
        <p14:creationId xmlns:p14="http://schemas.microsoft.com/office/powerpoint/2010/main" val="115429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https://</a:t>
            </a:r>
            <a:r>
              <a:rPr lang="en-US" dirty="0" err="1">
                <a:latin typeface="Calibri" charset="0"/>
              </a:rPr>
              <a:t>www.ibmbigdatahub.com</a:t>
            </a:r>
            <a:r>
              <a:rPr lang="en-US" dirty="0">
                <a:latin typeface="Calibri" charset="0"/>
              </a:rPr>
              <a:t>/blog/building-data-reservoir-use-big-data-confidence</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fontAlgn="base" hangingPunct="1">
              <a:spcBef>
                <a:spcPct val="0"/>
              </a:spcBef>
              <a:spcAft>
                <a:spcPct val="0"/>
              </a:spcAft>
            </a:pPr>
            <a:fld id="{23288E1A-8281-7E42-8886-BCCD81C263C8}" type="slidenum">
              <a:rPr lang="en-US" sz="1300">
                <a:latin typeface="Calibri" charset="0"/>
              </a:rPr>
              <a:pPr eaLnBrk="1" fontAlgn="base" hangingPunct="1">
                <a:spcBef>
                  <a:spcPct val="0"/>
                </a:spcBef>
                <a:spcAft>
                  <a:spcPct val="0"/>
                </a:spcAft>
              </a:pPr>
              <a:t>14</a:t>
            </a:fld>
            <a:endParaRPr lang="en-US" sz="1300">
              <a:latin typeface="Calibri" charset="0"/>
            </a:endParaRPr>
          </a:p>
        </p:txBody>
      </p:sp>
    </p:spTree>
    <p:extLst>
      <p:ext uri="{BB962C8B-B14F-4D97-AF65-F5344CB8AC3E}">
        <p14:creationId xmlns:p14="http://schemas.microsoft.com/office/powerpoint/2010/main" val="135636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xfrm>
            <a:off x="381000" y="685800"/>
            <a:ext cx="6096000" cy="3429000"/>
          </a:xfrm>
          <a:ln/>
        </p:spPr>
      </p:sp>
      <p:sp>
        <p:nvSpPr>
          <p:cNvPr id="747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atin typeface="Times New Roman" charset="0"/>
                <a:ea typeface="ＭＳ Ｐゴシック" charset="0"/>
              </a:rPr>
              <a:t>The pattern names define a vocabulary to discuss issues and technology options related to information architecture, governance and management.  The pattern names become the nouns and verbs of your design discussions, enabling you to characterize and choose between the options available.</a:t>
            </a:r>
          </a:p>
          <a:p>
            <a:r>
              <a:rPr lang="en-GB">
                <a:latin typeface="Times New Roman" charset="0"/>
                <a:ea typeface="ＭＳ Ｐゴシック" charset="0"/>
              </a:rPr>
              <a:t>The pattern icons can be used in white-boarding sessions and for documenting design decisions in reference architectures and solution specifications.</a:t>
            </a:r>
          </a:p>
          <a:p>
            <a:r>
              <a:rPr lang="en-GB">
                <a:latin typeface="Times New Roman" charset="0"/>
                <a:ea typeface="ＭＳ Ｐゴシック" charset="0"/>
              </a:rPr>
              <a:t>The pattern descriptions provide design guidance for specific information supply chains and solutions.</a:t>
            </a:r>
          </a:p>
          <a:p>
            <a:r>
              <a:rPr lang="en-GB">
                <a:latin typeface="Times New Roman" charset="0"/>
                <a:ea typeface="ＭＳ Ｐゴシック" charset="0"/>
              </a:rPr>
              <a:t>The pattern language provides a foundation for setting architectural standards and reference architectures.  An organization can select the patterns they wish to support and develop reference implementations for them.</a:t>
            </a:r>
          </a:p>
          <a:p>
            <a:r>
              <a:rPr lang="en-GB">
                <a:latin typeface="Times New Roman" charset="0"/>
                <a:ea typeface="ＭＳ Ｐゴシック" charset="0"/>
              </a:rPr>
              <a:t>The pattern language provides material for education and training in information architecture.</a:t>
            </a:r>
          </a:p>
          <a:p>
            <a:endParaRPr lang="en-GB">
              <a:latin typeface="Times New Roman" charset="0"/>
              <a:ea typeface="ＭＳ Ｐゴシック" charset="0"/>
            </a:endParaRPr>
          </a:p>
        </p:txBody>
      </p:sp>
      <p:sp>
        <p:nvSpPr>
          <p:cNvPr id="74755"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r>
              <a:rPr lang="en-US" sz="1300">
                <a:latin typeface="Times New Roman" charset="0"/>
              </a:rPr>
              <a:t>07/17/12</a:t>
            </a:r>
          </a:p>
        </p:txBody>
      </p:sp>
      <p:sp>
        <p:nvSpPr>
          <p:cNvPr id="74756"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fld id="{A0B510C0-6A65-4D4D-B6C6-2A4D6F746FC6}" type="slidenum">
              <a:rPr lang="en-US" sz="1300">
                <a:latin typeface="Times New Roman" charset="0"/>
              </a:rPr>
              <a:pPr eaLnBrk="1" hangingPunct="1">
                <a:buFont typeface="Wingdings" charset="0"/>
                <a:buNone/>
              </a:pPr>
              <a:t>60</a:t>
            </a:fld>
            <a:endParaRPr lang="en-US" sz="1300">
              <a:latin typeface="Times New Roman" charset="0"/>
            </a:endParaRPr>
          </a:p>
        </p:txBody>
      </p:sp>
    </p:spTree>
    <p:extLst>
      <p:ext uri="{BB962C8B-B14F-4D97-AF65-F5344CB8AC3E}">
        <p14:creationId xmlns:p14="http://schemas.microsoft.com/office/powerpoint/2010/main" val="338350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5070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Shape 11"/>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8467"/>
          <a:stretch/>
        </p:blipFill>
        <p:spPr>
          <a:xfrm>
            <a:off x="0" y="1393373"/>
            <a:ext cx="9144000" cy="3750128"/>
          </a:xfrm>
          <a:prstGeom prst="rect">
            <a:avLst/>
          </a:prstGeom>
        </p:spPr>
      </p:pic>
      <p:sp>
        <p:nvSpPr>
          <p:cNvPr id="16" name="Shape 10"/>
          <p:cNvSpPr/>
          <p:nvPr userDrawn="1"/>
        </p:nvSpPr>
        <p:spPr>
          <a:xfrm rot="10800000" flipH="1">
            <a:off x="0" y="-2"/>
            <a:ext cx="9144000" cy="1393374"/>
          </a:xfrm>
          <a:prstGeom prst="rect">
            <a:avLst/>
          </a:prstGeom>
          <a:solidFill>
            <a:srgbClr val="6DCCD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996" y="539823"/>
            <a:ext cx="1011335" cy="631748"/>
          </a:xfrm>
          <a:prstGeom prst="rect">
            <a:avLst/>
          </a:prstGeom>
        </p:spPr>
      </p:pic>
      <p:sp>
        <p:nvSpPr>
          <p:cNvPr id="13" name="Shape 10"/>
          <p:cNvSpPr/>
          <p:nvPr userDrawn="1"/>
        </p:nvSpPr>
        <p:spPr>
          <a:xfrm rot="10800000" flipH="1">
            <a:off x="0" y="4978036"/>
            <a:ext cx="9144000" cy="165463"/>
          </a:xfrm>
          <a:prstGeom prst="rect">
            <a:avLst/>
          </a:prstGeom>
          <a:solidFill>
            <a:srgbClr val="6DCCD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 name="Text Placeholder 4"/>
          <p:cNvSpPr>
            <a:spLocks noGrp="1"/>
          </p:cNvSpPr>
          <p:nvPr>
            <p:ph type="body" sz="quarter" idx="10" hasCustomPrompt="1"/>
          </p:nvPr>
        </p:nvSpPr>
        <p:spPr>
          <a:xfrm>
            <a:off x="328762" y="3215062"/>
            <a:ext cx="3987599" cy="691998"/>
          </a:xfrm>
        </p:spPr>
        <p:txBody>
          <a:bodyPr/>
          <a:lstStyle>
            <a:lvl1pPr>
              <a:lnSpc>
                <a:spcPct val="100000"/>
              </a:lnSpc>
              <a:spcAft>
                <a:spcPts val="0"/>
              </a:spcAft>
              <a:defRPr sz="1700" baseline="0"/>
            </a:lvl1pPr>
          </a:lstStyle>
          <a:p>
            <a:pPr lvl="0"/>
            <a:r>
              <a:rPr lang="en-US" dirty="0"/>
              <a:t>Name</a:t>
            </a:r>
          </a:p>
          <a:p>
            <a:pPr lvl="0"/>
            <a:r>
              <a:rPr lang="en-US" dirty="0"/>
              <a:t>Title</a:t>
            </a:r>
          </a:p>
        </p:txBody>
      </p:sp>
      <p:sp>
        <p:nvSpPr>
          <p:cNvPr id="25" name="Text Placeholder 2"/>
          <p:cNvSpPr>
            <a:spLocks noGrp="1"/>
          </p:cNvSpPr>
          <p:nvPr>
            <p:ph type="body" sz="quarter" idx="11" hasCustomPrompt="1"/>
          </p:nvPr>
        </p:nvSpPr>
        <p:spPr>
          <a:xfrm>
            <a:off x="328613" y="4042786"/>
            <a:ext cx="3987800" cy="452265"/>
          </a:xfrm>
        </p:spPr>
        <p:txBody>
          <a:bodyPr/>
          <a:lstStyle/>
          <a:p>
            <a:pPr lvl="0"/>
            <a:r>
              <a:rPr lang="en-US" dirty="0"/>
              <a:t>Date</a:t>
            </a:r>
          </a:p>
        </p:txBody>
      </p:sp>
      <p:sp>
        <p:nvSpPr>
          <p:cNvPr id="27" name="Shape 15"/>
          <p:cNvSpPr txBox="1">
            <a:spLocks noGrp="1"/>
          </p:cNvSpPr>
          <p:nvPr>
            <p:ph type="title" hasCustomPrompt="1"/>
          </p:nvPr>
        </p:nvSpPr>
        <p:spPr>
          <a:xfrm>
            <a:off x="328345" y="1876358"/>
            <a:ext cx="6464342" cy="128328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0" i="0" u="none" strike="noStrike" cap="none">
                <a:solidFill>
                  <a:schemeClr val="dk2"/>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Title</a:t>
            </a:r>
          </a:p>
        </p:txBody>
      </p:sp>
      <p:pic>
        <p:nvPicPr>
          <p:cNvPr id="9" name="Picture 8" descr="Screen Shot 2018-08-17 at 14.46.50.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27725" y="443874"/>
            <a:ext cx="1395971" cy="616824"/>
          </a:xfrm>
          <a:prstGeom prst="rect">
            <a:avLst/>
          </a:prstGeom>
        </p:spPr>
      </p:pic>
      <p:sp>
        <p:nvSpPr>
          <p:cNvPr id="10" name="Shape 8">
            <a:extLst>
              <a:ext uri="{FF2B5EF4-FFF2-40B4-BE49-F238E27FC236}">
                <a16:creationId xmlns:a16="http://schemas.microsoft.com/office/drawing/2014/main" id="{30782772-9EE8-BC4D-B671-350F57E81848}"/>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97227035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Shape 11"/>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605"/>
          <a:stretch/>
        </p:blipFill>
        <p:spPr>
          <a:xfrm>
            <a:off x="0" y="0"/>
            <a:ext cx="9144000" cy="51435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996" y="535880"/>
            <a:ext cx="1011335" cy="631748"/>
          </a:xfrm>
          <a:prstGeom prst="rect">
            <a:avLst/>
          </a:prstGeom>
        </p:spPr>
      </p:pic>
      <p:sp>
        <p:nvSpPr>
          <p:cNvPr id="16" name="Shape 10"/>
          <p:cNvSpPr/>
          <p:nvPr userDrawn="1"/>
        </p:nvSpPr>
        <p:spPr>
          <a:xfrm rot="10800000" flipH="1">
            <a:off x="0" y="4984398"/>
            <a:ext cx="9144000" cy="159102"/>
          </a:xfrm>
          <a:prstGeom prst="rect">
            <a:avLst/>
          </a:prstGeom>
          <a:solidFill>
            <a:srgbClr val="6DCCD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15"/>
          <p:cNvSpPr txBox="1">
            <a:spLocks noGrp="1"/>
          </p:cNvSpPr>
          <p:nvPr>
            <p:ph type="title" hasCustomPrompt="1"/>
          </p:nvPr>
        </p:nvSpPr>
        <p:spPr>
          <a:xfrm>
            <a:off x="328344" y="1876358"/>
            <a:ext cx="8118191" cy="128328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0" i="0" u="none" strike="noStrike" cap="small">
                <a:solidFill>
                  <a:schemeClr val="dk2"/>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Title</a:t>
            </a:r>
            <a:endParaRPr dirty="0"/>
          </a:p>
        </p:txBody>
      </p:sp>
      <p:pic>
        <p:nvPicPr>
          <p:cNvPr id="7" name="Picture 6" descr="Screen Shot 2018-08-17 at 14.46.50.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27725" y="443874"/>
            <a:ext cx="1395971" cy="616824"/>
          </a:xfrm>
          <a:prstGeom prst="rect">
            <a:avLst/>
          </a:prstGeom>
        </p:spPr>
      </p:pic>
      <p:sp>
        <p:nvSpPr>
          <p:cNvPr id="8" name="Shape 8">
            <a:extLst>
              <a:ext uri="{FF2B5EF4-FFF2-40B4-BE49-F238E27FC236}">
                <a16:creationId xmlns:a16="http://schemas.microsoft.com/office/drawing/2014/main" id="{63848344-E58E-1C48-89A1-C7DC8AFDE558}"/>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221816166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bove) + content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00" y="1088135"/>
            <a:ext cx="8541385" cy="3560115"/>
          </a:xfrm>
        </p:spPr>
        <p:txBody>
          <a:bodyPr/>
          <a:lstStyle>
            <a:lvl1pPr marL="285750" indent="-285750">
              <a:buClr>
                <a:schemeClr val="accent6">
                  <a:lumMod val="50000"/>
                </a:schemeClr>
              </a:buClr>
              <a:buFont typeface="Wingdings" pitchFamily="2" charset="2"/>
              <a:buChar char="§"/>
              <a:defRPr>
                <a:solidFill>
                  <a:schemeClr val="accent6">
                    <a:lumMod val="50000"/>
                  </a:schemeClr>
                </a:solidFill>
              </a:defRPr>
            </a:lvl1pPr>
            <a:lvl2pPr marL="742950" indent="-285750">
              <a:buClr>
                <a:schemeClr val="accent6">
                  <a:lumMod val="50000"/>
                </a:schemeClr>
              </a:buClr>
              <a:buFont typeface="Wingdings" pitchFamily="2" charset="2"/>
              <a:buChar char="§"/>
              <a:defRPr>
                <a:solidFill>
                  <a:schemeClr val="accent6">
                    <a:lumMod val="50000"/>
                  </a:schemeClr>
                </a:solidFill>
              </a:defRPr>
            </a:lvl2pPr>
            <a:lvl3pPr marL="1200150" indent="-285750">
              <a:buClr>
                <a:schemeClr val="accent6">
                  <a:lumMod val="50000"/>
                </a:schemeClr>
              </a:buClr>
              <a:buFont typeface="Wingdings" pitchFamily="2" charset="2"/>
              <a:buChar char="§"/>
              <a:defRPr>
                <a:solidFill>
                  <a:schemeClr val="accent6">
                    <a:lumMod val="50000"/>
                  </a:schemeClr>
                </a:solidFill>
              </a:defRPr>
            </a:lvl3pPr>
            <a:lvl4pPr marL="1657350" indent="-285750">
              <a:buClr>
                <a:schemeClr val="accent6">
                  <a:lumMod val="50000"/>
                </a:schemeClr>
              </a:buClr>
              <a:buFont typeface="Wingdings" pitchFamily="2" charset="2"/>
              <a:buChar char="§"/>
              <a:defRPr>
                <a:solidFill>
                  <a:schemeClr val="accent6">
                    <a:lumMod val="50000"/>
                  </a:schemeClr>
                </a:solidFill>
              </a:defRPr>
            </a:lvl4pPr>
            <a:lvl5pPr marL="2114550" indent="-285750">
              <a:buClr>
                <a:schemeClr val="accent6">
                  <a:lumMod val="50000"/>
                </a:schemeClr>
              </a:buClr>
              <a:buFont typeface="Wingdings" pitchFamily="2" charset="2"/>
              <a:buChar char="§"/>
              <a:defRPr>
                <a:solidFill>
                  <a:schemeClr val="accent6">
                    <a:lumMod val="50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6"/>
          <p:cNvSpPr>
            <a:spLocks noGrp="1"/>
          </p:cNvSpPr>
          <p:nvPr>
            <p:ph type="title"/>
          </p:nvPr>
        </p:nvSpPr>
        <p:spPr>
          <a:xfrm>
            <a:off x="359200" y="144708"/>
            <a:ext cx="4474777" cy="859023"/>
          </a:xfrm>
          <a:prstGeom prst="rect">
            <a:avLst/>
          </a:prstGeom>
        </p:spPr>
        <p:txBody>
          <a:bodyPr>
            <a:normAutofit/>
          </a:bodyPr>
          <a:lstStyle>
            <a:lvl1pPr>
              <a:defRPr sz="2400"/>
            </a:lvl1pPr>
          </a:lstStyle>
          <a:p>
            <a:r>
              <a:rPr lang="en-US" noProof="0"/>
              <a:t>Click to edit Master title style</a:t>
            </a:r>
          </a:p>
        </p:txBody>
      </p:sp>
      <p:sp>
        <p:nvSpPr>
          <p:cNvPr id="8" name="Rectangle 7"/>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9">
            <a:extLst>
              <a:ext uri="{FF2B5EF4-FFF2-40B4-BE49-F238E27FC236}">
                <a16:creationId xmlns:a16="http://schemas.microsoft.com/office/drawing/2014/main" id="{89CCB5E2-86B7-DF4F-95FF-16227AB8F676}"/>
              </a:ext>
            </a:extLst>
          </p:cNvPr>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1" name="Shape 8">
            <a:extLst>
              <a:ext uri="{FF2B5EF4-FFF2-40B4-BE49-F238E27FC236}">
                <a16:creationId xmlns:a16="http://schemas.microsoft.com/office/drawing/2014/main" id="{EE930199-1DB9-E040-9099-9A8B2D5601A9}"/>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631716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9200" y="280673"/>
            <a:ext cx="8473099" cy="572699"/>
          </a:xfrm>
          <a:prstGeom prst="rect">
            <a:avLst/>
          </a:prstGeom>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359200" y="965874"/>
            <a:ext cx="8473100" cy="3603001"/>
          </a:xfrm>
        </p:spPr>
        <p:txBody>
          <a:bodyPr/>
          <a:lstStyle>
            <a:lvl1pPr marL="285750" indent="-285750">
              <a:spcAft>
                <a:spcPts val="600"/>
              </a:spcAft>
              <a:buClr>
                <a:schemeClr val="accent6">
                  <a:lumMod val="75000"/>
                </a:schemeClr>
              </a:buClr>
              <a:buFont typeface="Wingdings" pitchFamily="2" charset="2"/>
              <a:buChar char="§"/>
              <a:defRPr>
                <a:solidFill>
                  <a:schemeClr val="accent6">
                    <a:lumMod val="50000"/>
                  </a:schemeClr>
                </a:solidFill>
              </a:defRPr>
            </a:lvl1pPr>
            <a:lvl2pPr marL="742950" indent="-285750">
              <a:spcAft>
                <a:spcPts val="600"/>
              </a:spcAft>
              <a:buClr>
                <a:schemeClr val="accent6">
                  <a:lumMod val="75000"/>
                </a:schemeClr>
              </a:buClr>
              <a:buFont typeface="Wingdings" pitchFamily="2" charset="2"/>
              <a:buChar char="§"/>
              <a:defRPr>
                <a:solidFill>
                  <a:schemeClr val="accent6">
                    <a:lumMod val="50000"/>
                  </a:schemeClr>
                </a:solidFill>
              </a:defRPr>
            </a:lvl2pPr>
            <a:lvl3pPr marL="1200150" indent="-285750">
              <a:spcAft>
                <a:spcPts val="600"/>
              </a:spcAft>
              <a:buClr>
                <a:schemeClr val="accent6">
                  <a:lumMod val="75000"/>
                </a:schemeClr>
              </a:buClr>
              <a:buFont typeface="Wingdings" pitchFamily="2" charset="2"/>
              <a:buChar char="§"/>
              <a:defRPr>
                <a:solidFill>
                  <a:schemeClr val="accent6">
                    <a:lumMod val="50000"/>
                  </a:schemeClr>
                </a:solidFill>
              </a:defRPr>
            </a:lvl3pPr>
            <a:lvl4pPr marL="1657350" indent="-285750">
              <a:spcAft>
                <a:spcPts val="600"/>
              </a:spcAft>
              <a:buClr>
                <a:schemeClr val="accent6">
                  <a:lumMod val="75000"/>
                </a:schemeClr>
              </a:buClr>
              <a:buFont typeface="Wingdings" pitchFamily="2" charset="2"/>
              <a:buChar char="§"/>
              <a:defRPr>
                <a:solidFill>
                  <a:schemeClr val="accent6">
                    <a:lumMod val="50000"/>
                  </a:schemeClr>
                </a:solidFill>
              </a:defRPr>
            </a:lvl4pPr>
            <a:lvl5pPr marL="2114550" indent="-285750">
              <a:spcAft>
                <a:spcPts val="600"/>
              </a:spcAft>
              <a:buClr>
                <a:schemeClr val="accent6">
                  <a:lumMod val="75000"/>
                </a:schemeClr>
              </a:buClr>
              <a:buFont typeface="Wingdings" pitchFamily="2" charset="2"/>
              <a:buChar cha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9">
            <a:extLst>
              <a:ext uri="{FF2B5EF4-FFF2-40B4-BE49-F238E27FC236}">
                <a16:creationId xmlns:a16="http://schemas.microsoft.com/office/drawing/2014/main" id="{54F62638-0F6C-9E44-ABE3-F347A745845A}"/>
              </a:ext>
            </a:extLst>
          </p:cNvPr>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 name="Shape 8">
            <a:extLst>
              <a:ext uri="{FF2B5EF4-FFF2-40B4-BE49-F238E27FC236}">
                <a16:creationId xmlns:a16="http://schemas.microsoft.com/office/drawing/2014/main" id="{7E1EFA56-B995-2E4A-ADBD-A8A9FD436916}"/>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4508769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59200" y="289077"/>
            <a:ext cx="8473100" cy="564772"/>
          </a:xfrm>
          <a:prstGeom prst="rect">
            <a:avLst/>
          </a:prstGeom>
          <a:noFill/>
          <a:ln>
            <a:noFill/>
          </a:ln>
        </p:spPr>
        <p:txBody>
          <a:bodyPr lIns="91425" tIns="91425" rIns="91425" bIns="91425" anchor="t" anchorCtr="0">
            <a:noAutofit/>
          </a:bodyPr>
          <a:lstStyle>
            <a:lvl1pPr marL="0" marR="0" lvl="0" indent="0" algn="l" rtl="0">
              <a:lnSpc>
                <a:spcPct val="100000"/>
              </a:lnSpc>
              <a:spcBef>
                <a:spcPts val="0"/>
              </a:spcBef>
              <a:spcAft>
                <a:spcPts val="0"/>
              </a:spcAft>
              <a:buClr>
                <a:schemeClr val="dk1"/>
              </a:buClr>
              <a:buFont typeface="Arial"/>
              <a:buNone/>
              <a:defRPr sz="2400" b="0" i="0" u="none" strike="noStrike" cap="none">
                <a:solidFill>
                  <a:srgbClr val="C00000"/>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20" name="Shape 20"/>
          <p:cNvSpPr txBox="1">
            <a:spLocks noGrp="1"/>
          </p:cNvSpPr>
          <p:nvPr>
            <p:ph type="body" idx="1"/>
          </p:nvPr>
        </p:nvSpPr>
        <p:spPr>
          <a:xfrm>
            <a:off x="359200" y="1037771"/>
            <a:ext cx="8473096" cy="373742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rgbClr val="C00000"/>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2pPr>
            <a:lvl3pPr marL="914378" marR="0" lvl="2"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2"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hape 8">
            <a:extLst>
              <a:ext uri="{FF2B5EF4-FFF2-40B4-BE49-F238E27FC236}">
                <a16:creationId xmlns:a16="http://schemas.microsoft.com/office/drawing/2014/main" id="{83C6D269-4A47-0542-B90B-2670FFD97F35}"/>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26349576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11701" y="290285"/>
            <a:ext cx="8520599" cy="505507"/>
          </a:xfrm>
          <a:prstGeom prst="rect">
            <a:avLst/>
          </a:prstGeom>
          <a:noFill/>
          <a:ln>
            <a:noFill/>
          </a:ln>
        </p:spPr>
        <p:txBody>
          <a:bodyPr lIns="91425" tIns="91425" rIns="91425" bIns="91425" anchor="t" anchorCtr="0">
            <a:noAutofit/>
          </a:bodyPr>
          <a:lstStyle>
            <a:lvl1pPr marL="0" marR="0" lvl="0" indent="0" algn="l" rtl="0">
              <a:lnSpc>
                <a:spcPct val="100000"/>
              </a:lnSpc>
              <a:spcBef>
                <a:spcPts val="0"/>
              </a:spcBef>
              <a:spcAft>
                <a:spcPts val="0"/>
              </a:spcAft>
              <a:buClr>
                <a:schemeClr val="dk1"/>
              </a:buClr>
              <a:buFont typeface="Arial"/>
              <a:buNone/>
              <a:defRPr sz="2400" b="0" i="0" u="none" strike="noStrike" cap="none">
                <a:solidFill>
                  <a:srgbClr val="C00000"/>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20" name="Shape 20"/>
          <p:cNvSpPr txBox="1">
            <a:spLocks noGrp="1"/>
          </p:cNvSpPr>
          <p:nvPr>
            <p:ph type="body" idx="1"/>
          </p:nvPr>
        </p:nvSpPr>
        <p:spPr>
          <a:xfrm>
            <a:off x="311147" y="1204912"/>
            <a:ext cx="8521149" cy="318203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rgbClr val="C00000"/>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2pPr>
            <a:lvl3pPr marL="914378" marR="0" lvl="2"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2"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hape 8">
            <a:extLst>
              <a:ext uri="{FF2B5EF4-FFF2-40B4-BE49-F238E27FC236}">
                <a16:creationId xmlns:a16="http://schemas.microsoft.com/office/drawing/2014/main" id="{1B1A3FF0-47D0-6D46-9D37-CB8959363757}"/>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10882764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59200" y="289077"/>
            <a:ext cx="8473099" cy="564772"/>
          </a:xfrm>
          <a:prstGeom prst="rect">
            <a:avLst/>
          </a:prstGeom>
          <a:noFill/>
          <a:ln>
            <a:noFill/>
          </a:ln>
        </p:spPr>
        <p:txBody>
          <a:bodyPr lIns="91425" tIns="91425" rIns="91425" bIns="91425" anchor="t" anchorCtr="0">
            <a:noAutofit/>
          </a:bodyPr>
          <a:lstStyle>
            <a:lvl1pPr marL="0" marR="0" lvl="0" indent="0" algn="l" rtl="0">
              <a:lnSpc>
                <a:spcPct val="100000"/>
              </a:lnSpc>
              <a:spcBef>
                <a:spcPts val="0"/>
              </a:spcBef>
              <a:spcAft>
                <a:spcPts val="0"/>
              </a:spcAft>
              <a:buClr>
                <a:schemeClr val="dk1"/>
              </a:buClr>
              <a:buFont typeface="Arial"/>
              <a:buNone/>
              <a:defRPr sz="2400" b="0" i="0" u="none" strike="noStrike" cap="none">
                <a:solidFill>
                  <a:srgbClr val="333333"/>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9">
            <a:extLst>
              <a:ext uri="{FF2B5EF4-FFF2-40B4-BE49-F238E27FC236}">
                <a16:creationId xmlns:a16="http://schemas.microsoft.com/office/drawing/2014/main" id="{45FB6608-D6CB-1E47-97E0-946893699D85}"/>
              </a:ext>
            </a:extLst>
          </p:cNvPr>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9" name="Shape 8">
            <a:extLst>
              <a:ext uri="{FF2B5EF4-FFF2-40B4-BE49-F238E27FC236}">
                <a16:creationId xmlns:a16="http://schemas.microsoft.com/office/drawing/2014/main" id="{30689E75-890B-DE48-8C2D-0BE1828F9386}"/>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68150630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371600"/>
            <a:ext cx="4305300" cy="337185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305300" cy="337185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9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541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7" name="Shape 7"/>
          <p:cNvSpPr txBox="1">
            <a:spLocks noGrp="1"/>
          </p:cNvSpPr>
          <p:nvPr>
            <p:ph type="body" idx="1"/>
          </p:nvPr>
        </p:nvSpPr>
        <p:spPr>
          <a:xfrm>
            <a:off x="311701"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9" name="Shape 9"/>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0" name="Shape 10"/>
          <p:cNvSpPr/>
          <p:nvPr/>
        </p:nvSpPr>
        <p:spPr>
          <a:xfrm rot="10800000" flipH="1" flipV="1">
            <a:off x="0" y="4956626"/>
            <a:ext cx="9144000" cy="180169"/>
          </a:xfrm>
          <a:prstGeom prst="rect">
            <a:avLst/>
          </a:prstGeom>
          <a:solidFill>
            <a:srgbClr val="6DCCDE"/>
          </a:solidFill>
          <a:ln>
            <a:noFill/>
          </a:ln>
        </p:spPr>
        <p:txBody>
          <a:bodyPr lIns="91425" tIns="45700" rIns="91425" bIns="45700" anchor="ctr" anchorCtr="0">
            <a:noAutofit/>
          </a:bodyPr>
          <a:lstStyle/>
          <a:p>
            <a:pPr algn="ctr"/>
            <a:r>
              <a:rPr lang="en-US" sz="1050" dirty="0"/>
              <a:t>https://github.com/odpi/egeria</a:t>
            </a:r>
          </a:p>
        </p:txBody>
      </p:sp>
      <p:sp>
        <p:nvSpPr>
          <p:cNvPr id="2" name="Title Placeholder 1"/>
          <p:cNvSpPr>
            <a:spLocks noGrp="1"/>
          </p:cNvSpPr>
          <p:nvPr>
            <p:ph type="title"/>
          </p:nvPr>
        </p:nvSpPr>
        <p:spPr>
          <a:xfrm>
            <a:off x="325859" y="215849"/>
            <a:ext cx="8520599"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8" name="Shape 8"/>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722838945"/>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78" r:id="rId5"/>
    <p:sldLayoutId id="2147483679" r:id="rId6"/>
    <p:sldLayoutId id="2147483680" r:id="rId7"/>
    <p:sldLayoutId id="2147483681" r:id="rId8"/>
    <p:sldLayoutId id="2147483682" r:id="rId9"/>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85750" marR="0" lvl="0" indent="-285750" algn="l" rtl="0">
        <a:lnSpc>
          <a:spcPct val="100000"/>
        </a:lnSpc>
        <a:spcBef>
          <a:spcPts val="0"/>
        </a:spcBef>
        <a:spcAft>
          <a:spcPts val="0"/>
        </a:spcAft>
        <a:buClr>
          <a:schemeClr val="accent6">
            <a:lumMod val="50000"/>
          </a:schemeClr>
        </a:buClr>
        <a:buFont typeface="Wingdings" pitchFamily="2" charset="2"/>
        <a:buChar char="§"/>
        <a:defRPr sz="1400"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www.redbooks.ibm.com/Redbooks.nsf/RedpieceAbstracts/sg248274.html?Ope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www.redbooks.ibm.com/Redbooks.nsf/RedpieceAbstracts/sg248274.html?Open" TargetMode="External"/><Relationship Id="rId2" Type="http://schemas.openxmlformats.org/officeDocument/2006/relationships/hyperlink" Target="https://www.ibm.com/developerworks/community/blogs/5things/entry/5_things_to_know_about_data_reservoir?lang=en" TargetMode="Externa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s://github.com/odpi/egeria" TargetMode="External"/><Relationship Id="rId2" Type="http://schemas.openxmlformats.org/officeDocument/2006/relationships/hyperlink" Target="https://github.com/odpi/data-governance" TargetMode="External"/><Relationship Id="rId1" Type="http://schemas.openxmlformats.org/officeDocument/2006/relationships/slideLayout" Target="../slideLayouts/slideLayout4.xml"/><Relationship Id="rId6" Type="http://schemas.openxmlformats.org/officeDocument/2006/relationships/hyperlink" Target="https://youtu.be/ryd3KFWT1mc" TargetMode="External"/><Relationship Id="rId5" Type="http://schemas.openxmlformats.org/officeDocument/2006/relationships/hyperlink" Target="https://roaringelephant.org/2018/09/25/episode-107-open-metadata-and-governance-masterclass-with-mandy-chessell-part-1/" TargetMode="External"/><Relationship Id="rId4" Type="http://schemas.openxmlformats.org/officeDocument/2006/relationships/hyperlink" Target="https://odpi.github.io/data-governance/role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3A30-E3E7-4A44-AB78-75FEA77AF253}"/>
              </a:ext>
            </a:extLst>
          </p:cNvPr>
          <p:cNvSpPr>
            <a:spLocks noGrp="1"/>
          </p:cNvSpPr>
          <p:nvPr>
            <p:ph type="title"/>
          </p:nvPr>
        </p:nvSpPr>
        <p:spPr/>
        <p:txBody>
          <a:bodyPr>
            <a:normAutofit/>
          </a:bodyPr>
          <a:lstStyle/>
          <a:p>
            <a:r>
              <a:rPr lang="en-GB" dirty="0"/>
              <a:t>Building a Data Lake with Egeria</a:t>
            </a:r>
          </a:p>
        </p:txBody>
      </p:sp>
      <p:sp>
        <p:nvSpPr>
          <p:cNvPr id="3" name="Slide Number Placeholder 2">
            <a:extLst>
              <a:ext uri="{FF2B5EF4-FFF2-40B4-BE49-F238E27FC236}">
                <a16:creationId xmlns:a16="http://schemas.microsoft.com/office/drawing/2014/main" id="{00861036-A1A8-EB42-B740-1DBEC50D9DF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a:t>
            </a:fld>
            <a:endParaRPr lang="en-US" sz="1000"/>
          </a:p>
        </p:txBody>
      </p:sp>
      <p:sp>
        <p:nvSpPr>
          <p:cNvPr id="4" name="TextBox 3">
            <a:extLst>
              <a:ext uri="{FF2B5EF4-FFF2-40B4-BE49-F238E27FC236}">
                <a16:creationId xmlns:a16="http://schemas.microsoft.com/office/drawing/2014/main" id="{354C2169-99CC-5944-B2D7-78D5DB7D13E0}"/>
              </a:ext>
            </a:extLst>
          </p:cNvPr>
          <p:cNvSpPr txBox="1"/>
          <p:nvPr/>
        </p:nvSpPr>
        <p:spPr>
          <a:xfrm>
            <a:off x="445169" y="3582669"/>
            <a:ext cx="4952741" cy="738664"/>
          </a:xfrm>
          <a:prstGeom prst="rect">
            <a:avLst/>
          </a:prstGeom>
          <a:noFill/>
        </p:spPr>
        <p:txBody>
          <a:bodyPr wrap="square" rtlCol="0">
            <a:spAutoFit/>
          </a:bodyPr>
          <a:lstStyle/>
          <a:p>
            <a:r>
              <a:rPr lang="en-US" dirty="0">
                <a:solidFill>
                  <a:schemeClr val="accent5">
                    <a:lumMod val="40000"/>
                    <a:lumOff val="60000"/>
                  </a:schemeClr>
                </a:solidFill>
              </a:rPr>
              <a:t>Mandy Chessell</a:t>
            </a:r>
          </a:p>
          <a:p>
            <a:r>
              <a:rPr lang="en-US" dirty="0">
                <a:solidFill>
                  <a:schemeClr val="accent5">
                    <a:lumMod val="40000"/>
                    <a:lumOff val="60000"/>
                  </a:schemeClr>
                </a:solidFill>
              </a:rPr>
              <a:t>ODPi Egeria Project Lead</a:t>
            </a:r>
          </a:p>
          <a:p>
            <a:r>
              <a:rPr lang="en-US" dirty="0">
                <a:solidFill>
                  <a:schemeClr val="accent5">
                    <a:lumMod val="40000"/>
                    <a:lumOff val="60000"/>
                  </a:schemeClr>
                </a:solidFill>
              </a:rPr>
              <a:t>IBM Distinguished Engineer</a:t>
            </a:r>
          </a:p>
        </p:txBody>
      </p:sp>
    </p:spTree>
    <p:extLst>
      <p:ext uri="{BB962C8B-B14F-4D97-AF65-F5344CB8AC3E}">
        <p14:creationId xmlns:p14="http://schemas.microsoft.com/office/powerpoint/2010/main" val="127656140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normAutofit/>
          </a:bodyPr>
          <a:lstStyle/>
          <a:p>
            <a:r>
              <a:rPr lang="en-US" dirty="0">
                <a:latin typeface="Arial" charset="0"/>
                <a:ea typeface="MS PGothic" charset="0"/>
              </a:rPr>
              <a:t>How does the data lake support analytics development?</a:t>
            </a:r>
          </a:p>
        </p:txBody>
      </p:sp>
      <p:sp>
        <p:nvSpPr>
          <p:cNvPr id="4" name="Rounded Rectangle 3"/>
          <p:cNvSpPr/>
          <p:nvPr/>
        </p:nvSpPr>
        <p:spPr>
          <a:xfrm>
            <a:off x="1691879" y="2472929"/>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Advertise</a:t>
            </a:r>
          </a:p>
        </p:txBody>
      </p:sp>
      <p:sp>
        <p:nvSpPr>
          <p:cNvPr id="5" name="Rounded Rectangle 4"/>
          <p:cNvSpPr/>
          <p:nvPr/>
        </p:nvSpPr>
        <p:spPr>
          <a:xfrm>
            <a:off x="3233738" y="1375173"/>
            <a:ext cx="102989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Discover</a:t>
            </a:r>
          </a:p>
        </p:txBody>
      </p:sp>
      <p:sp>
        <p:nvSpPr>
          <p:cNvPr id="11" name="Rounded Rectangle 10"/>
          <p:cNvSpPr/>
          <p:nvPr/>
        </p:nvSpPr>
        <p:spPr>
          <a:xfrm>
            <a:off x="3820717" y="2868217"/>
            <a:ext cx="3631406" cy="1401365"/>
          </a:xfrm>
          <a:prstGeom prst="roundRect">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chemeClr val="bg1"/>
                </a:solidFill>
                <a:latin typeface="Calibri"/>
                <a:cs typeface="Calibri"/>
              </a:rPr>
              <a:t>Data Lake</a:t>
            </a:r>
          </a:p>
        </p:txBody>
      </p:sp>
      <p:sp>
        <p:nvSpPr>
          <p:cNvPr id="12" name="Folded Corner 11"/>
          <p:cNvSpPr/>
          <p:nvPr/>
        </p:nvSpPr>
        <p:spPr>
          <a:xfrm>
            <a:off x="3350419" y="23872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3" name="Folded Corner 12"/>
          <p:cNvSpPr/>
          <p:nvPr/>
        </p:nvSpPr>
        <p:spPr>
          <a:xfrm>
            <a:off x="3464719" y="25015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4" name="Folded Corner 13"/>
          <p:cNvSpPr/>
          <p:nvPr/>
        </p:nvSpPr>
        <p:spPr>
          <a:xfrm>
            <a:off x="3579019" y="26158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0488" name="TextBox 14"/>
          <p:cNvSpPr txBox="1">
            <a:spLocks noChangeArrowheads="1"/>
          </p:cNvSpPr>
          <p:nvPr/>
        </p:nvSpPr>
        <p:spPr bwMode="auto">
          <a:xfrm>
            <a:off x="3574257" y="2745581"/>
            <a:ext cx="59503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Catalog</a:t>
            </a:r>
          </a:p>
        </p:txBody>
      </p:sp>
      <p:sp>
        <p:nvSpPr>
          <p:cNvPr id="16" name="Right Arrow 15"/>
          <p:cNvSpPr/>
          <p:nvPr/>
        </p:nvSpPr>
        <p:spPr>
          <a:xfrm>
            <a:off x="2817019" y="2632472"/>
            <a:ext cx="426244" cy="213122"/>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7" name="Magnetic Disk 16"/>
          <p:cNvSpPr/>
          <p:nvPr/>
        </p:nvSpPr>
        <p:spPr>
          <a:xfrm>
            <a:off x="1826419" y="3439716"/>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8" name="Magnetic Disk 17"/>
          <p:cNvSpPr/>
          <p:nvPr/>
        </p:nvSpPr>
        <p:spPr>
          <a:xfrm>
            <a:off x="2199085" y="3509962"/>
            <a:ext cx="436959"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9" name="Magnetic Disk 18"/>
          <p:cNvSpPr/>
          <p:nvPr/>
        </p:nvSpPr>
        <p:spPr>
          <a:xfrm>
            <a:off x="1831182" y="3601641"/>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cxnSp>
        <p:nvCxnSpPr>
          <p:cNvPr id="21" name="Straight Connector 20"/>
          <p:cNvCxnSpPr/>
          <p:nvPr/>
        </p:nvCxnSpPr>
        <p:spPr bwMode="auto">
          <a:xfrm>
            <a:off x="2543175" y="3058716"/>
            <a:ext cx="235744" cy="48220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Connector 21"/>
          <p:cNvCxnSpPr/>
          <p:nvPr/>
        </p:nvCxnSpPr>
        <p:spPr bwMode="auto">
          <a:xfrm flipH="1">
            <a:off x="1660923" y="3050381"/>
            <a:ext cx="234553" cy="48220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3" name="Right Arrow 22"/>
          <p:cNvSpPr/>
          <p:nvPr/>
        </p:nvSpPr>
        <p:spPr>
          <a:xfrm>
            <a:off x="2875360" y="3563541"/>
            <a:ext cx="698897" cy="235744"/>
          </a:xfrm>
          <a:prstGeom prst="rightArrow">
            <a:avLst/>
          </a:prstGeom>
          <a:solidFill>
            <a:srgbClr val="C3D69B"/>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0496" name="TextBox 23"/>
          <p:cNvSpPr txBox="1">
            <a:spLocks noChangeArrowheads="1"/>
          </p:cNvSpPr>
          <p:nvPr/>
        </p:nvSpPr>
        <p:spPr bwMode="auto">
          <a:xfrm>
            <a:off x="2961085" y="3779044"/>
            <a:ext cx="68640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Provision</a:t>
            </a:r>
          </a:p>
        </p:txBody>
      </p:sp>
      <p:sp>
        <p:nvSpPr>
          <p:cNvPr id="27" name="Up-Down Arrow 26"/>
          <p:cNvSpPr/>
          <p:nvPr/>
        </p:nvSpPr>
        <p:spPr>
          <a:xfrm>
            <a:off x="3624262" y="1976438"/>
            <a:ext cx="185738" cy="342900"/>
          </a:xfrm>
          <a:prstGeom prst="up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8" name="Oval 27"/>
          <p:cNvSpPr/>
          <p:nvPr/>
        </p:nvSpPr>
        <p:spPr>
          <a:xfrm>
            <a:off x="1569244" y="2308622"/>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1</a:t>
            </a:r>
          </a:p>
        </p:txBody>
      </p:sp>
      <p:sp>
        <p:nvSpPr>
          <p:cNvPr id="29" name="Oval 28"/>
          <p:cNvSpPr/>
          <p:nvPr/>
        </p:nvSpPr>
        <p:spPr>
          <a:xfrm>
            <a:off x="3195638" y="2265760"/>
            <a:ext cx="246460" cy="22502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2</a:t>
            </a:r>
          </a:p>
        </p:txBody>
      </p:sp>
      <p:sp>
        <p:nvSpPr>
          <p:cNvPr id="30" name="Oval 29"/>
          <p:cNvSpPr/>
          <p:nvPr/>
        </p:nvSpPr>
        <p:spPr>
          <a:xfrm>
            <a:off x="3164682" y="1282303"/>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3</a:t>
            </a:r>
          </a:p>
        </p:txBody>
      </p:sp>
      <p:sp>
        <p:nvSpPr>
          <p:cNvPr id="33" name="Oval 32"/>
          <p:cNvSpPr/>
          <p:nvPr/>
        </p:nvSpPr>
        <p:spPr>
          <a:xfrm>
            <a:off x="3101579" y="3337322"/>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4</a:t>
            </a:r>
          </a:p>
        </p:txBody>
      </p:sp>
      <p:sp>
        <p:nvSpPr>
          <p:cNvPr id="3" name="Can 2"/>
          <p:cNvSpPr/>
          <p:nvPr/>
        </p:nvSpPr>
        <p:spPr>
          <a:xfrm>
            <a:off x="4269581" y="3855244"/>
            <a:ext cx="582216"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4" name="Can 33"/>
          <p:cNvSpPr/>
          <p:nvPr/>
        </p:nvSpPr>
        <p:spPr>
          <a:xfrm>
            <a:off x="5011342" y="3857625"/>
            <a:ext cx="582215" cy="26789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5" name="Can 34"/>
          <p:cNvSpPr/>
          <p:nvPr/>
        </p:nvSpPr>
        <p:spPr>
          <a:xfrm>
            <a:off x="5762625" y="3857625"/>
            <a:ext cx="582216" cy="26789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6" name="Can 35"/>
          <p:cNvSpPr/>
          <p:nvPr/>
        </p:nvSpPr>
        <p:spPr>
          <a:xfrm>
            <a:off x="6504385" y="3858817"/>
            <a:ext cx="582215"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Tree>
    <p:extLst>
      <p:ext uri="{BB962C8B-B14F-4D97-AF65-F5344CB8AC3E}">
        <p14:creationId xmlns:p14="http://schemas.microsoft.com/office/powerpoint/2010/main" val="34304254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normAutofit/>
          </a:bodyPr>
          <a:lstStyle/>
          <a:p>
            <a:r>
              <a:rPr lang="en-US" dirty="0">
                <a:latin typeface="Arial" charset="0"/>
                <a:ea typeface="MS PGothic" charset="0"/>
              </a:rPr>
              <a:t>How does the data lake support analytics development?</a:t>
            </a:r>
          </a:p>
        </p:txBody>
      </p:sp>
      <p:sp>
        <p:nvSpPr>
          <p:cNvPr id="4" name="Rounded Rectangle 3"/>
          <p:cNvSpPr/>
          <p:nvPr/>
        </p:nvSpPr>
        <p:spPr>
          <a:xfrm>
            <a:off x="1691879" y="2472929"/>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Advertise</a:t>
            </a:r>
          </a:p>
        </p:txBody>
      </p:sp>
      <p:sp>
        <p:nvSpPr>
          <p:cNvPr id="5" name="Rounded Rectangle 4"/>
          <p:cNvSpPr/>
          <p:nvPr/>
        </p:nvSpPr>
        <p:spPr>
          <a:xfrm>
            <a:off x="3233738" y="1375173"/>
            <a:ext cx="102989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Discover</a:t>
            </a:r>
          </a:p>
        </p:txBody>
      </p:sp>
      <p:sp>
        <p:nvSpPr>
          <p:cNvPr id="6" name="Rounded Rectangle 5"/>
          <p:cNvSpPr/>
          <p:nvPr/>
        </p:nvSpPr>
        <p:spPr>
          <a:xfrm>
            <a:off x="4774407" y="1375173"/>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Explore</a:t>
            </a:r>
          </a:p>
        </p:txBody>
      </p:sp>
      <p:sp>
        <p:nvSpPr>
          <p:cNvPr id="9" name="Right Arrow 8"/>
          <p:cNvSpPr/>
          <p:nvPr/>
        </p:nvSpPr>
        <p:spPr>
          <a:xfrm>
            <a:off x="4305300" y="1543051"/>
            <a:ext cx="426244" cy="213122"/>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1" name="Rounded Rectangle 10"/>
          <p:cNvSpPr/>
          <p:nvPr/>
        </p:nvSpPr>
        <p:spPr>
          <a:xfrm>
            <a:off x="3820717" y="2868217"/>
            <a:ext cx="3631406" cy="1401365"/>
          </a:xfrm>
          <a:prstGeom prst="roundRect">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chemeClr val="bg1"/>
                </a:solidFill>
                <a:latin typeface="Calibri"/>
                <a:cs typeface="Calibri"/>
              </a:rPr>
              <a:t>Data Lake</a:t>
            </a:r>
          </a:p>
        </p:txBody>
      </p:sp>
      <p:sp>
        <p:nvSpPr>
          <p:cNvPr id="12" name="Folded Corner 11"/>
          <p:cNvSpPr/>
          <p:nvPr/>
        </p:nvSpPr>
        <p:spPr>
          <a:xfrm>
            <a:off x="3350419" y="23872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3" name="Folded Corner 12"/>
          <p:cNvSpPr/>
          <p:nvPr/>
        </p:nvSpPr>
        <p:spPr>
          <a:xfrm>
            <a:off x="3464719" y="25015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4" name="Folded Corner 13"/>
          <p:cNvSpPr/>
          <p:nvPr/>
        </p:nvSpPr>
        <p:spPr>
          <a:xfrm>
            <a:off x="3579019" y="26158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1514" name="TextBox 14"/>
          <p:cNvSpPr txBox="1">
            <a:spLocks noChangeArrowheads="1"/>
          </p:cNvSpPr>
          <p:nvPr/>
        </p:nvSpPr>
        <p:spPr bwMode="auto">
          <a:xfrm>
            <a:off x="3574257" y="2745581"/>
            <a:ext cx="59503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Catalog</a:t>
            </a:r>
          </a:p>
        </p:txBody>
      </p:sp>
      <p:sp>
        <p:nvSpPr>
          <p:cNvPr id="16" name="Right Arrow 15"/>
          <p:cNvSpPr/>
          <p:nvPr/>
        </p:nvSpPr>
        <p:spPr>
          <a:xfrm>
            <a:off x="2817019" y="2632472"/>
            <a:ext cx="426244" cy="213122"/>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7" name="Magnetic Disk 16"/>
          <p:cNvSpPr/>
          <p:nvPr/>
        </p:nvSpPr>
        <p:spPr>
          <a:xfrm>
            <a:off x="1826419" y="3439716"/>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8" name="Magnetic Disk 17"/>
          <p:cNvSpPr/>
          <p:nvPr/>
        </p:nvSpPr>
        <p:spPr>
          <a:xfrm>
            <a:off x="2199085" y="3509962"/>
            <a:ext cx="436959"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9" name="Magnetic Disk 18"/>
          <p:cNvSpPr/>
          <p:nvPr/>
        </p:nvSpPr>
        <p:spPr>
          <a:xfrm>
            <a:off x="1831182" y="3601641"/>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cxnSp>
        <p:nvCxnSpPr>
          <p:cNvPr id="21" name="Straight Connector 20"/>
          <p:cNvCxnSpPr/>
          <p:nvPr/>
        </p:nvCxnSpPr>
        <p:spPr bwMode="auto">
          <a:xfrm>
            <a:off x="2543175" y="3058716"/>
            <a:ext cx="235744" cy="48220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Connector 21"/>
          <p:cNvCxnSpPr/>
          <p:nvPr/>
        </p:nvCxnSpPr>
        <p:spPr bwMode="auto">
          <a:xfrm flipH="1">
            <a:off x="1660923" y="3050381"/>
            <a:ext cx="234553" cy="48220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3" name="Right Arrow 22"/>
          <p:cNvSpPr/>
          <p:nvPr/>
        </p:nvSpPr>
        <p:spPr>
          <a:xfrm>
            <a:off x="2875360" y="3563541"/>
            <a:ext cx="698897" cy="235744"/>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1522" name="TextBox 23"/>
          <p:cNvSpPr txBox="1">
            <a:spLocks noChangeArrowheads="1"/>
          </p:cNvSpPr>
          <p:nvPr/>
        </p:nvSpPr>
        <p:spPr bwMode="auto">
          <a:xfrm>
            <a:off x="2961085" y="3779044"/>
            <a:ext cx="68640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Provision</a:t>
            </a:r>
          </a:p>
        </p:txBody>
      </p:sp>
      <p:sp>
        <p:nvSpPr>
          <p:cNvPr id="26" name="Up-Down Arrow 25"/>
          <p:cNvSpPr/>
          <p:nvPr/>
        </p:nvSpPr>
        <p:spPr>
          <a:xfrm>
            <a:off x="5168504" y="2085975"/>
            <a:ext cx="302419" cy="606029"/>
          </a:xfrm>
          <a:prstGeom prst="upDown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7" name="Up-Down Arrow 26"/>
          <p:cNvSpPr/>
          <p:nvPr/>
        </p:nvSpPr>
        <p:spPr>
          <a:xfrm>
            <a:off x="3624262" y="1976438"/>
            <a:ext cx="185738" cy="342900"/>
          </a:xfrm>
          <a:prstGeom prst="upDown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8" name="Oval 27"/>
          <p:cNvSpPr/>
          <p:nvPr/>
        </p:nvSpPr>
        <p:spPr>
          <a:xfrm>
            <a:off x="1569244" y="2308622"/>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1</a:t>
            </a:r>
          </a:p>
        </p:txBody>
      </p:sp>
      <p:sp>
        <p:nvSpPr>
          <p:cNvPr id="29" name="Oval 28"/>
          <p:cNvSpPr/>
          <p:nvPr/>
        </p:nvSpPr>
        <p:spPr>
          <a:xfrm>
            <a:off x="3195638" y="2265760"/>
            <a:ext cx="246460" cy="22502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2</a:t>
            </a:r>
          </a:p>
        </p:txBody>
      </p:sp>
      <p:sp>
        <p:nvSpPr>
          <p:cNvPr id="30" name="Oval 29"/>
          <p:cNvSpPr/>
          <p:nvPr/>
        </p:nvSpPr>
        <p:spPr>
          <a:xfrm>
            <a:off x="3164682" y="1282303"/>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3</a:t>
            </a:r>
          </a:p>
        </p:txBody>
      </p:sp>
      <p:sp>
        <p:nvSpPr>
          <p:cNvPr id="31" name="Oval 30"/>
          <p:cNvSpPr/>
          <p:nvPr/>
        </p:nvSpPr>
        <p:spPr>
          <a:xfrm>
            <a:off x="4668441" y="1272778"/>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5</a:t>
            </a:r>
          </a:p>
        </p:txBody>
      </p:sp>
      <p:sp>
        <p:nvSpPr>
          <p:cNvPr id="33" name="Oval 32"/>
          <p:cNvSpPr/>
          <p:nvPr/>
        </p:nvSpPr>
        <p:spPr>
          <a:xfrm>
            <a:off x="3101579" y="3337322"/>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4</a:t>
            </a:r>
          </a:p>
        </p:txBody>
      </p:sp>
      <p:sp>
        <p:nvSpPr>
          <p:cNvPr id="3" name="Can 2"/>
          <p:cNvSpPr/>
          <p:nvPr/>
        </p:nvSpPr>
        <p:spPr>
          <a:xfrm>
            <a:off x="4269581" y="3855244"/>
            <a:ext cx="582216"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4" name="Can 33"/>
          <p:cNvSpPr/>
          <p:nvPr/>
        </p:nvSpPr>
        <p:spPr>
          <a:xfrm>
            <a:off x="5011342" y="3857625"/>
            <a:ext cx="582215" cy="26789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5" name="Can 34"/>
          <p:cNvSpPr/>
          <p:nvPr/>
        </p:nvSpPr>
        <p:spPr>
          <a:xfrm>
            <a:off x="5762625" y="3857625"/>
            <a:ext cx="582216" cy="26789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6" name="Can 35"/>
          <p:cNvSpPr/>
          <p:nvPr/>
        </p:nvSpPr>
        <p:spPr>
          <a:xfrm>
            <a:off x="6504385" y="3858817"/>
            <a:ext cx="582215"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8" name="Rectangle 7"/>
          <p:cNvSpPr/>
          <p:nvPr/>
        </p:nvSpPr>
        <p:spPr>
          <a:xfrm>
            <a:off x="4785123" y="2936082"/>
            <a:ext cx="1053703" cy="313135"/>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latin typeface="Calibri"/>
                <a:cs typeface="Calibri"/>
              </a:rPr>
              <a:t>Sandbox</a:t>
            </a:r>
          </a:p>
        </p:txBody>
      </p:sp>
    </p:spTree>
    <p:extLst>
      <p:ext uri="{BB962C8B-B14F-4D97-AF65-F5344CB8AC3E}">
        <p14:creationId xmlns:p14="http://schemas.microsoft.com/office/powerpoint/2010/main" val="375822384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normAutofit/>
          </a:bodyPr>
          <a:lstStyle/>
          <a:p>
            <a:r>
              <a:rPr lang="en-US" dirty="0">
                <a:latin typeface="Arial" charset="0"/>
                <a:ea typeface="MS PGothic" charset="0"/>
              </a:rPr>
              <a:t>How does the data lake support analytics development?</a:t>
            </a:r>
          </a:p>
        </p:txBody>
      </p:sp>
      <p:sp>
        <p:nvSpPr>
          <p:cNvPr id="4" name="Rounded Rectangle 3"/>
          <p:cNvSpPr/>
          <p:nvPr/>
        </p:nvSpPr>
        <p:spPr>
          <a:xfrm>
            <a:off x="1691879" y="2472929"/>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Advertise</a:t>
            </a:r>
          </a:p>
        </p:txBody>
      </p:sp>
      <p:sp>
        <p:nvSpPr>
          <p:cNvPr id="5" name="Rounded Rectangle 4"/>
          <p:cNvSpPr/>
          <p:nvPr/>
        </p:nvSpPr>
        <p:spPr>
          <a:xfrm>
            <a:off x="3233738" y="1375173"/>
            <a:ext cx="102989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Discover</a:t>
            </a:r>
          </a:p>
        </p:txBody>
      </p:sp>
      <p:sp>
        <p:nvSpPr>
          <p:cNvPr id="6" name="Rounded Rectangle 5"/>
          <p:cNvSpPr/>
          <p:nvPr/>
        </p:nvSpPr>
        <p:spPr>
          <a:xfrm>
            <a:off x="4774407" y="1375173"/>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Explore</a:t>
            </a:r>
          </a:p>
        </p:txBody>
      </p:sp>
      <p:sp>
        <p:nvSpPr>
          <p:cNvPr id="7" name="Rounded Rectangle 6"/>
          <p:cNvSpPr/>
          <p:nvPr/>
        </p:nvSpPr>
        <p:spPr>
          <a:xfrm>
            <a:off x="6315076" y="1375173"/>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Deploy</a:t>
            </a:r>
          </a:p>
        </p:txBody>
      </p:sp>
      <p:sp>
        <p:nvSpPr>
          <p:cNvPr id="9" name="Right Arrow 8"/>
          <p:cNvSpPr/>
          <p:nvPr/>
        </p:nvSpPr>
        <p:spPr>
          <a:xfrm>
            <a:off x="4305300" y="1543051"/>
            <a:ext cx="426244" cy="213122"/>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0" name="Right Arrow 9"/>
          <p:cNvSpPr/>
          <p:nvPr/>
        </p:nvSpPr>
        <p:spPr>
          <a:xfrm>
            <a:off x="5854304" y="1543051"/>
            <a:ext cx="425053" cy="213122"/>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1" name="Rounded Rectangle 10"/>
          <p:cNvSpPr/>
          <p:nvPr/>
        </p:nvSpPr>
        <p:spPr>
          <a:xfrm>
            <a:off x="3820717" y="2868217"/>
            <a:ext cx="3631406" cy="1401365"/>
          </a:xfrm>
          <a:prstGeom prst="roundRect">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chemeClr val="bg1"/>
                </a:solidFill>
                <a:latin typeface="Calibri"/>
                <a:cs typeface="Calibri"/>
              </a:rPr>
              <a:t>Data Lake</a:t>
            </a:r>
          </a:p>
        </p:txBody>
      </p:sp>
      <p:sp>
        <p:nvSpPr>
          <p:cNvPr id="12" name="Folded Corner 11"/>
          <p:cNvSpPr/>
          <p:nvPr/>
        </p:nvSpPr>
        <p:spPr>
          <a:xfrm>
            <a:off x="3350419" y="23872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3" name="Folded Corner 12"/>
          <p:cNvSpPr/>
          <p:nvPr/>
        </p:nvSpPr>
        <p:spPr>
          <a:xfrm>
            <a:off x="3464719" y="25015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4" name="Folded Corner 13"/>
          <p:cNvSpPr/>
          <p:nvPr/>
        </p:nvSpPr>
        <p:spPr>
          <a:xfrm>
            <a:off x="3579019" y="26158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2540" name="TextBox 14"/>
          <p:cNvSpPr txBox="1">
            <a:spLocks noChangeArrowheads="1"/>
          </p:cNvSpPr>
          <p:nvPr/>
        </p:nvSpPr>
        <p:spPr bwMode="auto">
          <a:xfrm>
            <a:off x="3574257" y="2745581"/>
            <a:ext cx="59503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Catalog</a:t>
            </a:r>
          </a:p>
        </p:txBody>
      </p:sp>
      <p:sp>
        <p:nvSpPr>
          <p:cNvPr id="16" name="Right Arrow 15"/>
          <p:cNvSpPr/>
          <p:nvPr/>
        </p:nvSpPr>
        <p:spPr>
          <a:xfrm>
            <a:off x="2817019" y="2632472"/>
            <a:ext cx="426244" cy="213122"/>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7" name="Magnetic Disk 16"/>
          <p:cNvSpPr/>
          <p:nvPr/>
        </p:nvSpPr>
        <p:spPr>
          <a:xfrm>
            <a:off x="1826419" y="3439716"/>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8" name="Magnetic Disk 17"/>
          <p:cNvSpPr/>
          <p:nvPr/>
        </p:nvSpPr>
        <p:spPr>
          <a:xfrm>
            <a:off x="2199085" y="3509962"/>
            <a:ext cx="436959"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9" name="Magnetic Disk 18"/>
          <p:cNvSpPr/>
          <p:nvPr/>
        </p:nvSpPr>
        <p:spPr>
          <a:xfrm>
            <a:off x="1831182" y="3601641"/>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cxnSp>
        <p:nvCxnSpPr>
          <p:cNvPr id="21" name="Straight Connector 20"/>
          <p:cNvCxnSpPr/>
          <p:nvPr/>
        </p:nvCxnSpPr>
        <p:spPr bwMode="auto">
          <a:xfrm>
            <a:off x="2543175" y="3058716"/>
            <a:ext cx="235744" cy="48220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Connector 21"/>
          <p:cNvCxnSpPr/>
          <p:nvPr/>
        </p:nvCxnSpPr>
        <p:spPr bwMode="auto">
          <a:xfrm flipH="1">
            <a:off x="1660923" y="3050381"/>
            <a:ext cx="234553" cy="48220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3" name="Right Arrow 22"/>
          <p:cNvSpPr/>
          <p:nvPr/>
        </p:nvSpPr>
        <p:spPr>
          <a:xfrm>
            <a:off x="2875360" y="3563541"/>
            <a:ext cx="698897" cy="235744"/>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2548" name="TextBox 23"/>
          <p:cNvSpPr txBox="1">
            <a:spLocks noChangeArrowheads="1"/>
          </p:cNvSpPr>
          <p:nvPr/>
        </p:nvSpPr>
        <p:spPr bwMode="auto">
          <a:xfrm>
            <a:off x="2961085" y="3779044"/>
            <a:ext cx="68640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Provision</a:t>
            </a:r>
          </a:p>
        </p:txBody>
      </p:sp>
      <p:sp>
        <p:nvSpPr>
          <p:cNvPr id="26" name="Up-Down Arrow 25"/>
          <p:cNvSpPr/>
          <p:nvPr/>
        </p:nvSpPr>
        <p:spPr>
          <a:xfrm>
            <a:off x="5168504" y="2085975"/>
            <a:ext cx="302419" cy="606029"/>
          </a:xfrm>
          <a:prstGeom prst="upDown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7" name="Up-Down Arrow 26"/>
          <p:cNvSpPr/>
          <p:nvPr/>
        </p:nvSpPr>
        <p:spPr>
          <a:xfrm>
            <a:off x="3624262" y="1976438"/>
            <a:ext cx="185738" cy="342900"/>
          </a:xfrm>
          <a:prstGeom prst="upDown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8" name="Oval 27"/>
          <p:cNvSpPr/>
          <p:nvPr/>
        </p:nvSpPr>
        <p:spPr>
          <a:xfrm>
            <a:off x="1569244" y="2308622"/>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1</a:t>
            </a:r>
          </a:p>
        </p:txBody>
      </p:sp>
      <p:sp>
        <p:nvSpPr>
          <p:cNvPr id="29" name="Oval 28"/>
          <p:cNvSpPr/>
          <p:nvPr/>
        </p:nvSpPr>
        <p:spPr>
          <a:xfrm>
            <a:off x="3195638" y="2265760"/>
            <a:ext cx="246460" cy="22502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2</a:t>
            </a:r>
          </a:p>
        </p:txBody>
      </p:sp>
      <p:sp>
        <p:nvSpPr>
          <p:cNvPr id="30" name="Oval 29"/>
          <p:cNvSpPr/>
          <p:nvPr/>
        </p:nvSpPr>
        <p:spPr>
          <a:xfrm>
            <a:off x="3164682" y="1282303"/>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3</a:t>
            </a:r>
          </a:p>
        </p:txBody>
      </p:sp>
      <p:sp>
        <p:nvSpPr>
          <p:cNvPr id="31" name="Oval 30"/>
          <p:cNvSpPr/>
          <p:nvPr/>
        </p:nvSpPr>
        <p:spPr>
          <a:xfrm>
            <a:off x="4668441" y="1272778"/>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5</a:t>
            </a:r>
          </a:p>
        </p:txBody>
      </p:sp>
      <p:sp>
        <p:nvSpPr>
          <p:cNvPr id="32" name="Oval 31"/>
          <p:cNvSpPr/>
          <p:nvPr/>
        </p:nvSpPr>
        <p:spPr>
          <a:xfrm>
            <a:off x="6228160" y="1264444"/>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6</a:t>
            </a:r>
          </a:p>
        </p:txBody>
      </p:sp>
      <p:sp>
        <p:nvSpPr>
          <p:cNvPr id="33" name="Oval 32"/>
          <p:cNvSpPr/>
          <p:nvPr/>
        </p:nvSpPr>
        <p:spPr>
          <a:xfrm>
            <a:off x="3101579" y="3337322"/>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4</a:t>
            </a:r>
          </a:p>
        </p:txBody>
      </p:sp>
      <p:sp>
        <p:nvSpPr>
          <p:cNvPr id="2" name="Down Arrow 1"/>
          <p:cNvSpPr/>
          <p:nvPr/>
        </p:nvSpPr>
        <p:spPr>
          <a:xfrm>
            <a:off x="6690123" y="2095500"/>
            <a:ext cx="335756" cy="582216"/>
          </a:xfrm>
          <a:prstGeom prst="downArrow">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 name="Can 2"/>
          <p:cNvSpPr/>
          <p:nvPr/>
        </p:nvSpPr>
        <p:spPr>
          <a:xfrm>
            <a:off x="4269581" y="3855244"/>
            <a:ext cx="582216"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4" name="Can 33"/>
          <p:cNvSpPr/>
          <p:nvPr/>
        </p:nvSpPr>
        <p:spPr>
          <a:xfrm>
            <a:off x="5011342" y="3857625"/>
            <a:ext cx="582215" cy="26789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5" name="Can 34"/>
          <p:cNvSpPr/>
          <p:nvPr/>
        </p:nvSpPr>
        <p:spPr>
          <a:xfrm>
            <a:off x="5762625" y="3857625"/>
            <a:ext cx="582216" cy="26789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6" name="Can 35"/>
          <p:cNvSpPr/>
          <p:nvPr/>
        </p:nvSpPr>
        <p:spPr>
          <a:xfrm>
            <a:off x="6504385" y="3858817"/>
            <a:ext cx="582215"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8" name="Rectangle 7"/>
          <p:cNvSpPr/>
          <p:nvPr/>
        </p:nvSpPr>
        <p:spPr>
          <a:xfrm>
            <a:off x="4785123" y="2936082"/>
            <a:ext cx="1053703" cy="313135"/>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latin typeface="Calibri"/>
                <a:cs typeface="Calibri"/>
              </a:rPr>
              <a:t>Sandbox</a:t>
            </a:r>
          </a:p>
        </p:txBody>
      </p:sp>
      <p:sp>
        <p:nvSpPr>
          <p:cNvPr id="37" name="Right Arrow 36"/>
          <p:cNvSpPr/>
          <p:nvPr/>
        </p:nvSpPr>
        <p:spPr>
          <a:xfrm>
            <a:off x="7425929" y="1545432"/>
            <a:ext cx="425053" cy="213122"/>
          </a:xfrm>
          <a:prstGeom prst="rightArrow">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8" name="Can 37"/>
          <p:cNvSpPr/>
          <p:nvPr/>
        </p:nvSpPr>
        <p:spPr>
          <a:xfrm>
            <a:off x="6505576" y="3659982"/>
            <a:ext cx="583406" cy="269081"/>
          </a:xfrm>
          <a:prstGeom prst="can">
            <a:avLst/>
          </a:prstGeom>
          <a:no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Tree>
    <p:extLst>
      <p:ext uri="{BB962C8B-B14F-4D97-AF65-F5344CB8AC3E}">
        <p14:creationId xmlns:p14="http://schemas.microsoft.com/office/powerpoint/2010/main" val="130333765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ea typeface="MS PGothic" charset="0"/>
              </a:rPr>
              <a:t>How does the data lake support data distribution?</a:t>
            </a:r>
          </a:p>
        </p:txBody>
      </p:sp>
      <p:sp>
        <p:nvSpPr>
          <p:cNvPr id="11" name="Rounded Rectangle 10"/>
          <p:cNvSpPr/>
          <p:nvPr/>
        </p:nvSpPr>
        <p:spPr>
          <a:xfrm>
            <a:off x="3820717" y="2453878"/>
            <a:ext cx="3631406" cy="1613297"/>
          </a:xfrm>
          <a:prstGeom prst="roundRect">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chemeClr val="bg1"/>
                </a:solidFill>
                <a:latin typeface="Calibri"/>
                <a:cs typeface="Calibri"/>
              </a:rPr>
              <a:t>Data Lake</a:t>
            </a:r>
          </a:p>
          <a:p>
            <a:pPr algn="ctr">
              <a:defRPr/>
            </a:pPr>
            <a:endParaRPr lang="en-US" sz="1350" dirty="0">
              <a:solidFill>
                <a:schemeClr val="bg1"/>
              </a:solidFill>
              <a:latin typeface="Calibri"/>
              <a:cs typeface="Calibri"/>
            </a:endParaRPr>
          </a:p>
          <a:p>
            <a:pPr algn="ctr">
              <a:defRPr/>
            </a:pPr>
            <a:endParaRPr lang="en-US" sz="1050" dirty="0">
              <a:solidFill>
                <a:schemeClr val="bg1"/>
              </a:solidFill>
              <a:latin typeface="Calibri"/>
              <a:cs typeface="Calibri"/>
            </a:endParaRPr>
          </a:p>
          <a:p>
            <a:pPr algn="ctr">
              <a:defRPr/>
            </a:pPr>
            <a:endParaRPr lang="en-US" sz="1350" dirty="0">
              <a:solidFill>
                <a:schemeClr val="bg1"/>
              </a:solidFill>
              <a:latin typeface="Calibri"/>
              <a:cs typeface="Calibri"/>
            </a:endParaRPr>
          </a:p>
        </p:txBody>
      </p:sp>
      <p:sp>
        <p:nvSpPr>
          <p:cNvPr id="12" name="Folded Corner 11"/>
          <p:cNvSpPr/>
          <p:nvPr/>
        </p:nvSpPr>
        <p:spPr>
          <a:xfrm>
            <a:off x="3350419" y="1972867"/>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3" name="Folded Corner 12"/>
          <p:cNvSpPr/>
          <p:nvPr/>
        </p:nvSpPr>
        <p:spPr>
          <a:xfrm>
            <a:off x="3464719" y="2087167"/>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4" name="Folded Corner 13"/>
          <p:cNvSpPr/>
          <p:nvPr/>
        </p:nvSpPr>
        <p:spPr>
          <a:xfrm>
            <a:off x="3579019" y="2201467"/>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5606" name="TextBox 14"/>
          <p:cNvSpPr txBox="1">
            <a:spLocks noChangeArrowheads="1"/>
          </p:cNvSpPr>
          <p:nvPr/>
        </p:nvSpPr>
        <p:spPr bwMode="auto">
          <a:xfrm>
            <a:off x="3574257" y="2331244"/>
            <a:ext cx="59503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Catalog</a:t>
            </a:r>
          </a:p>
        </p:txBody>
      </p:sp>
      <p:sp>
        <p:nvSpPr>
          <p:cNvPr id="17" name="Magnetic Disk 16"/>
          <p:cNvSpPr/>
          <p:nvPr/>
        </p:nvSpPr>
        <p:spPr>
          <a:xfrm>
            <a:off x="1826419" y="3025378"/>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8" name="Magnetic Disk 17"/>
          <p:cNvSpPr/>
          <p:nvPr/>
        </p:nvSpPr>
        <p:spPr>
          <a:xfrm>
            <a:off x="2199085" y="3095625"/>
            <a:ext cx="436959"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9" name="Magnetic Disk 18"/>
          <p:cNvSpPr/>
          <p:nvPr/>
        </p:nvSpPr>
        <p:spPr>
          <a:xfrm>
            <a:off x="1831182" y="3187303"/>
            <a:ext cx="436960" cy="300038"/>
          </a:xfrm>
          <a:prstGeom prst="flowChartMagneticDisk">
            <a:avLst/>
          </a:prstGeom>
          <a:solidFill>
            <a:srgbClr val="00B0DA"/>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3" name="Right Arrow 22"/>
          <p:cNvSpPr/>
          <p:nvPr/>
        </p:nvSpPr>
        <p:spPr>
          <a:xfrm>
            <a:off x="2875360" y="3149204"/>
            <a:ext cx="698897" cy="235744"/>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5611" name="TextBox 23"/>
          <p:cNvSpPr txBox="1">
            <a:spLocks noChangeArrowheads="1"/>
          </p:cNvSpPr>
          <p:nvPr/>
        </p:nvSpPr>
        <p:spPr bwMode="auto">
          <a:xfrm>
            <a:off x="2961085" y="3364706"/>
            <a:ext cx="68640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Provision</a:t>
            </a:r>
          </a:p>
        </p:txBody>
      </p:sp>
      <p:sp>
        <p:nvSpPr>
          <p:cNvPr id="33" name="Oval 32"/>
          <p:cNvSpPr/>
          <p:nvPr/>
        </p:nvSpPr>
        <p:spPr>
          <a:xfrm>
            <a:off x="3101579" y="2922985"/>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1</a:t>
            </a:r>
          </a:p>
        </p:txBody>
      </p:sp>
      <p:sp>
        <p:nvSpPr>
          <p:cNvPr id="3" name="Can 2"/>
          <p:cNvSpPr/>
          <p:nvPr/>
        </p:nvSpPr>
        <p:spPr>
          <a:xfrm>
            <a:off x="4269581" y="3439717"/>
            <a:ext cx="582216"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4" name="Can 33"/>
          <p:cNvSpPr/>
          <p:nvPr/>
        </p:nvSpPr>
        <p:spPr>
          <a:xfrm>
            <a:off x="5011342" y="3442098"/>
            <a:ext cx="582215"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5" name="Can 34"/>
          <p:cNvSpPr/>
          <p:nvPr/>
        </p:nvSpPr>
        <p:spPr>
          <a:xfrm>
            <a:off x="5762625" y="3442098"/>
            <a:ext cx="582216"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6" name="Can 35"/>
          <p:cNvSpPr/>
          <p:nvPr/>
        </p:nvSpPr>
        <p:spPr>
          <a:xfrm>
            <a:off x="6504385" y="3444479"/>
            <a:ext cx="582215" cy="269081"/>
          </a:xfrm>
          <a:prstGeom prst="can">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40" name="Rounded Rectangle 39"/>
          <p:cNvSpPr/>
          <p:nvPr/>
        </p:nvSpPr>
        <p:spPr>
          <a:xfrm>
            <a:off x="4776788" y="1187054"/>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Access</a:t>
            </a:r>
          </a:p>
        </p:txBody>
      </p:sp>
      <p:sp>
        <p:nvSpPr>
          <p:cNvPr id="41" name="Up-Down Arrow 40"/>
          <p:cNvSpPr/>
          <p:nvPr/>
        </p:nvSpPr>
        <p:spPr>
          <a:xfrm>
            <a:off x="5170885" y="1796654"/>
            <a:ext cx="302419" cy="606028"/>
          </a:xfrm>
          <a:prstGeom prst="upDown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31" name="Oval 30"/>
          <p:cNvSpPr/>
          <p:nvPr/>
        </p:nvSpPr>
        <p:spPr>
          <a:xfrm>
            <a:off x="4668441" y="1082278"/>
            <a:ext cx="246459"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3</a:t>
            </a:r>
          </a:p>
        </p:txBody>
      </p:sp>
      <p:sp>
        <p:nvSpPr>
          <p:cNvPr id="43" name="Right Arrow 42"/>
          <p:cNvSpPr/>
          <p:nvPr/>
        </p:nvSpPr>
        <p:spPr>
          <a:xfrm flipH="1">
            <a:off x="2877741" y="3677841"/>
            <a:ext cx="698897" cy="235744"/>
          </a:xfrm>
          <a:prstGeom prst="rightArrow">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44" name="Magnetic Disk 43"/>
          <p:cNvSpPr/>
          <p:nvPr/>
        </p:nvSpPr>
        <p:spPr>
          <a:xfrm>
            <a:off x="1828800" y="3599260"/>
            <a:ext cx="436960" cy="300038"/>
          </a:xfrm>
          <a:prstGeom prst="flowChartMagneticDisk">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45" name="Magnetic Disk 44"/>
          <p:cNvSpPr/>
          <p:nvPr/>
        </p:nvSpPr>
        <p:spPr>
          <a:xfrm>
            <a:off x="2201466" y="3669506"/>
            <a:ext cx="436959" cy="300038"/>
          </a:xfrm>
          <a:prstGeom prst="flowChartMagneticDisk">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46" name="Magnetic Disk 45"/>
          <p:cNvSpPr/>
          <p:nvPr/>
        </p:nvSpPr>
        <p:spPr>
          <a:xfrm>
            <a:off x="1833563" y="3761185"/>
            <a:ext cx="436960" cy="300038"/>
          </a:xfrm>
          <a:prstGeom prst="flowChartMagneticDisk">
            <a:avLst/>
          </a:prstGeom>
          <a:solidFill>
            <a:srgbClr val="FFC00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5624" name="TextBox 23"/>
          <p:cNvSpPr txBox="1">
            <a:spLocks noChangeArrowheads="1"/>
          </p:cNvSpPr>
          <p:nvPr/>
        </p:nvSpPr>
        <p:spPr bwMode="auto">
          <a:xfrm>
            <a:off x="2874169" y="3938588"/>
            <a:ext cx="72648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Distribute</a:t>
            </a:r>
          </a:p>
        </p:txBody>
      </p:sp>
      <p:sp>
        <p:nvSpPr>
          <p:cNvPr id="29" name="Oval 28"/>
          <p:cNvSpPr/>
          <p:nvPr/>
        </p:nvSpPr>
        <p:spPr>
          <a:xfrm>
            <a:off x="3364707" y="3777854"/>
            <a:ext cx="246460" cy="22502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2</a:t>
            </a:r>
          </a:p>
        </p:txBody>
      </p:sp>
      <p:sp>
        <p:nvSpPr>
          <p:cNvPr id="48" name="Can 47"/>
          <p:cNvSpPr/>
          <p:nvPr/>
        </p:nvSpPr>
        <p:spPr>
          <a:xfrm>
            <a:off x="6505576" y="3245644"/>
            <a:ext cx="583406" cy="269081"/>
          </a:xfrm>
          <a:prstGeom prst="can">
            <a:avLst/>
          </a:prstGeom>
          <a:noFill/>
          <a:ln>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Tree>
    <p:extLst>
      <p:ext uri="{BB962C8B-B14F-4D97-AF65-F5344CB8AC3E}">
        <p14:creationId xmlns:p14="http://schemas.microsoft.com/office/powerpoint/2010/main" val="249749894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BM Data Lake - Key Service Subsyste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797" y="1577179"/>
            <a:ext cx="3954224" cy="2374189"/>
          </a:xfrm>
          <a:prstGeom prst="rect">
            <a:avLst/>
          </a:prstGeom>
        </p:spPr>
      </p:pic>
      <p:sp>
        <p:nvSpPr>
          <p:cNvPr id="6145" name="Title 3"/>
          <p:cNvSpPr>
            <a:spLocks noGrp="1"/>
          </p:cNvSpPr>
          <p:nvPr>
            <p:ph type="title"/>
          </p:nvPr>
        </p:nvSpPr>
        <p:spPr/>
        <p:txBody>
          <a:bodyPr>
            <a:normAutofit/>
          </a:bodyPr>
          <a:lstStyle/>
          <a:p>
            <a:r>
              <a:rPr lang="en-US" dirty="0">
                <a:latin typeface="Arial" charset="0"/>
                <a:ea typeface="MS PGothic" charset="0"/>
              </a:rPr>
              <a:t>Considerations for a well-managed and governed data lake</a:t>
            </a:r>
          </a:p>
        </p:txBody>
      </p:sp>
      <p:sp>
        <p:nvSpPr>
          <p:cNvPr id="6" name="Rounded Rectangle 5"/>
          <p:cNvSpPr/>
          <p:nvPr/>
        </p:nvSpPr>
        <p:spPr>
          <a:xfrm>
            <a:off x="3824287" y="2480462"/>
            <a:ext cx="1539479" cy="966788"/>
          </a:xfrm>
          <a:prstGeom prst="roundRect">
            <a:avLst>
              <a:gd name="adj" fmla="val 9548"/>
            </a:avLst>
          </a:prstGeom>
          <a:noFill/>
          <a:ln w="57150"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6148" name="TextBox 7"/>
          <p:cNvSpPr txBox="1">
            <a:spLocks noChangeArrowheads="1"/>
          </p:cNvSpPr>
          <p:nvPr/>
        </p:nvSpPr>
        <p:spPr bwMode="auto">
          <a:xfrm>
            <a:off x="1602586" y="3917545"/>
            <a:ext cx="922735"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a:latin typeface="Calibri" charset="0"/>
              </a:rPr>
              <a:t>No direct access to repositories</a:t>
            </a:r>
          </a:p>
        </p:txBody>
      </p:sp>
      <p:sp>
        <p:nvSpPr>
          <p:cNvPr id="6149" name="TextBox 8"/>
          <p:cNvSpPr txBox="1">
            <a:spLocks noChangeArrowheads="1"/>
          </p:cNvSpPr>
          <p:nvPr/>
        </p:nvSpPr>
        <p:spPr bwMode="auto">
          <a:xfrm>
            <a:off x="6591303" y="958846"/>
            <a:ext cx="119419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Business-led information governance and management</a:t>
            </a:r>
          </a:p>
        </p:txBody>
      </p:sp>
      <p:sp>
        <p:nvSpPr>
          <p:cNvPr id="6150" name="TextBox 9"/>
          <p:cNvSpPr txBox="1">
            <a:spLocks noChangeArrowheads="1"/>
          </p:cNvSpPr>
          <p:nvPr/>
        </p:nvSpPr>
        <p:spPr bwMode="auto">
          <a:xfrm>
            <a:off x="6410330" y="2012545"/>
            <a:ext cx="1421606"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Catalog of data, ownership, meaning and permitted usage</a:t>
            </a:r>
          </a:p>
        </p:txBody>
      </p:sp>
      <p:sp>
        <p:nvSpPr>
          <p:cNvPr id="6151" name="TextBox 10"/>
          <p:cNvSpPr txBox="1">
            <a:spLocks noChangeArrowheads="1"/>
          </p:cNvSpPr>
          <p:nvPr/>
        </p:nvSpPr>
        <p:spPr bwMode="auto">
          <a:xfrm>
            <a:off x="6756802" y="2776930"/>
            <a:ext cx="1244203" cy="9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Moderated, view-based self-service access to data and analytics for line of business.</a:t>
            </a:r>
          </a:p>
        </p:txBody>
      </p:sp>
      <p:sp>
        <p:nvSpPr>
          <p:cNvPr id="6152" name="TextBox 11"/>
          <p:cNvSpPr txBox="1">
            <a:spLocks noChangeArrowheads="1"/>
          </p:cNvSpPr>
          <p:nvPr/>
        </p:nvSpPr>
        <p:spPr bwMode="auto">
          <a:xfrm>
            <a:off x="1799040" y="1074333"/>
            <a:ext cx="1421606"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Access to raw data to develop new production analytics.</a:t>
            </a:r>
          </a:p>
        </p:txBody>
      </p:sp>
      <p:sp>
        <p:nvSpPr>
          <p:cNvPr id="6153" name="TextBox 12"/>
          <p:cNvSpPr txBox="1">
            <a:spLocks noChangeArrowheads="1"/>
          </p:cNvSpPr>
          <p:nvPr/>
        </p:nvSpPr>
        <p:spPr bwMode="auto">
          <a:xfrm>
            <a:off x="1334696" y="2086368"/>
            <a:ext cx="1112044" cy="9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Effective interchange of data and insight with other systems.</a:t>
            </a:r>
          </a:p>
        </p:txBody>
      </p:sp>
      <p:cxnSp>
        <p:nvCxnSpPr>
          <p:cNvPr id="15" name="Straight Arrow Connector 14"/>
          <p:cNvCxnSpPr/>
          <p:nvPr/>
        </p:nvCxnSpPr>
        <p:spPr bwMode="auto">
          <a:xfrm flipV="1">
            <a:off x="2571750" y="3180551"/>
            <a:ext cx="1201341" cy="736997"/>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6" name="Straight Arrow Connector 15"/>
          <p:cNvCxnSpPr>
            <a:stCxn id="6151" idx="1"/>
          </p:cNvCxnSpPr>
          <p:nvPr/>
        </p:nvCxnSpPr>
        <p:spPr bwMode="auto">
          <a:xfrm flipH="1" flipV="1">
            <a:off x="5763822" y="3216271"/>
            <a:ext cx="992980" cy="10782"/>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0" name="Straight Arrow Connector 19"/>
          <p:cNvCxnSpPr>
            <a:stCxn id="6150" idx="1"/>
          </p:cNvCxnSpPr>
          <p:nvPr/>
        </p:nvCxnSpPr>
        <p:spPr bwMode="auto">
          <a:xfrm flipH="1" flipV="1">
            <a:off x="5815018" y="2288775"/>
            <a:ext cx="595312" cy="12311"/>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p:cNvCxnSpPr>
            <a:stCxn id="6149" idx="1"/>
          </p:cNvCxnSpPr>
          <p:nvPr/>
        </p:nvCxnSpPr>
        <p:spPr bwMode="auto">
          <a:xfrm flipH="1">
            <a:off x="6243644" y="1328178"/>
            <a:ext cx="347659" cy="300988"/>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p:cNvCxnSpPr/>
          <p:nvPr/>
        </p:nvCxnSpPr>
        <p:spPr bwMode="auto">
          <a:xfrm>
            <a:off x="2931319" y="1629164"/>
            <a:ext cx="1081088" cy="659606"/>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p:cNvCxnSpPr>
            <a:stCxn id="6153" idx="3"/>
          </p:cNvCxnSpPr>
          <p:nvPr/>
        </p:nvCxnSpPr>
        <p:spPr bwMode="auto">
          <a:xfrm>
            <a:off x="2446740" y="2536491"/>
            <a:ext cx="931069" cy="282110"/>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160" name="TextBox 37"/>
          <p:cNvSpPr txBox="1">
            <a:spLocks noChangeArrowheads="1"/>
          </p:cNvSpPr>
          <p:nvPr/>
        </p:nvSpPr>
        <p:spPr bwMode="auto">
          <a:xfrm>
            <a:off x="2634854" y="4371174"/>
            <a:ext cx="92273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a:latin typeface="Calibri" charset="0"/>
              </a:rPr>
              <a:t>Data-centric Security</a:t>
            </a:r>
          </a:p>
        </p:txBody>
      </p:sp>
      <p:cxnSp>
        <p:nvCxnSpPr>
          <p:cNvPr id="39" name="Straight Arrow Connector 38"/>
          <p:cNvCxnSpPr>
            <a:stCxn id="6160" idx="0"/>
          </p:cNvCxnSpPr>
          <p:nvPr/>
        </p:nvCxnSpPr>
        <p:spPr bwMode="auto">
          <a:xfrm flipV="1">
            <a:off x="3096221" y="3879450"/>
            <a:ext cx="242292" cy="491724"/>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162" name="TextBox 44"/>
          <p:cNvSpPr txBox="1">
            <a:spLocks noChangeArrowheads="1"/>
          </p:cNvSpPr>
          <p:nvPr/>
        </p:nvSpPr>
        <p:spPr bwMode="auto">
          <a:xfrm>
            <a:off x="5420919" y="4147339"/>
            <a:ext cx="2416969"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a:latin typeface="Calibri" charset="0"/>
              </a:rPr>
              <a:t>Multiple repositories organized based on source and usage; hosted on appropriate data platforms for workload.</a:t>
            </a:r>
          </a:p>
        </p:txBody>
      </p:sp>
      <p:cxnSp>
        <p:nvCxnSpPr>
          <p:cNvPr id="51" name="Straight Arrow Connector 50"/>
          <p:cNvCxnSpPr/>
          <p:nvPr/>
        </p:nvCxnSpPr>
        <p:spPr bwMode="auto">
          <a:xfrm flipH="1" flipV="1">
            <a:off x="4953000" y="3166262"/>
            <a:ext cx="723900" cy="1010840"/>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164" name="TextBox 55"/>
          <p:cNvSpPr txBox="1">
            <a:spLocks noChangeArrowheads="1"/>
          </p:cNvSpPr>
          <p:nvPr/>
        </p:nvSpPr>
        <p:spPr bwMode="auto">
          <a:xfrm>
            <a:off x="4760118" y="821114"/>
            <a:ext cx="1331127"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dirty="0">
                <a:latin typeface="Calibri" charset="0"/>
              </a:rPr>
              <a:t>Curation of all data to define meaning and classifications</a:t>
            </a:r>
          </a:p>
        </p:txBody>
      </p:sp>
      <p:cxnSp>
        <p:nvCxnSpPr>
          <p:cNvPr id="57" name="Straight Arrow Connector 56"/>
          <p:cNvCxnSpPr>
            <a:cxnSpLocks/>
            <a:stCxn id="6164" idx="2"/>
          </p:cNvCxnSpPr>
          <p:nvPr/>
        </p:nvCxnSpPr>
        <p:spPr bwMode="auto">
          <a:xfrm flipH="1">
            <a:off x="5122080" y="1398195"/>
            <a:ext cx="303602" cy="350417"/>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166" name="TextBox 37"/>
          <p:cNvSpPr txBox="1">
            <a:spLocks noChangeArrowheads="1"/>
          </p:cNvSpPr>
          <p:nvPr/>
        </p:nvSpPr>
        <p:spPr bwMode="auto">
          <a:xfrm>
            <a:off x="3917161" y="4321168"/>
            <a:ext cx="1150144"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a:latin typeface="Calibri" charset="0"/>
              </a:rPr>
              <a:t>Active monitoring and management of data</a:t>
            </a:r>
          </a:p>
        </p:txBody>
      </p:sp>
      <p:cxnSp>
        <p:nvCxnSpPr>
          <p:cNvPr id="26" name="Straight Arrow Connector 25"/>
          <p:cNvCxnSpPr>
            <a:stCxn id="6166" idx="0"/>
          </p:cNvCxnSpPr>
          <p:nvPr/>
        </p:nvCxnSpPr>
        <p:spPr bwMode="auto">
          <a:xfrm flipH="1" flipV="1">
            <a:off x="4292209" y="3630608"/>
            <a:ext cx="200024" cy="690560"/>
          </a:xfrm>
          <a:prstGeom prst="straightConnector1">
            <a:avLst/>
          </a:prstGeom>
          <a:solidFill>
            <a:srgbClr val="CC99FF"/>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 name="Oval 9"/>
          <p:cNvSpPr/>
          <p:nvPr/>
        </p:nvSpPr>
        <p:spPr>
          <a:xfrm>
            <a:off x="5194702" y="4177105"/>
            <a:ext cx="253603" cy="279797"/>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1</a:t>
            </a:r>
          </a:p>
        </p:txBody>
      </p:sp>
      <p:sp>
        <p:nvSpPr>
          <p:cNvPr id="33" name="Oval 32"/>
          <p:cNvSpPr/>
          <p:nvPr/>
        </p:nvSpPr>
        <p:spPr>
          <a:xfrm>
            <a:off x="6553202" y="2704301"/>
            <a:ext cx="222647" cy="278606"/>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10</a:t>
            </a:r>
          </a:p>
        </p:txBody>
      </p:sp>
      <p:sp>
        <p:nvSpPr>
          <p:cNvPr id="34" name="Oval 33"/>
          <p:cNvSpPr/>
          <p:nvPr/>
        </p:nvSpPr>
        <p:spPr>
          <a:xfrm>
            <a:off x="1562100" y="1027901"/>
            <a:ext cx="253604" cy="278606"/>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9</a:t>
            </a:r>
          </a:p>
        </p:txBody>
      </p:sp>
      <p:sp>
        <p:nvSpPr>
          <p:cNvPr id="35" name="Oval 34"/>
          <p:cNvSpPr/>
          <p:nvPr/>
        </p:nvSpPr>
        <p:spPr>
          <a:xfrm>
            <a:off x="2489602" y="4520005"/>
            <a:ext cx="253603" cy="279797"/>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8</a:t>
            </a:r>
          </a:p>
        </p:txBody>
      </p:sp>
      <p:sp>
        <p:nvSpPr>
          <p:cNvPr id="36" name="Oval 35"/>
          <p:cNvSpPr/>
          <p:nvPr/>
        </p:nvSpPr>
        <p:spPr>
          <a:xfrm>
            <a:off x="4051702" y="4075901"/>
            <a:ext cx="253603" cy="278606"/>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7</a:t>
            </a:r>
          </a:p>
        </p:txBody>
      </p:sp>
      <p:sp>
        <p:nvSpPr>
          <p:cNvPr id="37" name="Oval 36"/>
          <p:cNvSpPr/>
          <p:nvPr/>
        </p:nvSpPr>
        <p:spPr>
          <a:xfrm>
            <a:off x="7378308" y="925508"/>
            <a:ext cx="254794" cy="279797"/>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6</a:t>
            </a:r>
          </a:p>
        </p:txBody>
      </p:sp>
      <p:sp>
        <p:nvSpPr>
          <p:cNvPr id="38" name="Oval 37"/>
          <p:cNvSpPr/>
          <p:nvPr/>
        </p:nvSpPr>
        <p:spPr>
          <a:xfrm>
            <a:off x="1905000" y="1967305"/>
            <a:ext cx="253604" cy="279797"/>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4</a:t>
            </a:r>
          </a:p>
        </p:txBody>
      </p:sp>
      <p:sp>
        <p:nvSpPr>
          <p:cNvPr id="40" name="Oval 39"/>
          <p:cNvSpPr/>
          <p:nvPr/>
        </p:nvSpPr>
        <p:spPr>
          <a:xfrm>
            <a:off x="1510908" y="3923501"/>
            <a:ext cx="254794" cy="278606"/>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3</a:t>
            </a:r>
          </a:p>
        </p:txBody>
      </p:sp>
      <p:sp>
        <p:nvSpPr>
          <p:cNvPr id="41" name="Oval 40"/>
          <p:cNvSpPr/>
          <p:nvPr/>
        </p:nvSpPr>
        <p:spPr>
          <a:xfrm>
            <a:off x="4459487" y="921014"/>
            <a:ext cx="253603" cy="279797"/>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5</a:t>
            </a:r>
          </a:p>
        </p:txBody>
      </p:sp>
      <p:sp>
        <p:nvSpPr>
          <p:cNvPr id="42" name="Oval 41"/>
          <p:cNvSpPr/>
          <p:nvPr/>
        </p:nvSpPr>
        <p:spPr>
          <a:xfrm>
            <a:off x="7328302" y="1891105"/>
            <a:ext cx="253603" cy="279797"/>
          </a:xfrm>
          <a:prstGeom prst="ellipse">
            <a:avLst/>
          </a:prstGeom>
          <a:solidFill>
            <a:srgbClr val="FFFF00"/>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a:defRPr/>
            </a:pPr>
            <a:r>
              <a:rPr lang="en-US" sz="1200" dirty="0">
                <a:solidFill>
                  <a:srgbClr val="984807"/>
                </a:solidFill>
                <a:latin typeface="Calibri"/>
                <a:cs typeface="Calibri"/>
              </a:rPr>
              <a:t>2</a:t>
            </a:r>
          </a:p>
        </p:txBody>
      </p:sp>
      <p:sp>
        <p:nvSpPr>
          <p:cNvPr id="2" name="Rectangle 1">
            <a:extLst>
              <a:ext uri="{FF2B5EF4-FFF2-40B4-BE49-F238E27FC236}">
                <a16:creationId xmlns:a16="http://schemas.microsoft.com/office/drawing/2014/main" id="{6A86FC94-7CFA-4B47-BB2D-9F81AB7F24FC}"/>
              </a:ext>
            </a:extLst>
          </p:cNvPr>
          <p:cNvSpPr/>
          <p:nvPr/>
        </p:nvSpPr>
        <p:spPr>
          <a:xfrm rot="16200000">
            <a:off x="6502400" y="2373640"/>
            <a:ext cx="4572000" cy="523220"/>
          </a:xfrm>
          <a:prstGeom prst="rect">
            <a:avLst/>
          </a:prstGeom>
        </p:spPr>
        <p:txBody>
          <a:bodyPr>
            <a:spAutoFit/>
          </a:bodyPr>
          <a:lstStyle/>
          <a:p>
            <a:r>
              <a:rPr lang="en-US" dirty="0"/>
              <a:t>https://</a:t>
            </a:r>
            <a:r>
              <a:rPr lang="en-US" dirty="0" err="1"/>
              <a:t>www.ibmbigdatahub.com</a:t>
            </a:r>
            <a:r>
              <a:rPr lang="en-US" dirty="0"/>
              <a:t>/blog/building-data-reservoir-use-big-data-confidence</a:t>
            </a:r>
          </a:p>
        </p:txBody>
      </p:sp>
    </p:spTree>
    <p:extLst>
      <p:ext uri="{BB962C8B-B14F-4D97-AF65-F5344CB8AC3E}">
        <p14:creationId xmlns:p14="http://schemas.microsoft.com/office/powerpoint/2010/main" val="150665145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A774-55D8-A94C-8234-168432112397}"/>
              </a:ext>
            </a:extLst>
          </p:cNvPr>
          <p:cNvSpPr>
            <a:spLocks noGrp="1"/>
          </p:cNvSpPr>
          <p:nvPr>
            <p:ph type="title"/>
          </p:nvPr>
        </p:nvSpPr>
        <p:spPr/>
        <p:txBody>
          <a:bodyPr/>
          <a:lstStyle/>
          <a:p>
            <a:r>
              <a:rPr lang="en-US" dirty="0"/>
              <a:t>The Journey Continues …</a:t>
            </a:r>
          </a:p>
        </p:txBody>
      </p:sp>
      <p:sp>
        <p:nvSpPr>
          <p:cNvPr id="3" name="Slide Number Placeholder 2">
            <a:extLst>
              <a:ext uri="{FF2B5EF4-FFF2-40B4-BE49-F238E27FC236}">
                <a16:creationId xmlns:a16="http://schemas.microsoft.com/office/drawing/2014/main" id="{DBE9EF1D-2A0F-E14F-B9E3-DC085E2E9DF7}"/>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15</a:t>
            </a:fld>
            <a:endParaRPr lang="en-US" sz="1000"/>
          </a:p>
        </p:txBody>
      </p:sp>
      <p:sp>
        <p:nvSpPr>
          <p:cNvPr id="4" name="Rectangle 3">
            <a:extLst>
              <a:ext uri="{FF2B5EF4-FFF2-40B4-BE49-F238E27FC236}">
                <a16:creationId xmlns:a16="http://schemas.microsoft.com/office/drawing/2014/main" id="{FAFF175E-3F2A-1245-92D8-A9EE51661AA6}"/>
              </a:ext>
            </a:extLst>
          </p:cNvPr>
          <p:cNvSpPr/>
          <p:nvPr/>
        </p:nvSpPr>
        <p:spPr>
          <a:xfrm>
            <a:off x="371640" y="4279682"/>
            <a:ext cx="4211409" cy="307777"/>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=LMmm74t-BBA</a:t>
            </a:r>
          </a:p>
        </p:txBody>
      </p:sp>
      <p:pic>
        <p:nvPicPr>
          <p:cNvPr id="7" name="Picture 6">
            <a:extLst>
              <a:ext uri="{FF2B5EF4-FFF2-40B4-BE49-F238E27FC236}">
                <a16:creationId xmlns:a16="http://schemas.microsoft.com/office/drawing/2014/main" id="{9C87A0A4-A772-3243-A7EB-49B4D8DCA4C3}"/>
              </a:ext>
            </a:extLst>
          </p:cNvPr>
          <p:cNvPicPr>
            <a:picLocks noChangeAspect="1"/>
          </p:cNvPicPr>
          <p:nvPr/>
        </p:nvPicPr>
        <p:blipFill>
          <a:blip r:embed="rId2"/>
          <a:stretch>
            <a:fillRect/>
          </a:stretch>
        </p:blipFill>
        <p:spPr>
          <a:xfrm>
            <a:off x="605790" y="984260"/>
            <a:ext cx="2754630" cy="2065973"/>
          </a:xfrm>
          <a:prstGeom prst="rect">
            <a:avLst/>
          </a:prstGeom>
        </p:spPr>
      </p:pic>
      <p:sp>
        <p:nvSpPr>
          <p:cNvPr id="8" name="Rectangle 7">
            <a:extLst>
              <a:ext uri="{FF2B5EF4-FFF2-40B4-BE49-F238E27FC236}">
                <a16:creationId xmlns:a16="http://schemas.microsoft.com/office/drawing/2014/main" id="{24DF59BC-AE6E-2544-B63A-071FB2E2D7B3}"/>
              </a:ext>
            </a:extLst>
          </p:cNvPr>
          <p:cNvSpPr/>
          <p:nvPr/>
        </p:nvSpPr>
        <p:spPr>
          <a:xfrm>
            <a:off x="4468473" y="983755"/>
            <a:ext cx="4345328" cy="276999"/>
          </a:xfrm>
          <a:prstGeom prst="rect">
            <a:avLst/>
          </a:prstGeom>
        </p:spPr>
        <p:txBody>
          <a:bodyPr wrap="square">
            <a:spAutoFit/>
          </a:bodyPr>
          <a:lstStyle/>
          <a:p>
            <a:r>
              <a:rPr lang="en-US" sz="1200" dirty="0"/>
              <a:t>http://</a:t>
            </a:r>
            <a:r>
              <a:rPr lang="en-US" sz="1200" dirty="0" err="1"/>
              <a:t>www.redbooks.ibm.com</a:t>
            </a:r>
            <a:r>
              <a:rPr lang="en-US" sz="1200" dirty="0"/>
              <a:t>/abstracts/redp5486.html?Open</a:t>
            </a:r>
          </a:p>
        </p:txBody>
      </p:sp>
      <p:pic>
        <p:nvPicPr>
          <p:cNvPr id="10" name="Picture 9">
            <a:extLst>
              <a:ext uri="{FF2B5EF4-FFF2-40B4-BE49-F238E27FC236}">
                <a16:creationId xmlns:a16="http://schemas.microsoft.com/office/drawing/2014/main" id="{134204AB-32D4-0F48-8F6F-E99959DA297F}"/>
              </a:ext>
            </a:extLst>
          </p:cNvPr>
          <p:cNvPicPr>
            <a:picLocks noChangeAspect="1"/>
          </p:cNvPicPr>
          <p:nvPr/>
        </p:nvPicPr>
        <p:blipFill>
          <a:blip r:embed="rId3"/>
          <a:stretch>
            <a:fillRect/>
          </a:stretch>
        </p:blipFill>
        <p:spPr>
          <a:xfrm>
            <a:off x="6342382" y="1535353"/>
            <a:ext cx="2239621" cy="2891663"/>
          </a:xfrm>
          <a:prstGeom prst="rect">
            <a:avLst/>
          </a:prstGeom>
        </p:spPr>
      </p:pic>
    </p:spTree>
    <p:extLst>
      <p:ext uri="{BB962C8B-B14F-4D97-AF65-F5344CB8AC3E}">
        <p14:creationId xmlns:p14="http://schemas.microsoft.com/office/powerpoint/2010/main" val="415494133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3A30-E3E7-4A44-AB78-75FEA77AF253}"/>
              </a:ext>
            </a:extLst>
          </p:cNvPr>
          <p:cNvSpPr>
            <a:spLocks noGrp="1"/>
          </p:cNvSpPr>
          <p:nvPr>
            <p:ph type="title"/>
          </p:nvPr>
        </p:nvSpPr>
        <p:spPr/>
        <p:txBody>
          <a:bodyPr>
            <a:normAutofit/>
          </a:bodyPr>
          <a:lstStyle/>
          <a:p>
            <a:r>
              <a:rPr lang="en-GB" dirty="0"/>
              <a:t>Data Lake use cases</a:t>
            </a:r>
            <a:br>
              <a:rPr lang="en-GB" dirty="0"/>
            </a:br>
            <a:r>
              <a:rPr lang="en-GB" dirty="0"/>
              <a:t>with ODPi Egeria</a:t>
            </a:r>
          </a:p>
        </p:txBody>
      </p:sp>
      <p:sp>
        <p:nvSpPr>
          <p:cNvPr id="3" name="Slide Number Placeholder 2">
            <a:extLst>
              <a:ext uri="{FF2B5EF4-FFF2-40B4-BE49-F238E27FC236}">
                <a16:creationId xmlns:a16="http://schemas.microsoft.com/office/drawing/2014/main" id="{00861036-A1A8-EB42-B740-1DBEC50D9DF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16</a:t>
            </a:fld>
            <a:endParaRPr lang="en-US" sz="1000"/>
          </a:p>
        </p:txBody>
      </p:sp>
      <p:sp>
        <p:nvSpPr>
          <p:cNvPr id="4" name="TextBox 3">
            <a:extLst>
              <a:ext uri="{FF2B5EF4-FFF2-40B4-BE49-F238E27FC236}">
                <a16:creationId xmlns:a16="http://schemas.microsoft.com/office/drawing/2014/main" id="{354C2169-99CC-5944-B2D7-78D5DB7D13E0}"/>
              </a:ext>
            </a:extLst>
          </p:cNvPr>
          <p:cNvSpPr txBox="1"/>
          <p:nvPr/>
        </p:nvSpPr>
        <p:spPr>
          <a:xfrm>
            <a:off x="445169" y="3582669"/>
            <a:ext cx="4952741" cy="307777"/>
          </a:xfrm>
          <a:prstGeom prst="rect">
            <a:avLst/>
          </a:prstGeom>
          <a:noFill/>
        </p:spPr>
        <p:txBody>
          <a:bodyPr wrap="square" rtlCol="0">
            <a:spAutoFit/>
          </a:bodyPr>
          <a:lstStyle/>
          <a:p>
            <a:r>
              <a:rPr lang="en-US" dirty="0">
                <a:solidFill>
                  <a:schemeClr val="accent5">
                    <a:lumMod val="40000"/>
                    <a:lumOff val="60000"/>
                  </a:schemeClr>
                </a:solidFill>
              </a:rPr>
              <a:t>How it works</a:t>
            </a:r>
          </a:p>
        </p:txBody>
      </p:sp>
    </p:spTree>
    <p:extLst>
      <p:ext uri="{BB962C8B-B14F-4D97-AF65-F5344CB8AC3E}">
        <p14:creationId xmlns:p14="http://schemas.microsoft.com/office/powerpoint/2010/main" val="389661369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lack, sitting, several&#10;&#10;Description automatically generated">
            <a:extLst>
              <a:ext uri="{FF2B5EF4-FFF2-40B4-BE49-F238E27FC236}">
                <a16:creationId xmlns:a16="http://schemas.microsoft.com/office/drawing/2014/main" id="{E6963159-3924-8643-B09F-5AC5AF9136DB}"/>
              </a:ext>
            </a:extLst>
          </p:cNvPr>
          <p:cNvPicPr>
            <a:picLocks noChangeAspect="1"/>
          </p:cNvPicPr>
          <p:nvPr/>
        </p:nvPicPr>
        <p:blipFill>
          <a:blip r:embed="rId2"/>
          <a:stretch>
            <a:fillRect/>
          </a:stretch>
        </p:blipFill>
        <p:spPr>
          <a:xfrm>
            <a:off x="850900" y="1010829"/>
            <a:ext cx="7716814" cy="3459571"/>
          </a:xfrm>
          <a:prstGeom prst="rect">
            <a:avLst/>
          </a:prstGeom>
        </p:spPr>
      </p:pic>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17</a:t>
            </a:fld>
            <a:endParaRPr lang="en-US" sz="1000"/>
          </a:p>
        </p:txBody>
      </p:sp>
    </p:spTree>
    <p:extLst>
      <p:ext uri="{BB962C8B-B14F-4D97-AF65-F5344CB8AC3E}">
        <p14:creationId xmlns:p14="http://schemas.microsoft.com/office/powerpoint/2010/main" val="180673200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3A308C-5362-BC4B-9598-A11C0A539A5E}"/>
              </a:ext>
            </a:extLst>
          </p:cNvPr>
          <p:cNvSpPr/>
          <p:nvPr/>
        </p:nvSpPr>
        <p:spPr>
          <a:xfrm>
            <a:off x="848292" y="1010794"/>
            <a:ext cx="2654709" cy="35802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18</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CE21F0E4-771A-E74F-B638-4BEEBD53D04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415293262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6E2225-8650-C740-9F61-ACA4F185345F}"/>
              </a:ext>
            </a:extLst>
          </p:cNvPr>
          <p:cNvSpPr/>
          <p:nvPr/>
        </p:nvSpPr>
        <p:spPr>
          <a:xfrm>
            <a:off x="4667509" y="1386565"/>
            <a:ext cx="2654709" cy="157316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21BA562F-2E22-7B45-B286-FA96D6B10D2E}"/>
              </a:ext>
            </a:extLst>
          </p:cNvPr>
          <p:cNvSpPr/>
          <p:nvPr/>
        </p:nvSpPr>
        <p:spPr>
          <a:xfrm>
            <a:off x="3637782" y="1010795"/>
            <a:ext cx="3690118" cy="15609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19</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067C2D35-F973-5743-BCF6-DAA156D45C3E}"/>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378688840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6"/>
          <p:cNvSpPr>
            <a:spLocks noGrp="1"/>
          </p:cNvSpPr>
          <p:nvPr>
            <p:ph type="title"/>
          </p:nvPr>
        </p:nvSpPr>
        <p:spPr/>
        <p:txBody>
          <a:bodyPr/>
          <a:lstStyle/>
          <a:p>
            <a:r>
              <a:rPr lang="en-US">
                <a:latin typeface="Arial" charset="0"/>
                <a:ea typeface="ＭＳ Ｐゴシック" charset="0"/>
              </a:rPr>
              <a:t>Big Data Lakes or Swamps?</a:t>
            </a:r>
          </a:p>
        </p:txBody>
      </p:sp>
      <p:sp>
        <p:nvSpPr>
          <p:cNvPr id="12290" name="Content Placeholder 7"/>
          <p:cNvSpPr>
            <a:spLocks noGrp="1"/>
          </p:cNvSpPr>
          <p:nvPr>
            <p:ph idx="1"/>
          </p:nvPr>
        </p:nvSpPr>
        <p:spPr>
          <a:xfrm>
            <a:off x="176981" y="983457"/>
            <a:ext cx="5122606" cy="3565922"/>
          </a:xfrm>
        </p:spPr>
        <p:txBody>
          <a:bodyPr/>
          <a:lstStyle/>
          <a:p>
            <a:r>
              <a:rPr lang="en-US" sz="1350" dirty="0">
                <a:latin typeface="Arial" charset="0"/>
                <a:ea typeface="MS PGothic" charset="0"/>
              </a:rPr>
              <a:t>As we bring data together, are we creating a data swamp?</a:t>
            </a:r>
          </a:p>
          <a:p>
            <a:pPr lvl="1"/>
            <a:r>
              <a:rPr lang="en-US" sz="1200" dirty="0">
                <a:latin typeface="Arial" charset="0"/>
                <a:ea typeface="MS PGothic" charset="0"/>
              </a:rPr>
              <a:t>No one is sure of the origin or purity of data.</a:t>
            </a:r>
          </a:p>
          <a:p>
            <a:pPr lvl="1"/>
            <a:r>
              <a:rPr lang="en-US" sz="1200" dirty="0">
                <a:latin typeface="Arial" charset="0"/>
                <a:ea typeface="MS PGothic" charset="0"/>
              </a:rPr>
              <a:t>No one can find the data they need.</a:t>
            </a:r>
          </a:p>
          <a:p>
            <a:pPr lvl="1"/>
            <a:r>
              <a:rPr lang="en-US" sz="1200" dirty="0">
                <a:latin typeface="Arial" charset="0"/>
                <a:ea typeface="MS PGothic" charset="0"/>
              </a:rPr>
              <a:t>No one knows what data is present and and if it is being adequately protected.</a:t>
            </a:r>
          </a:p>
          <a:p>
            <a:endParaRPr lang="en-US" sz="1350" dirty="0">
              <a:latin typeface="Arial" charset="0"/>
              <a:ea typeface="MS PGothic" charset="0"/>
            </a:endParaRPr>
          </a:p>
          <a:p>
            <a:r>
              <a:rPr lang="en-US" sz="1350" dirty="0">
                <a:latin typeface="Arial" charset="0"/>
                <a:ea typeface="MS PGothic" charset="0"/>
              </a:rPr>
              <a:t>How do we build trust in big data?</a:t>
            </a:r>
          </a:p>
          <a:p>
            <a:pPr lvl="1"/>
            <a:r>
              <a:rPr lang="en-US" sz="1200" dirty="0">
                <a:latin typeface="Arial" charset="0"/>
                <a:ea typeface="MS PGothic" charset="0"/>
              </a:rPr>
              <a:t>Need trust both to share and to consume data.</a:t>
            </a:r>
          </a:p>
          <a:p>
            <a:pPr lvl="1"/>
            <a:r>
              <a:rPr lang="en-US" sz="1200" dirty="0">
                <a:latin typeface="Arial" charset="0"/>
                <a:ea typeface="MS PGothic" charset="0"/>
              </a:rPr>
              <a:t>Need understanding of quality, origin and ownership of data.</a:t>
            </a:r>
          </a:p>
          <a:p>
            <a:pPr lvl="1"/>
            <a:r>
              <a:rPr lang="en-US" sz="1200" dirty="0">
                <a:latin typeface="Arial" charset="0"/>
                <a:ea typeface="MS PGothic" charset="0"/>
              </a:rPr>
              <a:t>Need classification of data to govern and protect it.</a:t>
            </a:r>
          </a:p>
          <a:p>
            <a:pPr lvl="1"/>
            <a:r>
              <a:rPr lang="en-US" sz="1200" dirty="0">
                <a:latin typeface="Arial" charset="0"/>
                <a:ea typeface="MS PGothic" charset="0"/>
              </a:rPr>
              <a:t>Need timely, reliable data feeds and results.</a:t>
            </a:r>
          </a:p>
          <a:p>
            <a:pPr lvl="1"/>
            <a:r>
              <a:rPr lang="en-US" sz="1200" dirty="0">
                <a:latin typeface="Arial" charset="0"/>
                <a:ea typeface="MS PGothic" charset="0"/>
              </a:rPr>
              <a:t>All built on secure and reliable infrastructure.</a:t>
            </a:r>
          </a:p>
          <a:p>
            <a:endParaRPr lang="en-US" sz="1350" dirty="0">
              <a:latin typeface="Arial" charset="0"/>
              <a:ea typeface="MS PGothic" charset="0"/>
            </a:endParaRPr>
          </a:p>
        </p:txBody>
      </p:sp>
      <p:pic>
        <p:nvPicPr>
          <p:cNvPr id="12291" name="Picture 5" descr="ennerdale-wate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4836" y="2801235"/>
            <a:ext cx="2478881" cy="165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9" descr="swamp-lar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9093" y="853372"/>
            <a:ext cx="2421731" cy="1610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771331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7430634" y="968149"/>
            <a:ext cx="970416" cy="1508351"/>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20</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585FF658-699B-5842-968E-53BB58D6719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142349248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3503000" y="2571751"/>
            <a:ext cx="1180486" cy="1900597"/>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21</a:t>
            </a:fld>
            <a:endParaRPr lang="en-US" sz="1000"/>
          </a:p>
        </p:txBody>
      </p:sp>
      <p:pic>
        <p:nvPicPr>
          <p:cNvPr id="13" name="Picture 12" descr="A picture containing black, sitting, several&#10;&#10;Description automatically generated">
            <a:extLst>
              <a:ext uri="{FF2B5EF4-FFF2-40B4-BE49-F238E27FC236}">
                <a16:creationId xmlns:a16="http://schemas.microsoft.com/office/drawing/2014/main" id="{DEDEC4B5-B954-0540-83CF-23AB455B1E5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23918391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4686300" y="2930171"/>
            <a:ext cx="878502" cy="157316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22</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9FEB9AC2-EB3A-064C-A2E4-BDF22C14176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392363920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5477441" y="3003041"/>
            <a:ext cx="1761559" cy="157316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23</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AD15726A-23FA-F349-B75B-0C7701678A33}"/>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103753710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7219949" y="2461786"/>
            <a:ext cx="1336833" cy="2116072"/>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24</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39BAB678-D696-974B-B273-29955609BA2F}"/>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114976514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03CB-C3A3-AB43-930F-EA075AA5FCDC}"/>
              </a:ext>
            </a:extLst>
          </p:cNvPr>
          <p:cNvSpPr>
            <a:spLocks noGrp="1"/>
          </p:cNvSpPr>
          <p:nvPr>
            <p:ph type="title"/>
          </p:nvPr>
        </p:nvSpPr>
        <p:spPr/>
        <p:txBody>
          <a:bodyPr/>
          <a:lstStyle/>
          <a:p>
            <a:r>
              <a:rPr lang="en-US" dirty="0"/>
              <a:t>System context diagram</a:t>
            </a:r>
          </a:p>
        </p:txBody>
      </p:sp>
      <p:sp>
        <p:nvSpPr>
          <p:cNvPr id="4" name="Content Placeholder 3">
            <a:extLst>
              <a:ext uri="{FF2B5EF4-FFF2-40B4-BE49-F238E27FC236}">
                <a16:creationId xmlns:a16="http://schemas.microsoft.com/office/drawing/2014/main" id="{E88B7590-F7C8-004B-85ED-CB56196453EC}"/>
              </a:ext>
            </a:extLst>
          </p:cNvPr>
          <p:cNvSpPr>
            <a:spLocks noGrp="1"/>
          </p:cNvSpPr>
          <p:nvPr>
            <p:ph idx="1"/>
          </p:nvPr>
        </p:nvSpPr>
        <p:spPr>
          <a:xfrm>
            <a:off x="359200" y="965874"/>
            <a:ext cx="2066500" cy="3603001"/>
          </a:xfrm>
        </p:spPr>
        <p:txBody>
          <a:bodyPr/>
          <a:lstStyle/>
          <a:p>
            <a:r>
              <a:rPr lang="en-US" dirty="0"/>
              <a:t>Shows all interactions with external components</a:t>
            </a:r>
          </a:p>
        </p:txBody>
      </p:sp>
      <p:sp>
        <p:nvSpPr>
          <p:cNvPr id="3" name="Slide Number Placeholder 2">
            <a:extLst>
              <a:ext uri="{FF2B5EF4-FFF2-40B4-BE49-F238E27FC236}">
                <a16:creationId xmlns:a16="http://schemas.microsoft.com/office/drawing/2014/main" id="{133BBB9D-5241-374E-9CEB-16107740FF31}"/>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25</a:t>
            </a:fld>
            <a:endParaRPr lang="en-US" sz="1000"/>
          </a:p>
        </p:txBody>
      </p:sp>
      <p:pic>
        <p:nvPicPr>
          <p:cNvPr id="5" name="Picture 4" descr="A screenshot of a cell phone&#10;&#10;Description automatically generated">
            <a:extLst>
              <a:ext uri="{FF2B5EF4-FFF2-40B4-BE49-F238E27FC236}">
                <a16:creationId xmlns:a16="http://schemas.microsoft.com/office/drawing/2014/main" id="{4A83854D-2205-1B4B-9BCA-B5E1344DEDB3}"/>
              </a:ext>
            </a:extLst>
          </p:cNvPr>
          <p:cNvPicPr>
            <a:picLocks noChangeAspect="1"/>
          </p:cNvPicPr>
          <p:nvPr/>
        </p:nvPicPr>
        <p:blipFill>
          <a:blip r:embed="rId2"/>
          <a:stretch>
            <a:fillRect/>
          </a:stretch>
        </p:blipFill>
        <p:spPr>
          <a:xfrm>
            <a:off x="2717800" y="1005631"/>
            <a:ext cx="5851090" cy="3604469"/>
          </a:xfrm>
          <a:prstGeom prst="rect">
            <a:avLst/>
          </a:prstGeom>
        </p:spPr>
      </p:pic>
    </p:spTree>
    <p:extLst>
      <p:ext uri="{BB962C8B-B14F-4D97-AF65-F5344CB8AC3E}">
        <p14:creationId xmlns:p14="http://schemas.microsoft.com/office/powerpoint/2010/main" val="342555872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A34726-5ACE-6841-808A-E6FF7B901016}"/>
              </a:ext>
            </a:extLst>
          </p:cNvPr>
          <p:cNvSpPr/>
          <p:nvPr/>
        </p:nvSpPr>
        <p:spPr>
          <a:xfrm>
            <a:off x="7185593" y="2146300"/>
            <a:ext cx="523307" cy="406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682A96B0-BD64-9447-A84F-5AED67E1A895}"/>
              </a:ext>
            </a:extLst>
          </p:cNvPr>
          <p:cNvSpPr/>
          <p:nvPr/>
        </p:nvSpPr>
        <p:spPr>
          <a:xfrm>
            <a:off x="3568699" y="2146300"/>
            <a:ext cx="495301" cy="1714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 </a:t>
            </a:r>
          </a:p>
        </p:txBody>
      </p:sp>
      <p:sp>
        <p:nvSpPr>
          <p:cNvPr id="10" name="Rectangle 9">
            <a:extLst>
              <a:ext uri="{FF2B5EF4-FFF2-40B4-BE49-F238E27FC236}">
                <a16:creationId xmlns:a16="http://schemas.microsoft.com/office/drawing/2014/main" id="{7CC89743-3F70-FA45-B6B6-2871071FB751}"/>
              </a:ext>
            </a:extLst>
          </p:cNvPr>
          <p:cNvSpPr/>
          <p:nvPr/>
        </p:nvSpPr>
        <p:spPr>
          <a:xfrm>
            <a:off x="6096000" y="1308101"/>
            <a:ext cx="1587500" cy="41910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68DCE142-7E59-1442-9891-1D75DB6D86B1}"/>
              </a:ext>
            </a:extLst>
          </p:cNvPr>
          <p:cNvSpPr/>
          <p:nvPr/>
        </p:nvSpPr>
        <p:spPr>
          <a:xfrm>
            <a:off x="7185593" y="2806700"/>
            <a:ext cx="523307" cy="15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1386B5B5-86B8-874C-AA2D-A9FA8D2EECE3}"/>
              </a:ext>
            </a:extLst>
          </p:cNvPr>
          <p:cNvSpPr/>
          <p:nvPr/>
        </p:nvSpPr>
        <p:spPr>
          <a:xfrm>
            <a:off x="7124699" y="2547495"/>
            <a:ext cx="546101" cy="27190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15A629CE-46F5-B043-A488-3B5E913669F9}"/>
              </a:ext>
            </a:extLst>
          </p:cNvPr>
          <p:cNvSpPr/>
          <p:nvPr/>
        </p:nvSpPr>
        <p:spPr>
          <a:xfrm>
            <a:off x="4089400" y="1252095"/>
            <a:ext cx="2006600" cy="4878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61E604D5-1820-8846-A343-8784ABD40596}"/>
              </a:ext>
            </a:extLst>
          </p:cNvPr>
          <p:cNvSpPr/>
          <p:nvPr/>
        </p:nvSpPr>
        <p:spPr>
          <a:xfrm>
            <a:off x="7112000" y="1727201"/>
            <a:ext cx="596900" cy="41910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5D8403CB-C3A3-AB43-930F-EA075AA5FCDC}"/>
              </a:ext>
            </a:extLst>
          </p:cNvPr>
          <p:cNvSpPr>
            <a:spLocks noGrp="1"/>
          </p:cNvSpPr>
          <p:nvPr>
            <p:ph type="title"/>
          </p:nvPr>
        </p:nvSpPr>
        <p:spPr/>
        <p:txBody>
          <a:bodyPr/>
          <a:lstStyle/>
          <a:p>
            <a:r>
              <a:rPr lang="en-US" dirty="0"/>
              <a:t>System context diagram</a:t>
            </a:r>
          </a:p>
        </p:txBody>
      </p:sp>
      <p:sp>
        <p:nvSpPr>
          <p:cNvPr id="3" name="Slide Number Placeholder 2">
            <a:extLst>
              <a:ext uri="{FF2B5EF4-FFF2-40B4-BE49-F238E27FC236}">
                <a16:creationId xmlns:a16="http://schemas.microsoft.com/office/drawing/2014/main" id="{133BBB9D-5241-374E-9CEB-16107740FF31}"/>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26</a:t>
            </a:fld>
            <a:endParaRPr lang="en-US" sz="1000"/>
          </a:p>
        </p:txBody>
      </p:sp>
      <p:pic>
        <p:nvPicPr>
          <p:cNvPr id="5" name="Picture 4" descr="A screenshot of a cell phone&#10;&#10;Description automatically generated">
            <a:extLst>
              <a:ext uri="{FF2B5EF4-FFF2-40B4-BE49-F238E27FC236}">
                <a16:creationId xmlns:a16="http://schemas.microsoft.com/office/drawing/2014/main" id="{4A83854D-2205-1B4B-9BCA-B5E1344DEDB3}"/>
              </a:ext>
            </a:extLst>
          </p:cNvPr>
          <p:cNvPicPr>
            <a:picLocks noChangeAspect="1"/>
          </p:cNvPicPr>
          <p:nvPr/>
        </p:nvPicPr>
        <p:blipFill>
          <a:blip r:embed="rId2"/>
          <a:stretch>
            <a:fillRect/>
          </a:stretch>
        </p:blipFill>
        <p:spPr>
          <a:xfrm>
            <a:off x="2717800" y="1005631"/>
            <a:ext cx="5851090" cy="3604469"/>
          </a:xfrm>
          <a:prstGeom prst="rect">
            <a:avLst/>
          </a:prstGeom>
        </p:spPr>
      </p:pic>
      <p:sp>
        <p:nvSpPr>
          <p:cNvPr id="13" name="Rectangle 12">
            <a:extLst>
              <a:ext uri="{FF2B5EF4-FFF2-40B4-BE49-F238E27FC236}">
                <a16:creationId xmlns:a16="http://schemas.microsoft.com/office/drawing/2014/main" id="{4FD3D65A-7DAC-A74F-8272-DB323EA76657}"/>
              </a:ext>
            </a:extLst>
          </p:cNvPr>
          <p:cNvSpPr/>
          <p:nvPr/>
        </p:nvSpPr>
        <p:spPr>
          <a:xfrm>
            <a:off x="266699" y="1727200"/>
            <a:ext cx="342901" cy="241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 </a:t>
            </a:r>
          </a:p>
        </p:txBody>
      </p:sp>
      <p:sp>
        <p:nvSpPr>
          <p:cNvPr id="14" name="Rectangle 13">
            <a:extLst>
              <a:ext uri="{FF2B5EF4-FFF2-40B4-BE49-F238E27FC236}">
                <a16:creationId xmlns:a16="http://schemas.microsoft.com/office/drawing/2014/main" id="{A35D7665-ADF7-0343-9152-6C1EFC3CED8C}"/>
              </a:ext>
            </a:extLst>
          </p:cNvPr>
          <p:cNvSpPr/>
          <p:nvPr/>
        </p:nvSpPr>
        <p:spPr>
          <a:xfrm>
            <a:off x="266700" y="1384301"/>
            <a:ext cx="342900" cy="253999"/>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4AE9C34F-37A2-5544-A4D9-5205A412E603}"/>
              </a:ext>
            </a:extLst>
          </p:cNvPr>
          <p:cNvSpPr txBox="1"/>
          <p:nvPr/>
        </p:nvSpPr>
        <p:spPr>
          <a:xfrm>
            <a:off x="660400" y="1346200"/>
            <a:ext cx="1697901" cy="307777"/>
          </a:xfrm>
          <a:prstGeom prst="rect">
            <a:avLst/>
          </a:prstGeom>
          <a:noFill/>
        </p:spPr>
        <p:txBody>
          <a:bodyPr wrap="none" rtlCol="0">
            <a:spAutoFit/>
          </a:bodyPr>
          <a:lstStyle/>
          <a:p>
            <a:r>
              <a:rPr lang="en-US" dirty="0"/>
              <a:t>Provided by Egeria</a:t>
            </a:r>
          </a:p>
        </p:txBody>
      </p:sp>
      <p:sp>
        <p:nvSpPr>
          <p:cNvPr id="12" name="TextBox 11">
            <a:extLst>
              <a:ext uri="{FF2B5EF4-FFF2-40B4-BE49-F238E27FC236}">
                <a16:creationId xmlns:a16="http://schemas.microsoft.com/office/drawing/2014/main" id="{25EEFD2D-4738-5C46-AF18-E62377022920}"/>
              </a:ext>
            </a:extLst>
          </p:cNvPr>
          <p:cNvSpPr txBox="1"/>
          <p:nvPr/>
        </p:nvSpPr>
        <p:spPr>
          <a:xfrm>
            <a:off x="660400" y="1689100"/>
            <a:ext cx="1835759" cy="307777"/>
          </a:xfrm>
          <a:prstGeom prst="rect">
            <a:avLst/>
          </a:prstGeom>
          <a:noFill/>
        </p:spPr>
        <p:txBody>
          <a:bodyPr wrap="none" rtlCol="0">
            <a:spAutoFit/>
          </a:bodyPr>
          <a:lstStyle/>
          <a:p>
            <a:r>
              <a:rPr lang="en-US" dirty="0"/>
              <a:t>Uses open metadata</a:t>
            </a:r>
          </a:p>
        </p:txBody>
      </p:sp>
    </p:spTree>
    <p:extLst>
      <p:ext uri="{BB962C8B-B14F-4D97-AF65-F5344CB8AC3E}">
        <p14:creationId xmlns:p14="http://schemas.microsoft.com/office/powerpoint/2010/main" val="202814065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sym typeface="Wingdings"/>
              </a:rPr>
              <a:t>Current Open Metadata Access Services (OMASs)</a:t>
            </a:r>
            <a:endParaRPr lang="en-US" dirty="0"/>
          </a:p>
        </p:txBody>
      </p:sp>
      <p:sp>
        <p:nvSpPr>
          <p:cNvPr id="3" name="Slide Number Placeholder 2">
            <a:extLst>
              <a:ext uri="{FF2B5EF4-FFF2-40B4-BE49-F238E27FC236}">
                <a16:creationId xmlns:a16="http://schemas.microsoft.com/office/drawing/2014/main" id="{A674C1B6-7BC1-5D49-8AD3-978298BB375D}"/>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27</a:t>
            </a:fld>
            <a:endParaRPr lang="en-US" sz="1000"/>
          </a:p>
        </p:txBody>
      </p:sp>
      <p:sp>
        <p:nvSpPr>
          <p:cNvPr id="116" name="Rectangle 115">
            <a:extLst>
              <a:ext uri="{FF2B5EF4-FFF2-40B4-BE49-F238E27FC236}">
                <a16:creationId xmlns:a16="http://schemas.microsoft.com/office/drawing/2014/main" id="{476F9BE3-862A-AA46-AB57-DE03ACDD600E}"/>
              </a:ext>
            </a:extLst>
          </p:cNvPr>
          <p:cNvSpPr/>
          <p:nvPr/>
        </p:nvSpPr>
        <p:spPr>
          <a:xfrm>
            <a:off x="6730535" y="1892299"/>
            <a:ext cx="1664747" cy="36468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Project Management</a:t>
            </a:r>
          </a:p>
        </p:txBody>
      </p:sp>
      <p:sp>
        <p:nvSpPr>
          <p:cNvPr id="117" name="Rectangle 116">
            <a:extLst>
              <a:ext uri="{FF2B5EF4-FFF2-40B4-BE49-F238E27FC236}">
                <a16:creationId xmlns:a16="http://schemas.microsoft.com/office/drawing/2014/main" id="{1591BE6D-BB96-A84B-B3EE-3CD263D5B3A4}"/>
              </a:ext>
            </a:extLst>
          </p:cNvPr>
          <p:cNvSpPr/>
          <p:nvPr/>
        </p:nvSpPr>
        <p:spPr>
          <a:xfrm>
            <a:off x="6721299" y="1523999"/>
            <a:ext cx="1673983" cy="360041"/>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Community Profile</a:t>
            </a:r>
          </a:p>
        </p:txBody>
      </p:sp>
      <p:sp>
        <p:nvSpPr>
          <p:cNvPr id="118" name="Rectangle 117">
            <a:hlinkClick r:id="" action="ppaction://noaction"/>
            <a:extLst>
              <a:ext uri="{FF2B5EF4-FFF2-40B4-BE49-F238E27FC236}">
                <a16:creationId xmlns:a16="http://schemas.microsoft.com/office/drawing/2014/main" id="{998CD17E-7F50-9E42-AFB8-23A2B6E99FFF}"/>
              </a:ext>
            </a:extLst>
          </p:cNvPr>
          <p:cNvSpPr/>
          <p:nvPr/>
        </p:nvSpPr>
        <p:spPr>
          <a:xfrm>
            <a:off x="5571928" y="1040895"/>
            <a:ext cx="1139660" cy="469005"/>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Asset Catalog</a:t>
            </a:r>
          </a:p>
        </p:txBody>
      </p:sp>
      <p:sp>
        <p:nvSpPr>
          <p:cNvPr id="119" name="Rectangle 118">
            <a:hlinkClick r:id="" action="ppaction://noaction"/>
            <a:extLst>
              <a:ext uri="{FF2B5EF4-FFF2-40B4-BE49-F238E27FC236}">
                <a16:creationId xmlns:a16="http://schemas.microsoft.com/office/drawing/2014/main" id="{1A013985-563B-8546-A55E-6DED6A4F8F52}"/>
              </a:ext>
            </a:extLst>
          </p:cNvPr>
          <p:cNvSpPr/>
          <p:nvPr/>
        </p:nvSpPr>
        <p:spPr>
          <a:xfrm>
            <a:off x="407025" y="1524606"/>
            <a:ext cx="1688393" cy="43668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Stewardship Action</a:t>
            </a:r>
          </a:p>
        </p:txBody>
      </p:sp>
      <p:sp>
        <p:nvSpPr>
          <p:cNvPr id="120" name="Rectangle 119">
            <a:hlinkClick r:id="" action="ppaction://noaction"/>
            <a:extLst>
              <a:ext uri="{FF2B5EF4-FFF2-40B4-BE49-F238E27FC236}">
                <a16:creationId xmlns:a16="http://schemas.microsoft.com/office/drawing/2014/main" id="{A87076A8-EEEE-DF44-9CDD-A745DF472641}"/>
              </a:ext>
            </a:extLst>
          </p:cNvPr>
          <p:cNvSpPr/>
          <p:nvPr/>
        </p:nvSpPr>
        <p:spPr>
          <a:xfrm>
            <a:off x="413728" y="1970670"/>
            <a:ext cx="1681690" cy="41555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Information View</a:t>
            </a:r>
          </a:p>
        </p:txBody>
      </p:sp>
      <p:sp>
        <p:nvSpPr>
          <p:cNvPr id="121" name="Rectangle 120">
            <a:hlinkClick r:id="" action="ppaction://noaction"/>
            <a:extLst>
              <a:ext uri="{FF2B5EF4-FFF2-40B4-BE49-F238E27FC236}">
                <a16:creationId xmlns:a16="http://schemas.microsoft.com/office/drawing/2014/main" id="{940C5F78-8F95-E84C-B841-9625E17B6E4B}"/>
              </a:ext>
            </a:extLst>
          </p:cNvPr>
          <p:cNvSpPr/>
          <p:nvPr/>
        </p:nvSpPr>
        <p:spPr>
          <a:xfrm>
            <a:off x="413728" y="2413442"/>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Governance Program</a:t>
            </a:r>
          </a:p>
        </p:txBody>
      </p:sp>
      <p:sp>
        <p:nvSpPr>
          <p:cNvPr id="122" name="Rectangle 121">
            <a:hlinkClick r:id="rId2" action="ppaction://hlinksldjump"/>
            <a:extLst>
              <a:ext uri="{FF2B5EF4-FFF2-40B4-BE49-F238E27FC236}">
                <a16:creationId xmlns:a16="http://schemas.microsoft.com/office/drawing/2014/main" id="{777C937A-8053-8F4B-B5E5-179283FD3AAA}"/>
              </a:ext>
            </a:extLst>
          </p:cNvPr>
          <p:cNvSpPr/>
          <p:nvPr/>
        </p:nvSpPr>
        <p:spPr>
          <a:xfrm>
            <a:off x="413728" y="3301458"/>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Data Engine</a:t>
            </a:r>
          </a:p>
        </p:txBody>
      </p:sp>
      <p:sp>
        <p:nvSpPr>
          <p:cNvPr id="123" name="Rectangle 122">
            <a:hlinkClick r:id="" action="ppaction://noaction"/>
            <a:extLst>
              <a:ext uri="{FF2B5EF4-FFF2-40B4-BE49-F238E27FC236}">
                <a16:creationId xmlns:a16="http://schemas.microsoft.com/office/drawing/2014/main" id="{7B95AE21-42EB-3341-A010-EBA9D6B2D257}"/>
              </a:ext>
            </a:extLst>
          </p:cNvPr>
          <p:cNvSpPr/>
          <p:nvPr/>
        </p:nvSpPr>
        <p:spPr>
          <a:xfrm>
            <a:off x="4467887" y="1040895"/>
            <a:ext cx="1079581" cy="468374"/>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Subject Area</a:t>
            </a:r>
          </a:p>
        </p:txBody>
      </p:sp>
      <p:sp>
        <p:nvSpPr>
          <p:cNvPr id="124" name="Rectangle 123">
            <a:hlinkClick r:id="" action="ppaction://noaction"/>
            <a:extLst>
              <a:ext uri="{FF2B5EF4-FFF2-40B4-BE49-F238E27FC236}">
                <a16:creationId xmlns:a16="http://schemas.microsoft.com/office/drawing/2014/main" id="{5CDC889E-9CD4-A24F-85F2-698AC502E277}"/>
              </a:ext>
            </a:extLst>
          </p:cNvPr>
          <p:cNvSpPr/>
          <p:nvPr/>
        </p:nvSpPr>
        <p:spPr>
          <a:xfrm>
            <a:off x="6722811" y="3822700"/>
            <a:ext cx="1684589" cy="39069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Design Model</a:t>
            </a:r>
          </a:p>
        </p:txBody>
      </p:sp>
      <p:sp>
        <p:nvSpPr>
          <p:cNvPr id="125" name="Rectangle 124">
            <a:hlinkClick r:id="" action="ppaction://noaction"/>
            <a:extLst>
              <a:ext uri="{FF2B5EF4-FFF2-40B4-BE49-F238E27FC236}">
                <a16:creationId xmlns:a16="http://schemas.microsoft.com/office/drawing/2014/main" id="{813FB9F0-EE53-4849-9BA8-97BED6DD842A}"/>
              </a:ext>
            </a:extLst>
          </p:cNvPr>
          <p:cNvSpPr/>
          <p:nvPr/>
        </p:nvSpPr>
        <p:spPr>
          <a:xfrm>
            <a:off x="5219700" y="4213123"/>
            <a:ext cx="1460500"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Discovery Engine</a:t>
            </a:r>
          </a:p>
        </p:txBody>
      </p:sp>
      <p:sp>
        <p:nvSpPr>
          <p:cNvPr id="126" name="Rectangle 125">
            <a:hlinkClick r:id="rId3" action="ppaction://hlinksldjump"/>
            <a:extLst>
              <a:ext uri="{FF2B5EF4-FFF2-40B4-BE49-F238E27FC236}">
                <a16:creationId xmlns:a16="http://schemas.microsoft.com/office/drawing/2014/main" id="{477EFF0E-A890-4E48-9704-3DF6A39AFA8D}"/>
              </a:ext>
            </a:extLst>
          </p:cNvPr>
          <p:cNvSpPr/>
          <p:nvPr/>
        </p:nvSpPr>
        <p:spPr>
          <a:xfrm>
            <a:off x="413728" y="4216760"/>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Governance Engine</a:t>
            </a:r>
          </a:p>
        </p:txBody>
      </p:sp>
      <p:sp>
        <p:nvSpPr>
          <p:cNvPr id="127" name="Rectangle 126">
            <a:hlinkClick r:id="" action="ppaction://noaction"/>
            <a:extLst>
              <a:ext uri="{FF2B5EF4-FFF2-40B4-BE49-F238E27FC236}">
                <a16:creationId xmlns:a16="http://schemas.microsoft.com/office/drawing/2014/main" id="{60672DC7-61C5-CE43-AA5B-21276DA82180}"/>
              </a:ext>
            </a:extLst>
          </p:cNvPr>
          <p:cNvSpPr/>
          <p:nvPr/>
        </p:nvSpPr>
        <p:spPr>
          <a:xfrm>
            <a:off x="413728" y="3759109"/>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Security Officer</a:t>
            </a:r>
          </a:p>
        </p:txBody>
      </p:sp>
      <p:sp>
        <p:nvSpPr>
          <p:cNvPr id="128" name="Rectangle 127">
            <a:extLst>
              <a:ext uri="{FF2B5EF4-FFF2-40B4-BE49-F238E27FC236}">
                <a16:creationId xmlns:a16="http://schemas.microsoft.com/office/drawing/2014/main" id="{26056A3F-1214-2748-9CB8-183B6F7C1FAC}"/>
              </a:ext>
            </a:extLst>
          </p:cNvPr>
          <p:cNvSpPr/>
          <p:nvPr/>
        </p:nvSpPr>
        <p:spPr>
          <a:xfrm>
            <a:off x="6736253" y="2692400"/>
            <a:ext cx="1671729" cy="338934"/>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Software Developer</a:t>
            </a:r>
          </a:p>
        </p:txBody>
      </p:sp>
      <p:sp>
        <p:nvSpPr>
          <p:cNvPr id="129" name="Rectangle 128">
            <a:hlinkClick r:id="rId3" action="ppaction://hlinksldjump"/>
            <a:extLst>
              <a:ext uri="{FF2B5EF4-FFF2-40B4-BE49-F238E27FC236}">
                <a16:creationId xmlns:a16="http://schemas.microsoft.com/office/drawing/2014/main" id="{850DA6F9-4B46-474F-A1BF-678E01FA248F}"/>
              </a:ext>
            </a:extLst>
          </p:cNvPr>
          <p:cNvSpPr/>
          <p:nvPr/>
        </p:nvSpPr>
        <p:spPr>
          <a:xfrm>
            <a:off x="3647098" y="4211559"/>
            <a:ext cx="1524199"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Data Manager</a:t>
            </a:r>
          </a:p>
        </p:txBody>
      </p:sp>
      <p:sp>
        <p:nvSpPr>
          <p:cNvPr id="130" name="Rectangle 129">
            <a:hlinkClick r:id="" action="ppaction://noaction"/>
            <a:extLst>
              <a:ext uri="{FF2B5EF4-FFF2-40B4-BE49-F238E27FC236}">
                <a16:creationId xmlns:a16="http://schemas.microsoft.com/office/drawing/2014/main" id="{C12DBEB8-0336-F34A-BB44-94901E0112B6}"/>
              </a:ext>
            </a:extLst>
          </p:cNvPr>
          <p:cNvSpPr/>
          <p:nvPr/>
        </p:nvSpPr>
        <p:spPr>
          <a:xfrm>
            <a:off x="2108118" y="1040895"/>
            <a:ext cx="1167914" cy="47596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Asset Owner</a:t>
            </a:r>
          </a:p>
        </p:txBody>
      </p:sp>
      <p:sp>
        <p:nvSpPr>
          <p:cNvPr id="131" name="Rectangle 130">
            <a:extLst>
              <a:ext uri="{FF2B5EF4-FFF2-40B4-BE49-F238E27FC236}">
                <a16:creationId xmlns:a16="http://schemas.microsoft.com/office/drawing/2014/main" id="{49DFDAEE-06B9-9744-8A37-DD559417190C}"/>
              </a:ext>
            </a:extLst>
          </p:cNvPr>
          <p:cNvSpPr/>
          <p:nvPr/>
        </p:nvSpPr>
        <p:spPr>
          <a:xfrm>
            <a:off x="6738003" y="3060699"/>
            <a:ext cx="1669980" cy="36711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Digital Architecture</a:t>
            </a:r>
          </a:p>
        </p:txBody>
      </p:sp>
      <p:sp>
        <p:nvSpPr>
          <p:cNvPr id="132" name="Rectangle 131">
            <a:extLst>
              <a:ext uri="{FF2B5EF4-FFF2-40B4-BE49-F238E27FC236}">
                <a16:creationId xmlns:a16="http://schemas.microsoft.com/office/drawing/2014/main" id="{5CC66AA6-8485-CF46-9F49-4D2AED14B192}"/>
              </a:ext>
            </a:extLst>
          </p:cNvPr>
          <p:cNvSpPr/>
          <p:nvPr/>
        </p:nvSpPr>
        <p:spPr>
          <a:xfrm>
            <a:off x="6729743" y="2273299"/>
            <a:ext cx="1665539" cy="396165"/>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Data Science</a:t>
            </a:r>
          </a:p>
        </p:txBody>
      </p:sp>
      <p:sp>
        <p:nvSpPr>
          <p:cNvPr id="133" name="Rectangle 132">
            <a:extLst>
              <a:ext uri="{FF2B5EF4-FFF2-40B4-BE49-F238E27FC236}">
                <a16:creationId xmlns:a16="http://schemas.microsoft.com/office/drawing/2014/main" id="{25B852F6-063A-E14B-9B59-A1F0841A4D22}"/>
              </a:ext>
            </a:extLst>
          </p:cNvPr>
          <p:cNvSpPr/>
          <p:nvPr/>
        </p:nvSpPr>
        <p:spPr>
          <a:xfrm>
            <a:off x="6732996" y="3441700"/>
            <a:ext cx="1674986" cy="360258"/>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DevOps</a:t>
            </a:r>
          </a:p>
        </p:txBody>
      </p:sp>
      <p:sp>
        <p:nvSpPr>
          <p:cNvPr id="134" name="Rectangle 133">
            <a:hlinkClick r:id="" action="ppaction://noaction"/>
            <a:extLst>
              <a:ext uri="{FF2B5EF4-FFF2-40B4-BE49-F238E27FC236}">
                <a16:creationId xmlns:a16="http://schemas.microsoft.com/office/drawing/2014/main" id="{59975D84-7CC1-7B44-8FE7-280CAFC20557}"/>
              </a:ext>
            </a:extLst>
          </p:cNvPr>
          <p:cNvSpPr/>
          <p:nvPr/>
        </p:nvSpPr>
        <p:spPr>
          <a:xfrm>
            <a:off x="6718924" y="1040895"/>
            <a:ext cx="1663933"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Asset Consumer</a:t>
            </a:r>
          </a:p>
        </p:txBody>
      </p:sp>
      <p:sp>
        <p:nvSpPr>
          <p:cNvPr id="135" name="Rectangle 134">
            <a:hlinkClick r:id="rId3" action="ppaction://hlinksldjump"/>
            <a:extLst>
              <a:ext uri="{FF2B5EF4-FFF2-40B4-BE49-F238E27FC236}">
                <a16:creationId xmlns:a16="http://schemas.microsoft.com/office/drawing/2014/main" id="{13C02E57-32FC-B446-BDB4-B6720DD1849E}"/>
              </a:ext>
            </a:extLst>
          </p:cNvPr>
          <p:cNvSpPr/>
          <p:nvPr/>
        </p:nvSpPr>
        <p:spPr>
          <a:xfrm>
            <a:off x="2096053" y="4221257"/>
            <a:ext cx="1531674"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IT Infrastructure</a:t>
            </a:r>
          </a:p>
        </p:txBody>
      </p:sp>
      <p:pic>
        <p:nvPicPr>
          <p:cNvPr id="136" name="Picture 135" descr="Atlas Metadata Areas.png">
            <a:extLst>
              <a:ext uri="{FF2B5EF4-FFF2-40B4-BE49-F238E27FC236}">
                <a16:creationId xmlns:a16="http://schemas.microsoft.com/office/drawing/2014/main" id="{369710D6-5C58-1643-B4CB-DDEDC1BFA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428" y="1559631"/>
            <a:ext cx="4644572" cy="2639091"/>
          </a:xfrm>
          <a:prstGeom prst="rect">
            <a:avLst/>
          </a:prstGeom>
        </p:spPr>
      </p:pic>
      <p:sp>
        <p:nvSpPr>
          <p:cNvPr id="137" name="Rectangle 136">
            <a:hlinkClick r:id="" action="ppaction://noaction"/>
            <a:extLst>
              <a:ext uri="{FF2B5EF4-FFF2-40B4-BE49-F238E27FC236}">
                <a16:creationId xmlns:a16="http://schemas.microsoft.com/office/drawing/2014/main" id="{5EE82C80-DCA8-8C46-8A7F-83B8210DA4C0}"/>
              </a:ext>
            </a:extLst>
          </p:cNvPr>
          <p:cNvSpPr/>
          <p:nvPr/>
        </p:nvSpPr>
        <p:spPr>
          <a:xfrm>
            <a:off x="407025" y="2879185"/>
            <a:ext cx="1688393" cy="390910"/>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a:ea typeface="ＭＳ Ｐゴシック"/>
                <a:cs typeface="Calibri"/>
              </a:rPr>
              <a:t>Data Privacy</a:t>
            </a:r>
            <a:endParaRPr kumimoji="0" lang="en-US" sz="1200" b="0" i="0" u="none" strike="noStrike" kern="0" cap="none" spc="0" normalizeH="0" baseline="0" noProof="0" dirty="0">
              <a:ln>
                <a:noFill/>
              </a:ln>
              <a:solidFill>
                <a:sysClr val="windowText" lastClr="000000"/>
              </a:solidFill>
              <a:effectLst/>
              <a:uLnTx/>
              <a:uFillTx/>
              <a:latin typeface="Calibri"/>
              <a:ea typeface="ＭＳ Ｐゴシック"/>
              <a:cs typeface="Calibri"/>
            </a:endParaRPr>
          </a:p>
        </p:txBody>
      </p:sp>
      <p:sp>
        <p:nvSpPr>
          <p:cNvPr id="138" name="Rectangle 137">
            <a:hlinkClick r:id="" action="ppaction://noaction"/>
            <a:extLst>
              <a:ext uri="{FF2B5EF4-FFF2-40B4-BE49-F238E27FC236}">
                <a16:creationId xmlns:a16="http://schemas.microsoft.com/office/drawing/2014/main" id="{C8BC3187-E39A-CE42-86C1-9D8615A6E085}"/>
              </a:ext>
            </a:extLst>
          </p:cNvPr>
          <p:cNvSpPr/>
          <p:nvPr/>
        </p:nvSpPr>
        <p:spPr>
          <a:xfrm>
            <a:off x="3303718" y="1040895"/>
            <a:ext cx="1139549" cy="467311"/>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Asset Lineage</a:t>
            </a:r>
          </a:p>
        </p:txBody>
      </p:sp>
      <p:sp>
        <p:nvSpPr>
          <p:cNvPr id="28" name="Rectangle 27">
            <a:extLst>
              <a:ext uri="{FF2B5EF4-FFF2-40B4-BE49-F238E27FC236}">
                <a16:creationId xmlns:a16="http://schemas.microsoft.com/office/drawing/2014/main" id="{4FBC7836-7A52-8C49-945E-8E05A6B62521}"/>
              </a:ext>
            </a:extLst>
          </p:cNvPr>
          <p:cNvSpPr/>
          <p:nvPr/>
        </p:nvSpPr>
        <p:spPr>
          <a:xfrm>
            <a:off x="400120" y="1028699"/>
            <a:ext cx="1669980" cy="482601"/>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Digital Service</a:t>
            </a:r>
          </a:p>
        </p:txBody>
      </p:sp>
      <p:sp>
        <p:nvSpPr>
          <p:cNvPr id="29" name="Rectangle 28">
            <a:hlinkClick r:id="" action="ppaction://noaction"/>
            <a:extLst>
              <a:ext uri="{FF2B5EF4-FFF2-40B4-BE49-F238E27FC236}">
                <a16:creationId xmlns:a16="http://schemas.microsoft.com/office/drawing/2014/main" id="{2D10A940-5F97-BF40-8B2F-CC61891E31B4}"/>
              </a:ext>
            </a:extLst>
          </p:cNvPr>
          <p:cNvSpPr/>
          <p:nvPr/>
        </p:nvSpPr>
        <p:spPr>
          <a:xfrm>
            <a:off x="6718925" y="4249611"/>
            <a:ext cx="1688393" cy="43668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Analytics Modeling</a:t>
            </a:r>
          </a:p>
        </p:txBody>
      </p:sp>
    </p:spTree>
    <p:extLst>
      <p:ext uri="{BB962C8B-B14F-4D97-AF65-F5344CB8AC3E}">
        <p14:creationId xmlns:p14="http://schemas.microsoft.com/office/powerpoint/2010/main" val="354619361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Event-driven governance</a:t>
            </a:r>
          </a:p>
        </p:txBody>
      </p:sp>
      <p:sp>
        <p:nvSpPr>
          <p:cNvPr id="3" name="Cloud 2"/>
          <p:cNvSpPr/>
          <p:nvPr/>
        </p:nvSpPr>
        <p:spPr>
          <a:xfrm>
            <a:off x="4788751" y="1832372"/>
            <a:ext cx="2475914" cy="1366243"/>
          </a:xfrm>
          <a:prstGeom prst="cloud">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1F497D"/>
                </a:solidFill>
                <a:latin typeface="Calibri"/>
                <a:cs typeface="Calibri"/>
              </a:rPr>
              <a:t>Open</a:t>
            </a:r>
          </a:p>
          <a:p>
            <a:pPr algn="ctr"/>
            <a:r>
              <a:rPr lang="en-GB" sz="1800" dirty="0">
                <a:solidFill>
                  <a:srgbClr val="1F497D"/>
                </a:solidFill>
                <a:latin typeface="Calibri"/>
                <a:cs typeface="Calibri"/>
              </a:rPr>
              <a:t>Metadata</a:t>
            </a:r>
          </a:p>
        </p:txBody>
      </p:sp>
      <p:pic>
        <p:nvPicPr>
          <p:cNvPr id="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460" y="1861891"/>
            <a:ext cx="894902" cy="10241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Right Arrow 4"/>
          <p:cNvSpPr/>
          <p:nvPr/>
        </p:nvSpPr>
        <p:spPr>
          <a:xfrm>
            <a:off x="3904496" y="2314576"/>
            <a:ext cx="707404" cy="305395"/>
          </a:xfrm>
          <a:prstGeom prs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6" name="TextBox 5"/>
          <p:cNvSpPr txBox="1"/>
          <p:nvPr/>
        </p:nvSpPr>
        <p:spPr bwMode="auto">
          <a:xfrm>
            <a:off x="3856264" y="1671638"/>
            <a:ext cx="867132"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New</a:t>
            </a:r>
          </a:p>
          <a:p>
            <a:r>
              <a:rPr lang="en-GB" sz="1400" dirty="0">
                <a:latin typeface="Calibri" pitchFamily="-1" charset="0"/>
              </a:rPr>
              <a:t>Database</a:t>
            </a:r>
          </a:p>
        </p:txBody>
      </p:sp>
      <p:sp>
        <p:nvSpPr>
          <p:cNvPr id="7" name="Left-Right Arrow 6"/>
          <p:cNvSpPr/>
          <p:nvPr/>
        </p:nvSpPr>
        <p:spPr>
          <a:xfrm>
            <a:off x="7505826" y="2459237"/>
            <a:ext cx="610940" cy="257175"/>
          </a:xfrm>
          <a:prstGeom prst="lef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8" name="Up-Down Arrow 7"/>
          <p:cNvSpPr/>
          <p:nvPr/>
        </p:nvSpPr>
        <p:spPr>
          <a:xfrm>
            <a:off x="6010631" y="1076921"/>
            <a:ext cx="273315" cy="610790"/>
          </a:xfrm>
          <a:prstGeom prst="upDown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dirty="0">
              <a:solidFill>
                <a:srgbClr val="1F497D"/>
              </a:solidFill>
              <a:latin typeface="Calibri"/>
              <a:cs typeface="Calibri"/>
            </a:endParaRPr>
          </a:p>
        </p:txBody>
      </p:sp>
      <p:sp>
        <p:nvSpPr>
          <p:cNvPr id="9" name="TextBox 8"/>
          <p:cNvSpPr txBox="1"/>
          <p:nvPr/>
        </p:nvSpPr>
        <p:spPr bwMode="auto">
          <a:xfrm>
            <a:off x="6348256" y="1109067"/>
            <a:ext cx="684803"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Assign</a:t>
            </a:r>
          </a:p>
          <a:p>
            <a:r>
              <a:rPr lang="en-GB" sz="1400" dirty="0">
                <a:latin typeface="Calibri" pitchFamily="-1" charset="0"/>
              </a:rPr>
              <a:t>Owner</a:t>
            </a:r>
          </a:p>
        </p:txBody>
      </p:sp>
      <p:sp>
        <p:nvSpPr>
          <p:cNvPr id="10" name="TextBox 9"/>
          <p:cNvSpPr txBox="1"/>
          <p:nvPr/>
        </p:nvSpPr>
        <p:spPr bwMode="auto">
          <a:xfrm>
            <a:off x="7529607" y="1888332"/>
            <a:ext cx="725291"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Classify</a:t>
            </a:r>
          </a:p>
          <a:p>
            <a:r>
              <a:rPr lang="en-GB" sz="1400" dirty="0">
                <a:latin typeface="Calibri" pitchFamily="-1" charset="0"/>
              </a:rPr>
              <a:t>Data</a:t>
            </a:r>
          </a:p>
        </p:txBody>
      </p:sp>
      <p:sp>
        <p:nvSpPr>
          <p:cNvPr id="11" name="Up-Down Arrow 10"/>
          <p:cNvSpPr/>
          <p:nvPr/>
        </p:nvSpPr>
        <p:spPr>
          <a:xfrm>
            <a:off x="5921871" y="3415309"/>
            <a:ext cx="273315" cy="610790"/>
          </a:xfrm>
          <a:prstGeom prst="upDown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dirty="0">
              <a:solidFill>
                <a:srgbClr val="1F497D"/>
              </a:solidFill>
              <a:latin typeface="Calibri"/>
              <a:cs typeface="Calibri"/>
            </a:endParaRPr>
          </a:p>
        </p:txBody>
      </p:sp>
      <p:sp>
        <p:nvSpPr>
          <p:cNvPr id="12" name="TextBox 11"/>
          <p:cNvSpPr txBox="1"/>
          <p:nvPr/>
        </p:nvSpPr>
        <p:spPr bwMode="auto">
          <a:xfrm>
            <a:off x="6259496" y="3447455"/>
            <a:ext cx="527258"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Use</a:t>
            </a:r>
          </a:p>
          <a:p>
            <a:r>
              <a:rPr lang="en-GB" sz="1400" dirty="0">
                <a:latin typeface="Calibri" pitchFamily="-1" charset="0"/>
              </a:rPr>
              <a:t>Data</a:t>
            </a:r>
          </a:p>
        </p:txBody>
      </p:sp>
      <p:pic>
        <p:nvPicPr>
          <p:cNvPr id="13" name="Picture 12" descr="Tanya Tidie 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790" y="1928456"/>
            <a:ext cx="817633" cy="1073759"/>
          </a:xfrm>
          <a:prstGeom prst="rect">
            <a:avLst/>
          </a:prstGeom>
        </p:spPr>
      </p:pic>
      <p:pic>
        <p:nvPicPr>
          <p:cNvPr id="14" name="Picture 13" descr="Callie Quartile 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224" y="4063937"/>
            <a:ext cx="774918" cy="950976"/>
          </a:xfrm>
          <a:prstGeom prst="rect">
            <a:avLst/>
          </a:prstGeom>
        </p:spPr>
      </p:pic>
      <p:pic>
        <p:nvPicPr>
          <p:cNvPr id="15" name="Picture 14" descr="Polly Tasker 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3411" y="0"/>
            <a:ext cx="987311" cy="1012627"/>
          </a:xfrm>
          <a:prstGeom prst="rect">
            <a:avLst/>
          </a:prstGeom>
        </p:spPr>
      </p:pic>
      <p:sp>
        <p:nvSpPr>
          <p:cNvPr id="16" name="Slide Number Placeholder 2">
            <a:extLst>
              <a:ext uri="{FF2B5EF4-FFF2-40B4-BE49-F238E27FC236}">
                <a16:creationId xmlns:a16="http://schemas.microsoft.com/office/drawing/2014/main" id="{D8AEE255-6A5C-1F47-97C7-E027E73DC22B}"/>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28</a:t>
            </a:fld>
            <a:endParaRPr lang="en-US" sz="1000"/>
          </a:p>
        </p:txBody>
      </p:sp>
    </p:spTree>
    <p:extLst>
      <p:ext uri="{BB962C8B-B14F-4D97-AF65-F5344CB8AC3E}">
        <p14:creationId xmlns:p14="http://schemas.microsoft.com/office/powerpoint/2010/main" val="27678390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299F-2A13-064B-BDB0-24BF3F220D6F}"/>
              </a:ext>
            </a:extLst>
          </p:cNvPr>
          <p:cNvSpPr>
            <a:spLocks noGrp="1"/>
          </p:cNvSpPr>
          <p:nvPr>
            <p:ph type="title"/>
          </p:nvPr>
        </p:nvSpPr>
        <p:spPr/>
        <p:txBody>
          <a:bodyPr/>
          <a:lstStyle/>
          <a:p>
            <a:r>
              <a:rPr lang="en-US" dirty="0"/>
              <a:t>Connected OMAG Servers</a:t>
            </a:r>
          </a:p>
        </p:txBody>
      </p:sp>
      <p:sp>
        <p:nvSpPr>
          <p:cNvPr id="4" name="Slide Number Placeholder 3">
            <a:extLst>
              <a:ext uri="{FF2B5EF4-FFF2-40B4-BE49-F238E27FC236}">
                <a16:creationId xmlns:a16="http://schemas.microsoft.com/office/drawing/2014/main" id="{CE675017-E5AD-2A45-9BD4-2364951D625B}"/>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29</a:t>
            </a:fld>
            <a:endParaRPr lang="en-US" sz="1000"/>
          </a:p>
        </p:txBody>
      </p:sp>
      <p:pic>
        <p:nvPicPr>
          <p:cNvPr id="6" name="Picture 5" descr="A screenshot of a cell phone&#10;&#10;Description automatically generated">
            <a:extLst>
              <a:ext uri="{FF2B5EF4-FFF2-40B4-BE49-F238E27FC236}">
                <a16:creationId xmlns:a16="http://schemas.microsoft.com/office/drawing/2014/main" id="{90B7649E-1A3B-3841-9C02-2ED7D912F9B3}"/>
              </a:ext>
            </a:extLst>
          </p:cNvPr>
          <p:cNvPicPr>
            <a:picLocks noChangeAspect="1"/>
          </p:cNvPicPr>
          <p:nvPr/>
        </p:nvPicPr>
        <p:blipFill>
          <a:blip r:embed="rId2"/>
          <a:stretch>
            <a:fillRect/>
          </a:stretch>
        </p:blipFill>
        <p:spPr>
          <a:xfrm>
            <a:off x="1200150" y="853849"/>
            <a:ext cx="6743700" cy="3911600"/>
          </a:xfrm>
          <a:prstGeom prst="rect">
            <a:avLst/>
          </a:prstGeom>
        </p:spPr>
      </p:pic>
    </p:spTree>
    <p:extLst>
      <p:ext uri="{BB962C8B-B14F-4D97-AF65-F5344CB8AC3E}">
        <p14:creationId xmlns:p14="http://schemas.microsoft.com/office/powerpoint/2010/main" val="51070718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83DB5-4DCC-3444-8D10-6545214C312D}"/>
              </a:ext>
            </a:extLst>
          </p:cNvPr>
          <p:cNvSpPr>
            <a:spLocks noGrp="1"/>
          </p:cNvSpPr>
          <p:nvPr>
            <p:ph type="title"/>
          </p:nvPr>
        </p:nvSpPr>
        <p:spPr/>
        <p:txBody>
          <a:bodyPr/>
          <a:lstStyle/>
          <a:p>
            <a:r>
              <a:rPr lang="en-US" dirty="0"/>
              <a:t>Data lake anti-patterns</a:t>
            </a:r>
          </a:p>
        </p:txBody>
      </p:sp>
      <p:sp>
        <p:nvSpPr>
          <p:cNvPr id="3" name="Content Placeholder 2">
            <a:extLst>
              <a:ext uri="{FF2B5EF4-FFF2-40B4-BE49-F238E27FC236}">
                <a16:creationId xmlns:a16="http://schemas.microsoft.com/office/drawing/2014/main" id="{72C660F3-FE2D-E34F-BC49-22320DA345CA}"/>
              </a:ext>
            </a:extLst>
          </p:cNvPr>
          <p:cNvSpPr>
            <a:spLocks noGrp="1"/>
          </p:cNvSpPr>
          <p:nvPr>
            <p:ph idx="1"/>
          </p:nvPr>
        </p:nvSpPr>
        <p:spPr/>
        <p:txBody>
          <a:bodyPr/>
          <a:lstStyle/>
          <a:p>
            <a:r>
              <a:rPr lang="en-US" dirty="0"/>
              <a:t>The rivals</a:t>
            </a:r>
          </a:p>
          <a:p>
            <a:pPr lvl="1"/>
            <a:r>
              <a:rPr lang="en-US" dirty="0"/>
              <a:t>Bake-off between data warehouse team and Hadoop team</a:t>
            </a:r>
          </a:p>
          <a:p>
            <a:r>
              <a:rPr lang="en-US" dirty="0"/>
              <a:t>The replica</a:t>
            </a:r>
          </a:p>
          <a:p>
            <a:pPr lvl="1"/>
            <a:r>
              <a:rPr lang="en-US" dirty="0"/>
              <a:t>Reimplementation of data warehouse design on Hadoop</a:t>
            </a:r>
          </a:p>
          <a:p>
            <a:r>
              <a:rPr lang="en-US" dirty="0"/>
              <a:t>The roach motel</a:t>
            </a:r>
          </a:p>
          <a:p>
            <a:pPr lvl="1"/>
            <a:r>
              <a:rPr lang="en-US" dirty="0"/>
              <a:t>Data is loaded but nothing comes out</a:t>
            </a:r>
          </a:p>
          <a:p>
            <a:r>
              <a:rPr lang="en-US" dirty="0"/>
              <a:t>The swamp</a:t>
            </a:r>
          </a:p>
          <a:p>
            <a:pPr lvl="1"/>
            <a:r>
              <a:rPr lang="en-US" dirty="0"/>
              <a:t>Data dumping ground – no-one can find anything so get own copy</a:t>
            </a:r>
          </a:p>
          <a:p>
            <a:r>
              <a:rPr lang="en-US" dirty="0"/>
              <a:t>The artisans</a:t>
            </a:r>
          </a:p>
          <a:p>
            <a:pPr lvl="1"/>
            <a:r>
              <a:rPr lang="en-US" dirty="0"/>
              <a:t>Hand-written code for data lake provisioning</a:t>
            </a:r>
          </a:p>
        </p:txBody>
      </p:sp>
      <p:sp>
        <p:nvSpPr>
          <p:cNvPr id="4" name="Slide Number Placeholder 3">
            <a:extLst>
              <a:ext uri="{FF2B5EF4-FFF2-40B4-BE49-F238E27FC236}">
                <a16:creationId xmlns:a16="http://schemas.microsoft.com/office/drawing/2014/main" id="{FA745C0C-507F-FA4F-A9E4-AD37505A47D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a:t>
            </a:fld>
            <a:endParaRPr lang="en-US" sz="1000"/>
          </a:p>
        </p:txBody>
      </p:sp>
    </p:spTree>
    <p:extLst>
      <p:ext uri="{BB962C8B-B14F-4D97-AF65-F5344CB8AC3E}">
        <p14:creationId xmlns:p14="http://schemas.microsoft.com/office/powerpoint/2010/main" val="363808383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3A308C-5362-BC4B-9598-A11C0A539A5E}"/>
              </a:ext>
            </a:extLst>
          </p:cNvPr>
          <p:cNvSpPr/>
          <p:nvPr/>
        </p:nvSpPr>
        <p:spPr>
          <a:xfrm>
            <a:off x="848292" y="1010794"/>
            <a:ext cx="2654709" cy="35802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30</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CE21F0E4-771A-E74F-B638-4BEEBD53D04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403488755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F8906D-361F-EC48-8114-25B9B04002CD}"/>
              </a:ext>
            </a:extLst>
          </p:cNvPr>
          <p:cNvSpPr>
            <a:spLocks noGrp="1"/>
          </p:cNvSpPr>
          <p:nvPr>
            <p:ph type="title"/>
          </p:nvPr>
        </p:nvSpPr>
        <p:spPr>
          <a:ln>
            <a:noFill/>
          </a:ln>
        </p:spPr>
        <p:txBody>
          <a:bodyPr/>
          <a:lstStyle/>
          <a:p>
            <a:r>
              <a:rPr lang="en-US" dirty="0"/>
              <a:t>Data onboarding</a:t>
            </a:r>
          </a:p>
        </p:txBody>
      </p:sp>
      <p:sp>
        <p:nvSpPr>
          <p:cNvPr id="7" name="Content Placeholder 6">
            <a:extLst>
              <a:ext uri="{FF2B5EF4-FFF2-40B4-BE49-F238E27FC236}">
                <a16:creationId xmlns:a16="http://schemas.microsoft.com/office/drawing/2014/main" id="{37F8EE71-856A-964F-9167-1B9724A76FED}"/>
              </a:ext>
            </a:extLst>
          </p:cNvPr>
          <p:cNvSpPr>
            <a:spLocks noGrp="1"/>
          </p:cNvSpPr>
          <p:nvPr>
            <p:ph idx="1"/>
          </p:nvPr>
        </p:nvSpPr>
        <p:spPr/>
        <p:txBody>
          <a:bodyPr/>
          <a:lstStyle/>
          <a:p>
            <a:r>
              <a:rPr lang="en-US" dirty="0"/>
              <a:t>New assets</a:t>
            </a:r>
          </a:p>
          <a:p>
            <a:r>
              <a:rPr lang="en-US" dirty="0"/>
              <a:t>New content for existing assets</a:t>
            </a:r>
          </a:p>
        </p:txBody>
      </p:sp>
      <p:sp>
        <p:nvSpPr>
          <p:cNvPr id="8" name="Rounded Rectangle 7">
            <a:extLst>
              <a:ext uri="{FF2B5EF4-FFF2-40B4-BE49-F238E27FC236}">
                <a16:creationId xmlns:a16="http://schemas.microsoft.com/office/drawing/2014/main" id="{4E830DA6-D0CA-0D4A-B4A9-64937AB76272}"/>
              </a:ext>
            </a:extLst>
          </p:cNvPr>
          <p:cNvSpPr/>
          <p:nvPr/>
        </p:nvSpPr>
        <p:spPr>
          <a:xfrm>
            <a:off x="6845300" y="711200"/>
            <a:ext cx="1739900" cy="39751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dirty="0">
                <a:ln w="0"/>
                <a:solidFill>
                  <a:schemeClr val="accent6">
                    <a:lumMod val="50000"/>
                  </a:schemeClr>
                </a:solidFill>
                <a:effectLst>
                  <a:outerShdw blurRad="38100" dist="19050" dir="2700000" algn="tl" rotWithShape="0">
                    <a:schemeClr val="dk1">
                      <a:alpha val="40000"/>
                    </a:schemeClr>
                  </a:outerShdw>
                </a:effectLst>
              </a:rPr>
              <a:t>Metadata</a:t>
            </a:r>
          </a:p>
          <a:p>
            <a:pPr algn="r"/>
            <a:r>
              <a:rPr lang="en-US" dirty="0">
                <a:ln w="0"/>
                <a:solidFill>
                  <a:schemeClr val="accent6">
                    <a:lumMod val="50000"/>
                  </a:schemeClr>
                </a:solidFill>
                <a:effectLst>
                  <a:outerShdw blurRad="38100" dist="19050" dir="2700000" algn="tl" rotWithShape="0">
                    <a:schemeClr val="dk1">
                      <a:alpha val="40000"/>
                    </a:schemeClr>
                  </a:outerShdw>
                </a:effectLst>
              </a:rPr>
              <a:t>Server</a:t>
            </a:r>
          </a:p>
        </p:txBody>
      </p:sp>
      <p:sp>
        <p:nvSpPr>
          <p:cNvPr id="9" name="Rectangle 8">
            <a:extLst>
              <a:ext uri="{FF2B5EF4-FFF2-40B4-BE49-F238E27FC236}">
                <a16:creationId xmlns:a16="http://schemas.microsoft.com/office/drawing/2014/main" id="{F90B6DCC-94FB-D14F-B4DD-9DBB3B966E29}"/>
              </a:ext>
            </a:extLst>
          </p:cNvPr>
          <p:cNvSpPr/>
          <p:nvPr/>
        </p:nvSpPr>
        <p:spPr>
          <a:xfrm rot="16200000">
            <a:off x="6502400" y="1308100"/>
            <a:ext cx="11176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Data Manager OMAS</a:t>
            </a:r>
          </a:p>
        </p:txBody>
      </p:sp>
      <p:sp>
        <p:nvSpPr>
          <p:cNvPr id="10" name="Rectangle 9">
            <a:extLst>
              <a:ext uri="{FF2B5EF4-FFF2-40B4-BE49-F238E27FC236}">
                <a16:creationId xmlns:a16="http://schemas.microsoft.com/office/drawing/2014/main" id="{97C82770-1F68-7947-BD1F-11970151D4FF}"/>
              </a:ext>
            </a:extLst>
          </p:cNvPr>
          <p:cNvSpPr/>
          <p:nvPr/>
        </p:nvSpPr>
        <p:spPr>
          <a:xfrm rot="16200000">
            <a:off x="6502400" y="2501900"/>
            <a:ext cx="11176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Data Engine OMAS</a:t>
            </a:r>
          </a:p>
        </p:txBody>
      </p:sp>
      <p:sp>
        <p:nvSpPr>
          <p:cNvPr id="11" name="Magnetic Disk 10">
            <a:extLst>
              <a:ext uri="{FF2B5EF4-FFF2-40B4-BE49-F238E27FC236}">
                <a16:creationId xmlns:a16="http://schemas.microsoft.com/office/drawing/2014/main" id="{656DBC1A-14F5-2C49-8BBC-7C1C56E7F958}"/>
              </a:ext>
            </a:extLst>
          </p:cNvPr>
          <p:cNvSpPr/>
          <p:nvPr/>
        </p:nvSpPr>
        <p:spPr>
          <a:xfrm>
            <a:off x="7848600" y="4178300"/>
            <a:ext cx="508000" cy="368300"/>
          </a:xfrm>
          <a:prstGeom prst="flowChartMagneticDisk">
            <a:avLst/>
          </a:prstGeom>
          <a:solidFill>
            <a:srgbClr val="6DCC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4" name="Rounded Rectangle 13">
            <a:extLst>
              <a:ext uri="{FF2B5EF4-FFF2-40B4-BE49-F238E27FC236}">
                <a16:creationId xmlns:a16="http://schemas.microsoft.com/office/drawing/2014/main" id="{817867BF-6E35-C743-9C94-1110415E1197}"/>
              </a:ext>
            </a:extLst>
          </p:cNvPr>
          <p:cNvSpPr/>
          <p:nvPr/>
        </p:nvSpPr>
        <p:spPr>
          <a:xfrm>
            <a:off x="4635500" y="1041400"/>
            <a:ext cx="1739900" cy="9525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Integration</a:t>
            </a:r>
          </a:p>
          <a:p>
            <a:pPr algn="ctr"/>
            <a:r>
              <a:rPr lang="en-US" dirty="0">
                <a:ln w="0"/>
                <a:solidFill>
                  <a:schemeClr val="accent6">
                    <a:lumMod val="50000"/>
                  </a:schemeClr>
                </a:solidFill>
                <a:effectLst>
                  <a:outerShdw blurRad="38100" dist="19050" dir="2700000" algn="tl" rotWithShape="0">
                    <a:schemeClr val="dk1">
                      <a:alpha val="40000"/>
                    </a:schemeClr>
                  </a:outerShdw>
                </a:effectLst>
              </a:rPr>
              <a:t>Daemon</a:t>
            </a:r>
          </a:p>
        </p:txBody>
      </p:sp>
      <p:sp>
        <p:nvSpPr>
          <p:cNvPr id="15" name="Rounded Rectangle 14">
            <a:extLst>
              <a:ext uri="{FF2B5EF4-FFF2-40B4-BE49-F238E27FC236}">
                <a16:creationId xmlns:a16="http://schemas.microsoft.com/office/drawing/2014/main" id="{58514624-CA83-8843-AC3A-2418448276D0}"/>
              </a:ext>
            </a:extLst>
          </p:cNvPr>
          <p:cNvSpPr/>
          <p:nvPr/>
        </p:nvSpPr>
        <p:spPr>
          <a:xfrm>
            <a:off x="4622800" y="2260600"/>
            <a:ext cx="1739900" cy="9525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Integration</a:t>
            </a:r>
          </a:p>
          <a:p>
            <a:pPr algn="ctr"/>
            <a:r>
              <a:rPr lang="en-US" dirty="0">
                <a:ln w="0"/>
                <a:solidFill>
                  <a:schemeClr val="accent6">
                    <a:lumMod val="50000"/>
                  </a:schemeClr>
                </a:solidFill>
                <a:effectLst>
                  <a:outerShdw blurRad="38100" dist="19050" dir="2700000" algn="tl" rotWithShape="0">
                    <a:schemeClr val="dk1">
                      <a:alpha val="40000"/>
                    </a:schemeClr>
                  </a:outerShdw>
                </a:effectLst>
              </a:rPr>
              <a:t>Daemon</a:t>
            </a:r>
          </a:p>
        </p:txBody>
      </p:sp>
      <p:sp>
        <p:nvSpPr>
          <p:cNvPr id="16" name="Left-right Arrow 15">
            <a:extLst>
              <a:ext uri="{FF2B5EF4-FFF2-40B4-BE49-F238E27FC236}">
                <a16:creationId xmlns:a16="http://schemas.microsoft.com/office/drawing/2014/main" id="{2E3577DC-8EA7-394F-AD11-3E87E9BDB860}"/>
              </a:ext>
            </a:extLst>
          </p:cNvPr>
          <p:cNvSpPr/>
          <p:nvPr/>
        </p:nvSpPr>
        <p:spPr>
          <a:xfrm>
            <a:off x="6438900" y="1447800"/>
            <a:ext cx="381000" cy="228600"/>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7" name="Left-right Arrow 16">
            <a:extLst>
              <a:ext uri="{FF2B5EF4-FFF2-40B4-BE49-F238E27FC236}">
                <a16:creationId xmlns:a16="http://schemas.microsoft.com/office/drawing/2014/main" id="{E6C352A0-803F-DF47-94F6-5C6003752B94}"/>
              </a:ext>
            </a:extLst>
          </p:cNvPr>
          <p:cNvSpPr/>
          <p:nvPr/>
        </p:nvSpPr>
        <p:spPr>
          <a:xfrm>
            <a:off x="6413500" y="2578100"/>
            <a:ext cx="381000" cy="228600"/>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76FBB6D6-E29F-F84B-9846-917FD861B21B}"/>
              </a:ext>
            </a:extLst>
          </p:cNvPr>
          <p:cNvSpPr/>
          <p:nvPr/>
        </p:nvSpPr>
        <p:spPr>
          <a:xfrm>
            <a:off x="7404100" y="736600"/>
            <a:ext cx="9906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Asset Owner OMAS</a:t>
            </a:r>
          </a:p>
        </p:txBody>
      </p:sp>
      <p:sp>
        <p:nvSpPr>
          <p:cNvPr id="19" name="Up-down Arrow 18">
            <a:extLst>
              <a:ext uri="{FF2B5EF4-FFF2-40B4-BE49-F238E27FC236}">
                <a16:creationId xmlns:a16="http://schemas.microsoft.com/office/drawing/2014/main" id="{229F44E9-7355-184C-B09F-4D43563FAC8F}"/>
              </a:ext>
            </a:extLst>
          </p:cNvPr>
          <p:cNvSpPr/>
          <p:nvPr/>
        </p:nvSpPr>
        <p:spPr>
          <a:xfrm>
            <a:off x="7848600" y="317500"/>
            <a:ext cx="203200" cy="368300"/>
          </a:xfrm>
          <a:prstGeom prst="upDown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0" name="TextBox 19">
            <a:extLst>
              <a:ext uri="{FF2B5EF4-FFF2-40B4-BE49-F238E27FC236}">
                <a16:creationId xmlns:a16="http://schemas.microsoft.com/office/drawing/2014/main" id="{8FBB7484-725D-AD41-A05E-A8ABB9889214}"/>
              </a:ext>
            </a:extLst>
          </p:cNvPr>
          <p:cNvSpPr txBox="1"/>
          <p:nvPr/>
        </p:nvSpPr>
        <p:spPr>
          <a:xfrm>
            <a:off x="8039100" y="279400"/>
            <a:ext cx="861133" cy="307777"/>
          </a:xfrm>
          <a:prstGeom prst="rect">
            <a:avLst/>
          </a:prstGeom>
          <a:noFill/>
        </p:spPr>
        <p:txBody>
          <a:bodyPr wrap="none" rtlCol="0">
            <a:spAutoFit/>
          </a:bodyPr>
          <a:lstStyle/>
          <a:p>
            <a:r>
              <a:rPr lang="en-US" dirty="0"/>
              <a:t>Curation</a:t>
            </a:r>
          </a:p>
        </p:txBody>
      </p:sp>
      <p:sp>
        <p:nvSpPr>
          <p:cNvPr id="22" name="Rectangle 21">
            <a:extLst>
              <a:ext uri="{FF2B5EF4-FFF2-40B4-BE49-F238E27FC236}">
                <a16:creationId xmlns:a16="http://schemas.microsoft.com/office/drawing/2014/main" id="{7E1A3370-7D49-B848-8F1F-954E38778922}"/>
              </a:ext>
            </a:extLst>
          </p:cNvPr>
          <p:cNvSpPr/>
          <p:nvPr/>
        </p:nvSpPr>
        <p:spPr>
          <a:xfrm rot="16200000">
            <a:off x="6502400" y="3670300"/>
            <a:ext cx="11176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Discovery Engine OMAS</a:t>
            </a:r>
          </a:p>
        </p:txBody>
      </p:sp>
      <p:sp>
        <p:nvSpPr>
          <p:cNvPr id="23" name="Rounded Rectangle 22">
            <a:extLst>
              <a:ext uri="{FF2B5EF4-FFF2-40B4-BE49-F238E27FC236}">
                <a16:creationId xmlns:a16="http://schemas.microsoft.com/office/drawing/2014/main" id="{D7CE8E41-1EF4-F148-85F1-40A46A9E61DF}"/>
              </a:ext>
            </a:extLst>
          </p:cNvPr>
          <p:cNvSpPr/>
          <p:nvPr/>
        </p:nvSpPr>
        <p:spPr>
          <a:xfrm>
            <a:off x="4635500" y="3505200"/>
            <a:ext cx="1739900" cy="9525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Discovery</a:t>
            </a:r>
          </a:p>
          <a:p>
            <a:pPr algn="ctr"/>
            <a:r>
              <a:rPr lang="en-US" dirty="0">
                <a:ln w="0"/>
                <a:solidFill>
                  <a:schemeClr val="accent6">
                    <a:lumMod val="50000"/>
                  </a:schemeClr>
                </a:solidFill>
                <a:effectLst>
                  <a:outerShdw blurRad="38100" dist="19050" dir="2700000" algn="tl" rotWithShape="0">
                    <a:schemeClr val="dk1">
                      <a:alpha val="40000"/>
                    </a:schemeClr>
                  </a:outerShdw>
                </a:effectLst>
              </a:rPr>
              <a:t>Server</a:t>
            </a:r>
          </a:p>
        </p:txBody>
      </p:sp>
      <p:sp>
        <p:nvSpPr>
          <p:cNvPr id="24" name="Left-right Arrow 23">
            <a:extLst>
              <a:ext uri="{FF2B5EF4-FFF2-40B4-BE49-F238E27FC236}">
                <a16:creationId xmlns:a16="http://schemas.microsoft.com/office/drawing/2014/main" id="{84DED182-BF9F-0A4A-87DE-1AC1DD0D3447}"/>
              </a:ext>
            </a:extLst>
          </p:cNvPr>
          <p:cNvSpPr/>
          <p:nvPr/>
        </p:nvSpPr>
        <p:spPr>
          <a:xfrm>
            <a:off x="6426200" y="3822700"/>
            <a:ext cx="381000" cy="228600"/>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6144826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6E2225-8650-C740-9F61-ACA4F185345F}"/>
              </a:ext>
            </a:extLst>
          </p:cNvPr>
          <p:cNvSpPr/>
          <p:nvPr/>
        </p:nvSpPr>
        <p:spPr>
          <a:xfrm>
            <a:off x="4667509" y="1386565"/>
            <a:ext cx="2654709" cy="157316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21BA562F-2E22-7B45-B286-FA96D6B10D2E}"/>
              </a:ext>
            </a:extLst>
          </p:cNvPr>
          <p:cNvSpPr/>
          <p:nvPr/>
        </p:nvSpPr>
        <p:spPr>
          <a:xfrm>
            <a:off x="3637782" y="1010795"/>
            <a:ext cx="3690118" cy="15609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32</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067C2D35-F973-5743-BCF6-DAA156D45C3E}"/>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244268986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4C8C-FC66-A04C-B632-C0FDCA8E7A0F}"/>
              </a:ext>
            </a:extLst>
          </p:cNvPr>
          <p:cNvSpPr>
            <a:spLocks noGrp="1"/>
          </p:cNvSpPr>
          <p:nvPr>
            <p:ph type="title"/>
          </p:nvPr>
        </p:nvSpPr>
        <p:spPr/>
        <p:txBody>
          <a:bodyPr/>
          <a:lstStyle/>
          <a:p>
            <a:r>
              <a:rPr lang="en-US" dirty="0"/>
              <a:t>Ad hoc data search and use</a:t>
            </a:r>
          </a:p>
        </p:txBody>
      </p:sp>
      <p:sp>
        <p:nvSpPr>
          <p:cNvPr id="3" name="Content Placeholder 2">
            <a:extLst>
              <a:ext uri="{FF2B5EF4-FFF2-40B4-BE49-F238E27FC236}">
                <a16:creationId xmlns:a16="http://schemas.microsoft.com/office/drawing/2014/main" id="{2D83A9ED-8C42-7A40-87A1-3B3C7E57A685}"/>
              </a:ext>
            </a:extLst>
          </p:cNvPr>
          <p:cNvSpPr>
            <a:spLocks noGrp="1"/>
          </p:cNvSpPr>
          <p:nvPr>
            <p:ph idx="1"/>
          </p:nvPr>
        </p:nvSpPr>
        <p:spPr>
          <a:xfrm>
            <a:off x="359200" y="965874"/>
            <a:ext cx="3984200" cy="3603001"/>
          </a:xfrm>
        </p:spPr>
        <p:txBody>
          <a:bodyPr/>
          <a:lstStyle/>
          <a:p>
            <a:r>
              <a:rPr lang="en-US" dirty="0"/>
              <a:t>The following OMASs support retrieving metadata:</a:t>
            </a:r>
          </a:p>
          <a:p>
            <a:pPr lvl="1"/>
            <a:r>
              <a:rPr lang="en-US" dirty="0"/>
              <a:t>Asset Catalog</a:t>
            </a:r>
          </a:p>
          <a:p>
            <a:pPr lvl="1"/>
            <a:r>
              <a:rPr lang="en-US" dirty="0"/>
              <a:t>Asset Consumer</a:t>
            </a:r>
          </a:p>
          <a:p>
            <a:r>
              <a:rPr lang="en-US" dirty="0"/>
              <a:t>The Stewardship Server supports the triggering of sandbox provisioning requests</a:t>
            </a:r>
          </a:p>
          <a:p>
            <a:r>
              <a:rPr lang="en-US" dirty="0"/>
              <a:t>The Security Sync Server supports configuring security in access points</a:t>
            </a:r>
          </a:p>
        </p:txBody>
      </p:sp>
      <p:sp>
        <p:nvSpPr>
          <p:cNvPr id="4" name="Slide Number Placeholder 3">
            <a:extLst>
              <a:ext uri="{FF2B5EF4-FFF2-40B4-BE49-F238E27FC236}">
                <a16:creationId xmlns:a16="http://schemas.microsoft.com/office/drawing/2014/main" id="{E9BD7202-DEB6-7947-8B30-A32ABAE0EF22}"/>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33</a:t>
            </a:fld>
            <a:endParaRPr lang="en-US" sz="1000"/>
          </a:p>
        </p:txBody>
      </p:sp>
      <p:sp>
        <p:nvSpPr>
          <p:cNvPr id="5" name="Rounded Rectangle 4">
            <a:extLst>
              <a:ext uri="{FF2B5EF4-FFF2-40B4-BE49-F238E27FC236}">
                <a16:creationId xmlns:a16="http://schemas.microsoft.com/office/drawing/2014/main" id="{62117842-877E-F140-9185-8A9EF9061D3E}"/>
              </a:ext>
            </a:extLst>
          </p:cNvPr>
          <p:cNvSpPr/>
          <p:nvPr/>
        </p:nvSpPr>
        <p:spPr>
          <a:xfrm>
            <a:off x="6819900" y="1054100"/>
            <a:ext cx="2095500" cy="32512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dirty="0">
                <a:ln w="0"/>
                <a:solidFill>
                  <a:schemeClr val="accent6">
                    <a:lumMod val="50000"/>
                  </a:schemeClr>
                </a:solidFill>
                <a:effectLst>
                  <a:outerShdw blurRad="38100" dist="19050" dir="2700000" algn="tl" rotWithShape="0">
                    <a:schemeClr val="dk1">
                      <a:alpha val="40000"/>
                    </a:schemeClr>
                  </a:outerShdw>
                </a:effectLst>
              </a:rPr>
              <a:t>Metadata</a:t>
            </a:r>
          </a:p>
          <a:p>
            <a:pPr algn="r"/>
            <a:r>
              <a:rPr lang="en-US" dirty="0">
                <a:ln w="0"/>
                <a:solidFill>
                  <a:schemeClr val="accent6">
                    <a:lumMod val="50000"/>
                  </a:schemeClr>
                </a:solidFill>
                <a:effectLst>
                  <a:outerShdw blurRad="38100" dist="19050" dir="2700000" algn="tl" rotWithShape="0">
                    <a:schemeClr val="dk1">
                      <a:alpha val="40000"/>
                    </a:schemeClr>
                  </a:outerShdw>
                </a:effectLst>
              </a:rPr>
              <a:t>Server</a:t>
            </a:r>
          </a:p>
        </p:txBody>
      </p:sp>
      <p:sp>
        <p:nvSpPr>
          <p:cNvPr id="6" name="Rectangle 5">
            <a:extLst>
              <a:ext uri="{FF2B5EF4-FFF2-40B4-BE49-F238E27FC236}">
                <a16:creationId xmlns:a16="http://schemas.microsoft.com/office/drawing/2014/main" id="{BC7A91F7-9087-7840-AA6C-CE2297F3312C}"/>
              </a:ext>
            </a:extLst>
          </p:cNvPr>
          <p:cNvSpPr/>
          <p:nvPr/>
        </p:nvSpPr>
        <p:spPr>
          <a:xfrm rot="16200000">
            <a:off x="6477000" y="1651000"/>
            <a:ext cx="11176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Stewardship Action OMAS</a:t>
            </a:r>
          </a:p>
        </p:txBody>
      </p:sp>
      <p:sp>
        <p:nvSpPr>
          <p:cNvPr id="7" name="Rectangle 6">
            <a:extLst>
              <a:ext uri="{FF2B5EF4-FFF2-40B4-BE49-F238E27FC236}">
                <a16:creationId xmlns:a16="http://schemas.microsoft.com/office/drawing/2014/main" id="{DA3D892A-125C-434B-9D9A-0949CD6881FC}"/>
              </a:ext>
            </a:extLst>
          </p:cNvPr>
          <p:cNvSpPr/>
          <p:nvPr/>
        </p:nvSpPr>
        <p:spPr>
          <a:xfrm rot="16200000">
            <a:off x="6477000" y="2844800"/>
            <a:ext cx="11176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Governance Engine OMAS</a:t>
            </a:r>
          </a:p>
        </p:txBody>
      </p:sp>
      <p:sp>
        <p:nvSpPr>
          <p:cNvPr id="8" name="Magnetic Disk 7">
            <a:extLst>
              <a:ext uri="{FF2B5EF4-FFF2-40B4-BE49-F238E27FC236}">
                <a16:creationId xmlns:a16="http://schemas.microsoft.com/office/drawing/2014/main" id="{AC36B6A3-72B2-B64A-BA40-E29583E712F1}"/>
              </a:ext>
            </a:extLst>
          </p:cNvPr>
          <p:cNvSpPr/>
          <p:nvPr/>
        </p:nvSpPr>
        <p:spPr>
          <a:xfrm>
            <a:off x="8159750" y="3276600"/>
            <a:ext cx="508000" cy="368300"/>
          </a:xfrm>
          <a:prstGeom prst="flowChartMagneticDisk">
            <a:avLst/>
          </a:prstGeom>
          <a:solidFill>
            <a:srgbClr val="6DCC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0" name="Rounded Rectangle 9">
            <a:extLst>
              <a:ext uri="{FF2B5EF4-FFF2-40B4-BE49-F238E27FC236}">
                <a16:creationId xmlns:a16="http://schemas.microsoft.com/office/drawing/2014/main" id="{AFC43D16-4FD8-974E-974A-06E1148F2B0C}"/>
              </a:ext>
            </a:extLst>
          </p:cNvPr>
          <p:cNvSpPr/>
          <p:nvPr/>
        </p:nvSpPr>
        <p:spPr>
          <a:xfrm>
            <a:off x="4610100" y="1384300"/>
            <a:ext cx="1739900" cy="9525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Stewardship</a:t>
            </a:r>
          </a:p>
          <a:p>
            <a:pPr algn="ctr"/>
            <a:r>
              <a:rPr lang="en-US" dirty="0">
                <a:ln w="0"/>
                <a:solidFill>
                  <a:schemeClr val="accent6">
                    <a:lumMod val="50000"/>
                  </a:schemeClr>
                </a:solidFill>
                <a:effectLst>
                  <a:outerShdw blurRad="38100" dist="19050" dir="2700000" algn="tl" rotWithShape="0">
                    <a:schemeClr val="dk1">
                      <a:alpha val="40000"/>
                    </a:schemeClr>
                  </a:outerShdw>
                </a:effectLst>
              </a:rPr>
              <a:t>Server</a:t>
            </a:r>
          </a:p>
        </p:txBody>
      </p:sp>
      <p:sp>
        <p:nvSpPr>
          <p:cNvPr id="11" name="Rounded Rectangle 10">
            <a:extLst>
              <a:ext uri="{FF2B5EF4-FFF2-40B4-BE49-F238E27FC236}">
                <a16:creationId xmlns:a16="http://schemas.microsoft.com/office/drawing/2014/main" id="{1A7BD6AB-2037-D643-B8F8-3B1128F5952C}"/>
              </a:ext>
            </a:extLst>
          </p:cNvPr>
          <p:cNvSpPr/>
          <p:nvPr/>
        </p:nvSpPr>
        <p:spPr>
          <a:xfrm>
            <a:off x="4597400" y="2603500"/>
            <a:ext cx="1739900" cy="95250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Security Sync Server</a:t>
            </a:r>
          </a:p>
        </p:txBody>
      </p:sp>
      <p:sp>
        <p:nvSpPr>
          <p:cNvPr id="12" name="Left-right Arrow 11">
            <a:extLst>
              <a:ext uri="{FF2B5EF4-FFF2-40B4-BE49-F238E27FC236}">
                <a16:creationId xmlns:a16="http://schemas.microsoft.com/office/drawing/2014/main" id="{83ABA797-7DC0-064B-8F20-8DC50B9E60B8}"/>
              </a:ext>
            </a:extLst>
          </p:cNvPr>
          <p:cNvSpPr/>
          <p:nvPr/>
        </p:nvSpPr>
        <p:spPr>
          <a:xfrm>
            <a:off x="6413500" y="1790700"/>
            <a:ext cx="381000" cy="228600"/>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3" name="Left-right Arrow 12">
            <a:extLst>
              <a:ext uri="{FF2B5EF4-FFF2-40B4-BE49-F238E27FC236}">
                <a16:creationId xmlns:a16="http://schemas.microsoft.com/office/drawing/2014/main" id="{7A38706B-4353-6643-8866-E155C560F6CF}"/>
              </a:ext>
            </a:extLst>
          </p:cNvPr>
          <p:cNvSpPr/>
          <p:nvPr/>
        </p:nvSpPr>
        <p:spPr>
          <a:xfrm>
            <a:off x="6388100" y="2921000"/>
            <a:ext cx="381000" cy="228600"/>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3BF62274-6F1E-9741-9BE1-0DCA7A5C2154}"/>
              </a:ext>
            </a:extLst>
          </p:cNvPr>
          <p:cNvSpPr/>
          <p:nvPr/>
        </p:nvSpPr>
        <p:spPr>
          <a:xfrm>
            <a:off x="7289800" y="1092200"/>
            <a:ext cx="1143000" cy="381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ln w="0"/>
                <a:solidFill>
                  <a:schemeClr val="accent6">
                    <a:lumMod val="50000"/>
                  </a:schemeClr>
                </a:solidFill>
                <a:effectLst>
                  <a:outerShdw blurRad="38100" dist="19050" dir="2700000" algn="tl" rotWithShape="0">
                    <a:schemeClr val="dk1">
                      <a:alpha val="40000"/>
                    </a:schemeClr>
                  </a:outerShdw>
                </a:effectLst>
              </a:rPr>
              <a:t>Asset Catalog OMAS</a:t>
            </a:r>
          </a:p>
        </p:txBody>
      </p:sp>
      <p:sp>
        <p:nvSpPr>
          <p:cNvPr id="15" name="Up-down Arrow 14">
            <a:extLst>
              <a:ext uri="{FF2B5EF4-FFF2-40B4-BE49-F238E27FC236}">
                <a16:creationId xmlns:a16="http://schemas.microsoft.com/office/drawing/2014/main" id="{07B16FE7-EABE-0246-A40F-9B95B766EC05}"/>
              </a:ext>
            </a:extLst>
          </p:cNvPr>
          <p:cNvSpPr/>
          <p:nvPr/>
        </p:nvSpPr>
        <p:spPr>
          <a:xfrm>
            <a:off x="7823200" y="660400"/>
            <a:ext cx="203200" cy="368300"/>
          </a:xfrm>
          <a:prstGeom prst="upDown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83A0EDE7-D560-6845-88ED-38C5B28FC109}"/>
              </a:ext>
            </a:extLst>
          </p:cNvPr>
          <p:cNvSpPr txBox="1"/>
          <p:nvPr/>
        </p:nvSpPr>
        <p:spPr>
          <a:xfrm>
            <a:off x="7099301" y="406400"/>
            <a:ext cx="1358900" cy="523220"/>
          </a:xfrm>
          <a:prstGeom prst="rect">
            <a:avLst/>
          </a:prstGeom>
          <a:noFill/>
        </p:spPr>
        <p:txBody>
          <a:bodyPr wrap="square" rtlCol="0">
            <a:spAutoFit/>
          </a:bodyPr>
          <a:lstStyle/>
          <a:p>
            <a:r>
              <a:rPr lang="en-US" dirty="0"/>
              <a:t>Understand Assets</a:t>
            </a:r>
          </a:p>
        </p:txBody>
      </p:sp>
      <p:sp>
        <p:nvSpPr>
          <p:cNvPr id="17" name="Rectangle 16">
            <a:extLst>
              <a:ext uri="{FF2B5EF4-FFF2-40B4-BE49-F238E27FC236}">
                <a16:creationId xmlns:a16="http://schemas.microsoft.com/office/drawing/2014/main" id="{F5FAFB10-6913-0246-B68F-4625B02B75C9}"/>
              </a:ext>
            </a:extLst>
          </p:cNvPr>
          <p:cNvSpPr/>
          <p:nvPr/>
        </p:nvSpPr>
        <p:spPr>
          <a:xfrm>
            <a:off x="5740400" y="1397000"/>
            <a:ext cx="457200" cy="203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8" name="Up Arrow 17">
            <a:extLst>
              <a:ext uri="{FF2B5EF4-FFF2-40B4-BE49-F238E27FC236}">
                <a16:creationId xmlns:a16="http://schemas.microsoft.com/office/drawing/2014/main" id="{AABCC0C9-7F4E-B64E-ABB3-7D10693E3768}"/>
              </a:ext>
            </a:extLst>
          </p:cNvPr>
          <p:cNvSpPr/>
          <p:nvPr/>
        </p:nvSpPr>
        <p:spPr>
          <a:xfrm>
            <a:off x="5880100" y="863600"/>
            <a:ext cx="203200" cy="469900"/>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9" name="TextBox 18">
            <a:extLst>
              <a:ext uri="{FF2B5EF4-FFF2-40B4-BE49-F238E27FC236}">
                <a16:creationId xmlns:a16="http://schemas.microsoft.com/office/drawing/2014/main" id="{F0130515-D386-E446-B793-C5C07A3DE247}"/>
              </a:ext>
            </a:extLst>
          </p:cNvPr>
          <p:cNvSpPr txBox="1"/>
          <p:nvPr/>
        </p:nvSpPr>
        <p:spPr>
          <a:xfrm>
            <a:off x="4394200" y="863600"/>
            <a:ext cx="1531188" cy="446276"/>
          </a:xfrm>
          <a:prstGeom prst="rect">
            <a:avLst/>
          </a:prstGeom>
          <a:noFill/>
        </p:spPr>
        <p:txBody>
          <a:bodyPr wrap="none" rtlCol="0">
            <a:spAutoFit/>
          </a:bodyPr>
          <a:lstStyle/>
          <a:p>
            <a:pPr algn="r"/>
            <a:r>
              <a:rPr lang="en-US" dirty="0"/>
              <a:t>Provision</a:t>
            </a:r>
          </a:p>
          <a:p>
            <a:pPr algn="r"/>
            <a:r>
              <a:rPr lang="en-US" sz="900" dirty="0"/>
              <a:t>(calls Data Engine OMAS)</a:t>
            </a:r>
          </a:p>
        </p:txBody>
      </p:sp>
      <p:sp>
        <p:nvSpPr>
          <p:cNvPr id="20" name="Rectangle 19">
            <a:extLst>
              <a:ext uri="{FF2B5EF4-FFF2-40B4-BE49-F238E27FC236}">
                <a16:creationId xmlns:a16="http://schemas.microsoft.com/office/drawing/2014/main" id="{5E889C33-638E-0E4F-84C5-DF1D384DBA62}"/>
              </a:ext>
            </a:extLst>
          </p:cNvPr>
          <p:cNvSpPr/>
          <p:nvPr/>
        </p:nvSpPr>
        <p:spPr>
          <a:xfrm>
            <a:off x="7848600" y="1308100"/>
            <a:ext cx="876300" cy="508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ln w="0"/>
                <a:solidFill>
                  <a:schemeClr val="accent6">
                    <a:lumMod val="50000"/>
                  </a:schemeClr>
                </a:solidFill>
                <a:effectLst>
                  <a:outerShdw blurRad="38100" dist="19050" dir="2700000" algn="tl" rotWithShape="0">
                    <a:schemeClr val="dk1">
                      <a:alpha val="40000"/>
                    </a:schemeClr>
                  </a:outerShdw>
                </a:effectLst>
              </a:rPr>
              <a:t>Asset Consumer OMAS</a:t>
            </a:r>
          </a:p>
        </p:txBody>
      </p:sp>
      <p:sp>
        <p:nvSpPr>
          <p:cNvPr id="22" name="Regular Pentagon 21">
            <a:extLst>
              <a:ext uri="{FF2B5EF4-FFF2-40B4-BE49-F238E27FC236}">
                <a16:creationId xmlns:a16="http://schemas.microsoft.com/office/drawing/2014/main" id="{73BAA59B-A586-8242-8F7F-525E2A12ECFF}"/>
              </a:ext>
            </a:extLst>
          </p:cNvPr>
          <p:cNvSpPr/>
          <p:nvPr/>
        </p:nvSpPr>
        <p:spPr>
          <a:xfrm>
            <a:off x="4622800" y="4102100"/>
            <a:ext cx="1485900" cy="584200"/>
          </a:xfrm>
          <a:prstGeom prst="pentagon">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Search Service</a:t>
            </a:r>
          </a:p>
        </p:txBody>
      </p:sp>
      <p:sp>
        <p:nvSpPr>
          <p:cNvPr id="23" name="Down Arrow 22">
            <a:extLst>
              <a:ext uri="{FF2B5EF4-FFF2-40B4-BE49-F238E27FC236}">
                <a16:creationId xmlns:a16="http://schemas.microsoft.com/office/drawing/2014/main" id="{31DC26A2-0056-1C46-B388-7F4EA556E574}"/>
              </a:ext>
            </a:extLst>
          </p:cNvPr>
          <p:cNvSpPr/>
          <p:nvPr/>
        </p:nvSpPr>
        <p:spPr>
          <a:xfrm>
            <a:off x="5270500" y="3657600"/>
            <a:ext cx="203200" cy="342900"/>
          </a:xfrm>
          <a:prstGeom prst="down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5" name="TextBox 24">
            <a:extLst>
              <a:ext uri="{FF2B5EF4-FFF2-40B4-BE49-F238E27FC236}">
                <a16:creationId xmlns:a16="http://schemas.microsoft.com/office/drawing/2014/main" id="{077B1B99-D618-C044-946F-C655E0187AA5}"/>
              </a:ext>
            </a:extLst>
          </p:cNvPr>
          <p:cNvSpPr txBox="1"/>
          <p:nvPr/>
        </p:nvSpPr>
        <p:spPr>
          <a:xfrm>
            <a:off x="5461000" y="3556000"/>
            <a:ext cx="990600" cy="523220"/>
          </a:xfrm>
          <a:prstGeom prst="rect">
            <a:avLst/>
          </a:prstGeom>
          <a:noFill/>
        </p:spPr>
        <p:txBody>
          <a:bodyPr wrap="square" rtlCol="0">
            <a:spAutoFit/>
          </a:bodyPr>
          <a:lstStyle/>
          <a:p>
            <a:r>
              <a:rPr lang="en-US" dirty="0"/>
              <a:t>Configure Security</a:t>
            </a:r>
          </a:p>
        </p:txBody>
      </p:sp>
      <p:sp>
        <p:nvSpPr>
          <p:cNvPr id="26" name="TextBox 25">
            <a:extLst>
              <a:ext uri="{FF2B5EF4-FFF2-40B4-BE49-F238E27FC236}">
                <a16:creationId xmlns:a16="http://schemas.microsoft.com/office/drawing/2014/main" id="{DDC0FF52-0478-8C41-A2F9-C4E05F0C47D5}"/>
              </a:ext>
            </a:extLst>
          </p:cNvPr>
          <p:cNvSpPr txBox="1"/>
          <p:nvPr/>
        </p:nvSpPr>
        <p:spPr>
          <a:xfrm>
            <a:off x="5562600" y="533400"/>
            <a:ext cx="891591" cy="307777"/>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wrap="none" rtlCol="0">
            <a:spAutoFit/>
          </a:bodyPr>
          <a:lstStyle/>
          <a:p>
            <a:r>
              <a:rPr lang="en-US" dirty="0"/>
              <a:t>Sandbox</a:t>
            </a:r>
          </a:p>
        </p:txBody>
      </p:sp>
    </p:spTree>
    <p:extLst>
      <p:ext uri="{BB962C8B-B14F-4D97-AF65-F5344CB8AC3E}">
        <p14:creationId xmlns:p14="http://schemas.microsoft.com/office/powerpoint/2010/main" val="184680343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9E54-0741-7846-953D-4C49DD2551B0}"/>
              </a:ext>
            </a:extLst>
          </p:cNvPr>
          <p:cNvSpPr>
            <a:spLocks noGrp="1"/>
          </p:cNvSpPr>
          <p:nvPr>
            <p:ph type="title"/>
          </p:nvPr>
        </p:nvSpPr>
        <p:spPr/>
        <p:txBody>
          <a:bodyPr/>
          <a:lstStyle/>
          <a:p>
            <a:r>
              <a:rPr lang="en-US" dirty="0"/>
              <a:t>Reporting and analytics applications</a:t>
            </a:r>
          </a:p>
        </p:txBody>
      </p:sp>
      <p:sp>
        <p:nvSpPr>
          <p:cNvPr id="3" name="Content Placeholder 2">
            <a:extLst>
              <a:ext uri="{FF2B5EF4-FFF2-40B4-BE49-F238E27FC236}">
                <a16:creationId xmlns:a16="http://schemas.microsoft.com/office/drawing/2014/main" id="{D54B3B8D-06B9-9A41-9E73-E1AD43214FC5}"/>
              </a:ext>
            </a:extLst>
          </p:cNvPr>
          <p:cNvSpPr>
            <a:spLocks noGrp="1"/>
          </p:cNvSpPr>
          <p:nvPr>
            <p:ph idx="1"/>
          </p:nvPr>
        </p:nvSpPr>
        <p:spPr/>
        <p:txBody>
          <a:bodyPr/>
          <a:lstStyle/>
          <a:p>
            <a:r>
              <a:rPr lang="en-US" dirty="0"/>
              <a:t>Applications can use:</a:t>
            </a:r>
          </a:p>
          <a:p>
            <a:pPr lvl="1"/>
            <a:r>
              <a:rPr lang="en-US" dirty="0"/>
              <a:t>Asset Catalog and Asset Consumer OMASs</a:t>
            </a:r>
          </a:p>
          <a:p>
            <a:pPr lvl="1"/>
            <a:r>
              <a:rPr lang="en-US" dirty="0"/>
              <a:t>OCF Connectors</a:t>
            </a:r>
          </a:p>
          <a:p>
            <a:pPr lvl="1"/>
            <a:r>
              <a:rPr lang="en-US" dirty="0"/>
              <a:t>Specialist OMAS</a:t>
            </a:r>
          </a:p>
          <a:p>
            <a:pPr lvl="2"/>
            <a:r>
              <a:rPr lang="en-US" dirty="0"/>
              <a:t>Analytics Modeling OMAS</a:t>
            </a:r>
          </a:p>
        </p:txBody>
      </p:sp>
      <p:sp>
        <p:nvSpPr>
          <p:cNvPr id="4" name="Slide Number Placeholder 3">
            <a:extLst>
              <a:ext uri="{FF2B5EF4-FFF2-40B4-BE49-F238E27FC236}">
                <a16:creationId xmlns:a16="http://schemas.microsoft.com/office/drawing/2014/main" id="{CFFF938F-7611-E349-89EF-F99F0F39313E}"/>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34</a:t>
            </a:fld>
            <a:endParaRPr lang="en-US" sz="1000"/>
          </a:p>
        </p:txBody>
      </p:sp>
    </p:spTree>
    <p:extLst>
      <p:ext uri="{BB962C8B-B14F-4D97-AF65-F5344CB8AC3E}">
        <p14:creationId xmlns:p14="http://schemas.microsoft.com/office/powerpoint/2010/main" val="234182491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7430634" y="968149"/>
            <a:ext cx="970416" cy="1508351"/>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35</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585FF658-699B-5842-968E-53BB58D6719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2430272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atin typeface="Arial" charset="0"/>
                <a:ea typeface="MS PGothic" charset="0"/>
              </a:rPr>
              <a:t>Analytics Lifecycle</a:t>
            </a:r>
          </a:p>
        </p:txBody>
      </p:sp>
      <p:grpSp>
        <p:nvGrpSpPr>
          <p:cNvPr id="5" name="Group 4"/>
          <p:cNvGrpSpPr/>
          <p:nvPr/>
        </p:nvGrpSpPr>
        <p:grpSpPr>
          <a:xfrm>
            <a:off x="3413315" y="1142227"/>
            <a:ext cx="4572000" cy="3048000"/>
            <a:chOff x="1598702" y="1695784"/>
            <a:chExt cx="6096000" cy="4064000"/>
          </a:xfrm>
        </p:grpSpPr>
        <p:graphicFrame>
          <p:nvGraphicFramePr>
            <p:cNvPr id="2" name="Diagram 1"/>
            <p:cNvGraphicFramePr/>
            <p:nvPr/>
          </p:nvGraphicFramePr>
          <p:xfrm>
            <a:off x="1598702" y="169578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bwMode="auto">
            <a:xfrm>
              <a:off x="2782653" y="3025176"/>
              <a:ext cx="1124668" cy="338555"/>
            </a:xfrm>
            <a:prstGeom prst="rect">
              <a:avLst/>
            </a:prstGeom>
            <a:noFill/>
            <a:ln w="9525">
              <a:noFill/>
              <a:miter lim="800000"/>
              <a:headEnd/>
              <a:tailEnd/>
            </a:ln>
          </p:spPr>
          <p:txBody>
            <a:bodyPr wrap="none" rtlCol="0">
              <a:prstTxWarp prst="textNoShape">
                <a:avLst/>
              </a:prstTxWarp>
              <a:spAutoFit/>
            </a:bodyPr>
            <a:lstStyle/>
            <a:p>
              <a:r>
                <a:rPr lang="en-US" sz="1050" b="1" dirty="0">
                  <a:solidFill>
                    <a:schemeClr val="accent1"/>
                  </a:solidFill>
                  <a:latin typeface="Calibri" pitchFamily="-1" charset="0"/>
                </a:rPr>
                <a:t>Locate Data</a:t>
              </a:r>
            </a:p>
          </p:txBody>
        </p:sp>
        <p:sp>
          <p:nvSpPr>
            <p:cNvPr id="7" name="TextBox 6"/>
            <p:cNvSpPr txBox="1"/>
            <p:nvPr/>
          </p:nvSpPr>
          <p:spPr bwMode="auto">
            <a:xfrm>
              <a:off x="5064051" y="3046859"/>
              <a:ext cx="1870597" cy="338555"/>
            </a:xfrm>
            <a:prstGeom prst="rect">
              <a:avLst/>
            </a:prstGeom>
            <a:noFill/>
            <a:ln w="9525">
              <a:noFill/>
              <a:miter lim="800000"/>
              <a:headEnd/>
              <a:tailEnd/>
            </a:ln>
          </p:spPr>
          <p:txBody>
            <a:bodyPr wrap="none" rtlCol="0">
              <a:prstTxWarp prst="textNoShape">
                <a:avLst/>
              </a:prstTxWarp>
              <a:spAutoFit/>
            </a:bodyPr>
            <a:lstStyle/>
            <a:p>
              <a:r>
                <a:rPr lang="en-US" sz="1050" b="1" dirty="0">
                  <a:solidFill>
                    <a:schemeClr val="accent1"/>
                  </a:solidFill>
                  <a:latin typeface="Calibri" pitchFamily="-1" charset="0"/>
                </a:rPr>
                <a:t>Build Analytic Models</a:t>
              </a:r>
            </a:p>
          </p:txBody>
        </p:sp>
        <p:sp>
          <p:nvSpPr>
            <p:cNvPr id="8" name="TextBox 7"/>
            <p:cNvSpPr txBox="1"/>
            <p:nvPr/>
          </p:nvSpPr>
          <p:spPr bwMode="auto">
            <a:xfrm>
              <a:off x="3797113" y="5309412"/>
              <a:ext cx="1780829" cy="338555"/>
            </a:xfrm>
            <a:prstGeom prst="rect">
              <a:avLst/>
            </a:prstGeom>
            <a:noFill/>
            <a:ln w="9525">
              <a:noFill/>
              <a:miter lim="800000"/>
              <a:headEnd/>
              <a:tailEnd/>
            </a:ln>
          </p:spPr>
          <p:txBody>
            <a:bodyPr wrap="none" rtlCol="0">
              <a:prstTxWarp prst="textNoShape">
                <a:avLst/>
              </a:prstTxWarp>
              <a:spAutoFit/>
            </a:bodyPr>
            <a:lstStyle/>
            <a:p>
              <a:r>
                <a:rPr lang="en-US" sz="1050" b="1" dirty="0">
                  <a:solidFill>
                    <a:schemeClr val="accent1"/>
                  </a:solidFill>
                  <a:latin typeface="Calibri" pitchFamily="-1" charset="0"/>
                </a:rPr>
                <a:t>Run Analytic Models</a:t>
              </a:r>
            </a:p>
          </p:txBody>
        </p:sp>
      </p:grpSp>
      <p:sp>
        <p:nvSpPr>
          <p:cNvPr id="3" name="TextBox 2">
            <a:extLst>
              <a:ext uri="{FF2B5EF4-FFF2-40B4-BE49-F238E27FC236}">
                <a16:creationId xmlns:a16="http://schemas.microsoft.com/office/drawing/2014/main" id="{16EAA413-7AE9-1E4F-9EF7-A13BC926F23B}"/>
              </a:ext>
            </a:extLst>
          </p:cNvPr>
          <p:cNvSpPr txBox="1"/>
          <p:nvPr/>
        </p:nvSpPr>
        <p:spPr>
          <a:xfrm>
            <a:off x="558800" y="1066800"/>
            <a:ext cx="2343911" cy="523220"/>
          </a:xfrm>
          <a:prstGeom prst="rect">
            <a:avLst/>
          </a:prstGeom>
          <a:noFill/>
        </p:spPr>
        <p:txBody>
          <a:bodyPr wrap="none" rtlCol="0">
            <a:spAutoFit/>
          </a:bodyPr>
          <a:lstStyle/>
          <a:p>
            <a:r>
              <a:rPr lang="en-US" dirty="0"/>
              <a:t>Data Science OMAS</a:t>
            </a:r>
          </a:p>
          <a:p>
            <a:r>
              <a:rPr lang="en-US" dirty="0"/>
              <a:t>Manages analytical models</a:t>
            </a:r>
          </a:p>
        </p:txBody>
      </p:sp>
      <p:sp>
        <p:nvSpPr>
          <p:cNvPr id="9" name="TextBox 8">
            <a:extLst>
              <a:ext uri="{FF2B5EF4-FFF2-40B4-BE49-F238E27FC236}">
                <a16:creationId xmlns:a16="http://schemas.microsoft.com/office/drawing/2014/main" id="{39282648-D381-3945-9ADE-C9DFED9720E3}"/>
              </a:ext>
            </a:extLst>
          </p:cNvPr>
          <p:cNvSpPr txBox="1"/>
          <p:nvPr/>
        </p:nvSpPr>
        <p:spPr>
          <a:xfrm>
            <a:off x="584200" y="1803400"/>
            <a:ext cx="1895071" cy="523220"/>
          </a:xfrm>
          <a:prstGeom prst="rect">
            <a:avLst/>
          </a:prstGeom>
          <a:noFill/>
        </p:spPr>
        <p:txBody>
          <a:bodyPr wrap="none" rtlCol="0">
            <a:spAutoFit/>
          </a:bodyPr>
          <a:lstStyle/>
          <a:p>
            <a:r>
              <a:rPr lang="en-US" dirty="0"/>
              <a:t>DevOps OMAS</a:t>
            </a:r>
          </a:p>
          <a:p>
            <a:r>
              <a:rPr lang="en-US" dirty="0"/>
              <a:t>Manages deployment</a:t>
            </a:r>
          </a:p>
        </p:txBody>
      </p:sp>
    </p:spTree>
    <p:extLst>
      <p:ext uri="{BB962C8B-B14F-4D97-AF65-F5344CB8AC3E}">
        <p14:creationId xmlns:p14="http://schemas.microsoft.com/office/powerpoint/2010/main" val="123761305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3503000" y="2571751"/>
            <a:ext cx="1180486" cy="1900597"/>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37</a:t>
            </a:fld>
            <a:endParaRPr lang="en-US" sz="1000"/>
          </a:p>
        </p:txBody>
      </p:sp>
      <p:pic>
        <p:nvPicPr>
          <p:cNvPr id="13" name="Picture 12" descr="A picture containing black, sitting, several&#10;&#10;Description automatically generated">
            <a:extLst>
              <a:ext uri="{FF2B5EF4-FFF2-40B4-BE49-F238E27FC236}">
                <a16:creationId xmlns:a16="http://schemas.microsoft.com/office/drawing/2014/main" id="{DEDEC4B5-B954-0540-83CF-23AB455B1E5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24814933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4B0D-10E0-AC4C-A00F-BEC879062FEF}"/>
              </a:ext>
            </a:extLst>
          </p:cNvPr>
          <p:cNvSpPr>
            <a:spLocks noGrp="1"/>
          </p:cNvSpPr>
          <p:nvPr>
            <p:ph type="title"/>
          </p:nvPr>
        </p:nvSpPr>
        <p:spPr/>
        <p:txBody>
          <a:bodyPr/>
          <a:lstStyle/>
          <a:p>
            <a:r>
              <a:rPr lang="en-US" dirty="0"/>
              <a:t>Repositories</a:t>
            </a:r>
          </a:p>
        </p:txBody>
      </p:sp>
      <p:sp>
        <p:nvSpPr>
          <p:cNvPr id="224" name="Content Placeholder 223">
            <a:extLst>
              <a:ext uri="{FF2B5EF4-FFF2-40B4-BE49-F238E27FC236}">
                <a16:creationId xmlns:a16="http://schemas.microsoft.com/office/drawing/2014/main" id="{13700E1B-B3D9-A743-AF5E-1F09605D7F9A}"/>
              </a:ext>
            </a:extLst>
          </p:cNvPr>
          <p:cNvSpPr>
            <a:spLocks noGrp="1"/>
          </p:cNvSpPr>
          <p:nvPr>
            <p:ph idx="1"/>
          </p:nvPr>
        </p:nvSpPr>
        <p:spPr>
          <a:xfrm>
            <a:off x="359200" y="965874"/>
            <a:ext cx="3006300" cy="3603001"/>
          </a:xfrm>
        </p:spPr>
        <p:txBody>
          <a:bodyPr/>
          <a:lstStyle/>
          <a:p>
            <a:r>
              <a:rPr lang="en-US" dirty="0"/>
              <a:t>Data Engine OMAS records data movement</a:t>
            </a:r>
          </a:p>
          <a:p>
            <a:r>
              <a:rPr lang="en-US" dirty="0"/>
              <a:t>Data provisioning engine may call OMAS directly, or an integration daemon may capture lineage.</a:t>
            </a:r>
          </a:p>
        </p:txBody>
      </p:sp>
      <p:sp>
        <p:nvSpPr>
          <p:cNvPr id="3" name="Slide Number Placeholder 2">
            <a:extLst>
              <a:ext uri="{FF2B5EF4-FFF2-40B4-BE49-F238E27FC236}">
                <a16:creationId xmlns:a16="http://schemas.microsoft.com/office/drawing/2014/main" id="{429B75A5-C926-ED4C-AD7E-10FFB41CE091}"/>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38</a:t>
            </a:fld>
            <a:endParaRPr lang="en-US" sz="1000"/>
          </a:p>
        </p:txBody>
      </p:sp>
      <p:grpSp>
        <p:nvGrpSpPr>
          <p:cNvPr id="114" name="Group 3">
            <a:extLst>
              <a:ext uri="{FF2B5EF4-FFF2-40B4-BE49-F238E27FC236}">
                <a16:creationId xmlns:a16="http://schemas.microsoft.com/office/drawing/2014/main" id="{034DEFE9-5725-1E4D-A6C0-D4A2C3FE45C1}"/>
              </a:ext>
            </a:extLst>
          </p:cNvPr>
          <p:cNvGrpSpPr>
            <a:grpSpLocks/>
          </p:cNvGrpSpPr>
          <p:nvPr/>
        </p:nvGrpSpPr>
        <p:grpSpPr bwMode="auto">
          <a:xfrm>
            <a:off x="3641593" y="289077"/>
            <a:ext cx="4927600" cy="4502150"/>
            <a:chOff x="3449638" y="3178595"/>
            <a:chExt cx="2514600" cy="2297112"/>
          </a:xfrm>
        </p:grpSpPr>
        <p:sp>
          <p:nvSpPr>
            <p:cNvPr id="115" name="Rounded Rectangle 197">
              <a:extLst>
                <a:ext uri="{FF2B5EF4-FFF2-40B4-BE49-F238E27FC236}">
                  <a16:creationId xmlns:a16="http://schemas.microsoft.com/office/drawing/2014/main" id="{22DC64B5-A114-064F-940B-E29415BF0C4B}"/>
                </a:ext>
              </a:extLst>
            </p:cNvPr>
            <p:cNvSpPr>
              <a:spLocks noChangeArrowheads="1"/>
            </p:cNvSpPr>
            <p:nvPr/>
          </p:nvSpPr>
          <p:spPr bwMode="auto">
            <a:xfrm rot="5400000">
              <a:off x="3558382" y="3069851"/>
              <a:ext cx="2297112" cy="2514600"/>
            </a:xfrm>
            <a:prstGeom prst="roundRect">
              <a:avLst>
                <a:gd name="adj" fmla="val 2310"/>
              </a:avLst>
            </a:prstGeom>
            <a:solidFill>
              <a:srgbClr val="CCFFCC"/>
            </a:solidFill>
            <a:ln w="9525">
              <a:solidFill>
                <a:srgbClr val="1F497D"/>
              </a:solidFill>
              <a:round/>
              <a:headEnd/>
              <a:tailEnd/>
            </a:ln>
          </p:spPr>
          <p:txBody>
            <a:bodyPr lIns="36000" tIns="0" rIns="36000" bIns="3600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ea typeface="ＭＳ Ｐゴシック"/>
                  <a:cs typeface="+mn-cs"/>
                </a:rPr>
                <a:t>Data Lake Repositories</a:t>
              </a:r>
            </a:p>
          </p:txBody>
        </p:sp>
        <p:sp>
          <p:nvSpPr>
            <p:cNvPr id="116" name="Rounded Rectangle 197">
              <a:extLst>
                <a:ext uri="{FF2B5EF4-FFF2-40B4-BE49-F238E27FC236}">
                  <a16:creationId xmlns:a16="http://schemas.microsoft.com/office/drawing/2014/main" id="{1DBE076E-4EC4-7245-8B5C-53E620FC0DC3}"/>
                </a:ext>
              </a:extLst>
            </p:cNvPr>
            <p:cNvSpPr>
              <a:spLocks noChangeArrowheads="1"/>
            </p:cNvSpPr>
            <p:nvPr/>
          </p:nvSpPr>
          <p:spPr bwMode="auto">
            <a:xfrm>
              <a:off x="3503580" y="3218658"/>
              <a:ext cx="2241722" cy="344487"/>
            </a:xfrm>
            <a:prstGeom prst="roundRect">
              <a:avLst>
                <a:gd name="adj" fmla="val 11542"/>
              </a:avLst>
            </a:prstGeom>
            <a:solidFill>
              <a:srgbClr val="D9D9D9"/>
            </a:solidFill>
            <a:ln w="9525">
              <a:solidFill>
                <a:srgbClr val="1F497D"/>
              </a:solidFill>
              <a:round/>
              <a:headEnd/>
              <a:tailEnd/>
            </a:ln>
          </p:spPr>
          <p:txBody>
            <a:bodyPr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Descriptive</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Data</a:t>
              </a:r>
            </a:p>
          </p:txBody>
        </p:sp>
        <p:sp>
          <p:nvSpPr>
            <p:cNvPr id="117" name="Snip Diagonal Corner Rectangle 56">
              <a:extLst>
                <a:ext uri="{FF2B5EF4-FFF2-40B4-BE49-F238E27FC236}">
                  <a16:creationId xmlns:a16="http://schemas.microsoft.com/office/drawing/2014/main" id="{18D3FBDF-B585-DB49-BE79-4FF63AD74493}"/>
                </a:ext>
              </a:extLst>
            </p:cNvPr>
            <p:cNvSpPr>
              <a:spLocks noChangeArrowheads="1"/>
            </p:cNvSpPr>
            <p:nvPr/>
          </p:nvSpPr>
          <p:spPr bwMode="auto">
            <a:xfrm>
              <a:off x="4992909" y="3257973"/>
              <a:ext cx="720193" cy="265674"/>
            </a:xfrm>
            <a:custGeom>
              <a:avLst/>
              <a:gdLst>
                <a:gd name="T0" fmla="*/ 82764833 w 1313647"/>
                <a:gd name="T1" fmla="*/ 0 h 765808"/>
                <a:gd name="T2" fmla="*/ 41382660 w 1313647"/>
                <a:gd name="T3" fmla="*/ 0 h 765808"/>
                <a:gd name="T4" fmla="*/ 0 w 1313647"/>
                <a:gd name="T5" fmla="*/ 0 h 765808"/>
                <a:gd name="T6" fmla="*/ 41382660 w 1313647"/>
                <a:gd name="T7" fmla="*/ 0 h 765808"/>
                <a:gd name="T8" fmla="*/ 0 60000 65536"/>
                <a:gd name="T9" fmla="*/ 0 60000 65536"/>
                <a:gd name="T10" fmla="*/ 0 60000 65536"/>
                <a:gd name="T11" fmla="*/ 0 60000 65536"/>
                <a:gd name="T12" fmla="*/ 0 w 1313647"/>
                <a:gd name="T13" fmla="*/ 0 h 765808"/>
                <a:gd name="T14" fmla="*/ 1313647 w 1313647"/>
                <a:gd name="T15" fmla="*/ 765808 h 765808"/>
              </a:gdLst>
              <a:ahLst/>
              <a:cxnLst>
                <a:cxn ang="T8">
                  <a:pos x="T0" y="T1"/>
                </a:cxn>
                <a:cxn ang="T9">
                  <a:pos x="T2" y="T3"/>
                </a:cxn>
                <a:cxn ang="T10">
                  <a:pos x="T4" y="T5"/>
                </a:cxn>
                <a:cxn ang="T11">
                  <a:pos x="T6" y="T7"/>
                </a:cxn>
              </a:cxnLst>
              <a:rect l="T12" t="T13" r="T14" b="T15"/>
              <a:pathLst>
                <a:path w="1313647" h="765808">
                  <a:moveTo>
                    <a:pt x="0" y="0"/>
                  </a:moveTo>
                  <a:lnTo>
                    <a:pt x="1313647" y="0"/>
                  </a:lnTo>
                  <a:lnTo>
                    <a:pt x="1313647" y="765808"/>
                  </a:lnTo>
                  <a:lnTo>
                    <a:pt x="0" y="765808"/>
                  </a:lnTo>
                  <a:lnTo>
                    <a:pt x="0" y="0"/>
                  </a:lnTo>
                  <a:close/>
                </a:path>
              </a:pathLst>
            </a:custGeom>
            <a:solidFill>
              <a:srgbClr val="FFFFFF"/>
            </a:solidFill>
            <a:ln w="19050">
              <a:solidFill>
                <a:srgbClr val="1F497D"/>
              </a:solidFill>
              <a:round/>
              <a:headEnd/>
              <a:tailEnd/>
            </a:ln>
          </p:spPr>
          <p:txBody>
            <a:bodyPr wrap="none" lIns="0" tIns="36000" rIns="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 Information</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 Views</a:t>
              </a:r>
            </a:p>
          </p:txBody>
        </p:sp>
        <p:grpSp>
          <p:nvGrpSpPr>
            <p:cNvPr id="118" name="Group 75">
              <a:extLst>
                <a:ext uri="{FF2B5EF4-FFF2-40B4-BE49-F238E27FC236}">
                  <a16:creationId xmlns:a16="http://schemas.microsoft.com/office/drawing/2014/main" id="{36931DC0-6233-964D-A345-2604DF28A825}"/>
                </a:ext>
              </a:extLst>
            </p:cNvPr>
            <p:cNvGrpSpPr>
              <a:grpSpLocks/>
            </p:cNvGrpSpPr>
            <p:nvPr/>
          </p:nvGrpSpPr>
          <p:grpSpPr bwMode="auto">
            <a:xfrm>
              <a:off x="5516551" y="3337235"/>
              <a:ext cx="174736" cy="158634"/>
              <a:chOff x="-1397000" y="1498600"/>
              <a:chExt cx="1117600" cy="1003300"/>
            </a:xfrm>
          </p:grpSpPr>
          <p:sp>
            <p:nvSpPr>
              <p:cNvPr id="221" name="Cloud 220">
                <a:extLst>
                  <a:ext uri="{FF2B5EF4-FFF2-40B4-BE49-F238E27FC236}">
                    <a16:creationId xmlns:a16="http://schemas.microsoft.com/office/drawing/2014/main" id="{DE2367A2-46AF-C04D-83A2-254357A5A77C}"/>
                  </a:ext>
                </a:extLst>
              </p:cNvPr>
              <p:cNvSpPr/>
              <p:nvPr/>
            </p:nvSpPr>
            <p:spPr>
              <a:xfrm>
                <a:off x="-1398962" y="1504463"/>
                <a:ext cx="1119193" cy="1004074"/>
              </a:xfrm>
              <a:prstGeom prst="cloud">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22" name="Folded Corner 221">
                <a:extLst>
                  <a:ext uri="{FF2B5EF4-FFF2-40B4-BE49-F238E27FC236}">
                    <a16:creationId xmlns:a16="http://schemas.microsoft.com/office/drawing/2014/main" id="{91A33A0E-44E9-734E-A5C1-DB1CA1473459}"/>
                  </a:ext>
                </a:extLst>
              </p:cNvPr>
              <p:cNvSpPr/>
              <p:nvPr/>
            </p:nvSpPr>
            <p:spPr>
              <a:xfrm>
                <a:off x="-1124346" y="1632533"/>
                <a:ext cx="601048" cy="712075"/>
              </a:xfrm>
              <a:prstGeom prst="foldedCorner">
                <a:avLst/>
              </a:prstGeom>
              <a:solidFill>
                <a:sysClr val="window" lastClr="FFFFFF"/>
              </a:solidFill>
              <a:ln w="12700" cap="flat" cmpd="sng" algn="ctr">
                <a:solidFill>
                  <a:srgbClr val="1F497D"/>
                </a:solidFill>
                <a:prstDash val="sysDash"/>
                <a:round/>
                <a:headEnd type="none" w="med" len="med"/>
                <a:tailEnd type="none" w="med" len="med"/>
              </a:ln>
              <a:effectLst>
                <a:outerShdw blurRad="40000" dist="23000" dir="5400000" rotWithShape="0">
                  <a:srgbClr val="000000">
                    <a:alpha val="35000"/>
                  </a:srgbClr>
                </a:outerShdw>
              </a:effectLst>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119" name="Rectangle 649">
              <a:extLst>
                <a:ext uri="{FF2B5EF4-FFF2-40B4-BE49-F238E27FC236}">
                  <a16:creationId xmlns:a16="http://schemas.microsoft.com/office/drawing/2014/main" id="{9C82E61C-55AB-1748-AE9F-19C53F3BA251}"/>
                </a:ext>
              </a:extLst>
            </p:cNvPr>
            <p:cNvSpPr>
              <a:spLocks noChangeArrowheads="1"/>
            </p:cNvSpPr>
            <p:nvPr/>
          </p:nvSpPr>
          <p:spPr bwMode="auto">
            <a:xfrm>
              <a:off x="4066946" y="3257973"/>
              <a:ext cx="385615" cy="264054"/>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Catalog</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1200" cap="small" spc="0" normalizeH="0" baseline="0" noProof="0" dirty="0">
                <a:ln>
                  <a:noFill/>
                </a:ln>
                <a:solidFill>
                  <a:prstClr val="black"/>
                </a:solidFill>
                <a:effectLst/>
                <a:uLnTx/>
                <a:uFillTx/>
                <a:ea typeface="ＭＳ Ｐゴシック"/>
                <a:cs typeface="MS PGothic" charset="0"/>
              </a:endParaRPr>
            </a:p>
          </p:txBody>
        </p:sp>
        <p:grpSp>
          <p:nvGrpSpPr>
            <p:cNvPr id="120" name="Group 6">
              <a:extLst>
                <a:ext uri="{FF2B5EF4-FFF2-40B4-BE49-F238E27FC236}">
                  <a16:creationId xmlns:a16="http://schemas.microsoft.com/office/drawing/2014/main" id="{DA55BDB7-E412-6B45-A64D-A12C8D4815B3}"/>
                </a:ext>
              </a:extLst>
            </p:cNvPr>
            <p:cNvGrpSpPr>
              <a:grpSpLocks/>
            </p:cNvGrpSpPr>
            <p:nvPr/>
          </p:nvGrpSpPr>
          <p:grpSpPr bwMode="auto">
            <a:xfrm>
              <a:off x="4130179" y="3421858"/>
              <a:ext cx="242734" cy="61912"/>
              <a:chOff x="4289906" y="3494904"/>
              <a:chExt cx="242934" cy="61914"/>
            </a:xfrm>
          </p:grpSpPr>
          <p:sp>
            <p:nvSpPr>
              <p:cNvPr id="218" name="Magnetic Disk 217">
                <a:extLst>
                  <a:ext uri="{FF2B5EF4-FFF2-40B4-BE49-F238E27FC236}">
                    <a16:creationId xmlns:a16="http://schemas.microsoft.com/office/drawing/2014/main" id="{585CED1B-3B03-1943-9963-3A871283D077}"/>
                  </a:ext>
                </a:extLst>
              </p:cNvPr>
              <p:cNvSpPr/>
              <p:nvPr/>
            </p:nvSpPr>
            <p:spPr bwMode="auto">
              <a:xfrm>
                <a:off x="4290674" y="3496256"/>
                <a:ext cx="69727" cy="59131"/>
              </a:xfrm>
              <a:prstGeom prst="flowChartMagneticDisk">
                <a:avLst/>
              </a:prstGeom>
              <a:solidFill>
                <a:srgbClr val="93CDD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19" name="Magnetic Disk 218">
                <a:extLst>
                  <a:ext uri="{FF2B5EF4-FFF2-40B4-BE49-F238E27FC236}">
                    <a16:creationId xmlns:a16="http://schemas.microsoft.com/office/drawing/2014/main" id="{3C5089D4-7432-324C-8418-E6D55DC69369}"/>
                  </a:ext>
                </a:extLst>
              </p:cNvPr>
              <p:cNvSpPr/>
              <p:nvPr/>
            </p:nvSpPr>
            <p:spPr bwMode="auto">
              <a:xfrm>
                <a:off x="4376617" y="3494636"/>
                <a:ext cx="71349" cy="62371"/>
              </a:xfrm>
              <a:prstGeom prst="flowChartMagneticDisk">
                <a:avLst/>
              </a:prstGeom>
              <a:solidFill>
                <a:srgbClr val="93CDD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20" name="Magnetic Disk 219">
                <a:extLst>
                  <a:ext uri="{FF2B5EF4-FFF2-40B4-BE49-F238E27FC236}">
                    <a16:creationId xmlns:a16="http://schemas.microsoft.com/office/drawing/2014/main" id="{946689E8-BBFD-9645-ADDE-56F725E15CE3}"/>
                  </a:ext>
                </a:extLst>
              </p:cNvPr>
              <p:cNvSpPr/>
              <p:nvPr/>
            </p:nvSpPr>
            <p:spPr bwMode="auto">
              <a:xfrm>
                <a:off x="4463370" y="3494636"/>
                <a:ext cx="70538" cy="62371"/>
              </a:xfrm>
              <a:prstGeom prst="flowChartMagneticDisk">
                <a:avLst/>
              </a:prstGeom>
              <a:solidFill>
                <a:srgbClr val="93CDD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121" name="Group 10">
              <a:extLst>
                <a:ext uri="{FF2B5EF4-FFF2-40B4-BE49-F238E27FC236}">
                  <a16:creationId xmlns:a16="http://schemas.microsoft.com/office/drawing/2014/main" id="{B66B7E1A-027D-AF40-8696-BC9D205D9E3A}"/>
                </a:ext>
              </a:extLst>
            </p:cNvPr>
            <p:cNvGrpSpPr>
              <a:grpSpLocks/>
            </p:cNvGrpSpPr>
            <p:nvPr/>
          </p:nvGrpSpPr>
          <p:grpSpPr bwMode="auto">
            <a:xfrm>
              <a:off x="3495496" y="4671353"/>
              <a:ext cx="2240135" cy="376237"/>
              <a:chOff x="3498821" y="3601137"/>
              <a:chExt cx="2240135" cy="376237"/>
            </a:xfrm>
          </p:grpSpPr>
          <p:sp>
            <p:nvSpPr>
              <p:cNvPr id="202" name="Rounded Rectangle 197">
                <a:extLst>
                  <a:ext uri="{FF2B5EF4-FFF2-40B4-BE49-F238E27FC236}">
                    <a16:creationId xmlns:a16="http://schemas.microsoft.com/office/drawing/2014/main" id="{8F2222E0-9828-E44F-AC0E-74A19DA3906B}"/>
                  </a:ext>
                </a:extLst>
              </p:cNvPr>
              <p:cNvSpPr>
                <a:spLocks noChangeArrowheads="1"/>
              </p:cNvSpPr>
              <p:nvPr/>
            </p:nvSpPr>
            <p:spPr bwMode="auto">
              <a:xfrm>
                <a:off x="3498821" y="3601137"/>
                <a:ext cx="2240135" cy="376237"/>
              </a:xfrm>
              <a:prstGeom prst="roundRect">
                <a:avLst>
                  <a:gd name="adj" fmla="val 6606"/>
                </a:avLst>
              </a:prstGeom>
              <a:solidFill>
                <a:srgbClr val="D9D9D9"/>
              </a:solidFill>
              <a:ln w="9525">
                <a:solidFill>
                  <a:srgbClr val="1F497D"/>
                </a:solidFill>
                <a:round/>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Context</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Data</a:t>
                </a:r>
              </a:p>
            </p:txBody>
          </p:sp>
          <p:grpSp>
            <p:nvGrpSpPr>
              <p:cNvPr id="203" name="Group 11">
                <a:extLst>
                  <a:ext uri="{FF2B5EF4-FFF2-40B4-BE49-F238E27FC236}">
                    <a16:creationId xmlns:a16="http://schemas.microsoft.com/office/drawing/2014/main" id="{316DE2CD-2986-7643-AED2-8D45B38CFB1A}"/>
                  </a:ext>
                </a:extLst>
              </p:cNvPr>
              <p:cNvGrpSpPr>
                <a:grpSpLocks/>
              </p:cNvGrpSpPr>
              <p:nvPr/>
            </p:nvGrpSpPr>
            <p:grpSpPr bwMode="auto">
              <a:xfrm>
                <a:off x="4533489" y="3653709"/>
                <a:ext cx="344596" cy="281479"/>
                <a:chOff x="2906068" y="3420981"/>
                <a:chExt cx="453123" cy="382354"/>
              </a:xfrm>
              <a:effectLst>
                <a:outerShdw blurRad="50800" dist="38100" dir="2700000" algn="tl" rotWithShape="0">
                  <a:srgbClr val="000000">
                    <a:alpha val="43000"/>
                  </a:srgbClr>
                </a:outerShdw>
              </a:effectLst>
            </p:grpSpPr>
            <p:sp>
              <p:nvSpPr>
                <p:cNvPr id="216" name="Rectangle 649">
                  <a:extLst>
                    <a:ext uri="{FF2B5EF4-FFF2-40B4-BE49-F238E27FC236}">
                      <a16:creationId xmlns:a16="http://schemas.microsoft.com/office/drawing/2014/main" id="{C448D739-8B4E-8A44-AAD8-428FA102769E}"/>
                    </a:ext>
                  </a:extLst>
                </p:cNvPr>
                <p:cNvSpPr>
                  <a:spLocks noChangeArrowheads="1"/>
                </p:cNvSpPr>
                <p:nvPr/>
              </p:nvSpPr>
              <p:spPr bwMode="auto">
                <a:xfrm>
                  <a:off x="2906068" y="3420981"/>
                  <a:ext cx="453123" cy="382354"/>
                </a:xfrm>
                <a:prstGeom prst="rect">
                  <a:avLst/>
                </a:prstGeom>
                <a:solidFill>
                  <a:sysClr val="window" lastClr="FFFFFF"/>
                </a:solidFill>
                <a:ln w="19050">
                  <a:solidFill>
                    <a:srgbClr val="1F497D"/>
                  </a:solidFill>
                  <a:miter lim="800000"/>
                  <a:headEnd/>
                  <a:tailEnd/>
                </a:ln>
              </p:spPr>
              <p:txBody>
                <a:bodyPr wrap="none" lIns="36000" tIns="36000" rIns="36000" bIns="36000"/>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Asset</a:t>
                  </a: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Hub</a:t>
                  </a:r>
                </a:p>
              </p:txBody>
            </p:sp>
            <p:sp>
              <p:nvSpPr>
                <p:cNvPr id="217" name="Oval 57">
                  <a:extLst>
                    <a:ext uri="{FF2B5EF4-FFF2-40B4-BE49-F238E27FC236}">
                      <a16:creationId xmlns:a16="http://schemas.microsoft.com/office/drawing/2014/main" id="{CA12A43A-ABEE-EC49-98BD-5B5E0B174122}"/>
                    </a:ext>
                  </a:extLst>
                </p:cNvPr>
                <p:cNvSpPr>
                  <a:spLocks noChangeArrowheads="1"/>
                </p:cNvSpPr>
                <p:nvPr/>
              </p:nvSpPr>
              <p:spPr bwMode="auto">
                <a:xfrm>
                  <a:off x="2936876" y="3638043"/>
                  <a:ext cx="114900" cy="108063"/>
                </a:xfrm>
                <a:prstGeom prst="ellipse">
                  <a:avLst/>
                </a:prstGeom>
                <a:solidFill>
                  <a:srgbClr val="9DD7E2"/>
                </a:solidFill>
                <a:ln w="12700">
                  <a:solidFill>
                    <a:srgbClr val="1F497D"/>
                  </a:solidFill>
                  <a:round/>
                  <a:headEnd/>
                  <a:tailEnd/>
                </a:ln>
                <a:effectLst>
                  <a:outerShdw blurRad="50800" dist="38100" dir="2700000" algn="tl" rotWithShape="0">
                    <a:srgbClr val="000000">
                      <a:alpha val="43000"/>
                    </a:srgbClr>
                  </a:outerShdw>
                </a:effectLst>
              </p:spPr>
              <p:txBody>
                <a:bodyPr lIns="36000" tIns="36000" rIns="36000" bIns="36000" anchor="ct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srgbClr val="FFFFFF"/>
                    </a:solidFill>
                    <a:effectLst/>
                    <a:uLnTx/>
                    <a:uFillTx/>
                    <a:ea typeface="ＭＳ Ｐゴシック"/>
                    <a:cs typeface="MS PGothic" charset="0"/>
                  </a:endParaRPr>
                </a:p>
              </p:txBody>
            </p:sp>
          </p:grpSp>
          <p:grpSp>
            <p:nvGrpSpPr>
              <p:cNvPr id="204" name="Group 10">
                <a:extLst>
                  <a:ext uri="{FF2B5EF4-FFF2-40B4-BE49-F238E27FC236}">
                    <a16:creationId xmlns:a16="http://schemas.microsoft.com/office/drawing/2014/main" id="{5287E580-ABC1-334B-BF2F-42656EF7434B}"/>
                  </a:ext>
                </a:extLst>
              </p:cNvPr>
              <p:cNvGrpSpPr>
                <a:grpSpLocks/>
              </p:cNvGrpSpPr>
              <p:nvPr/>
            </p:nvGrpSpPr>
            <p:grpSpPr bwMode="auto">
              <a:xfrm>
                <a:off x="4910288" y="3652237"/>
                <a:ext cx="405190" cy="282945"/>
                <a:chOff x="2731036" y="2957089"/>
                <a:chExt cx="562103" cy="385697"/>
              </a:xfrm>
              <a:effectLst>
                <a:outerShdw blurRad="50800" dist="38100" dir="2700000" algn="tl" rotWithShape="0">
                  <a:srgbClr val="000000">
                    <a:alpha val="43000"/>
                  </a:srgbClr>
                </a:outerShdw>
              </a:effectLst>
            </p:grpSpPr>
            <p:sp>
              <p:nvSpPr>
                <p:cNvPr id="214" name="Rectangle 645">
                  <a:extLst>
                    <a:ext uri="{FF2B5EF4-FFF2-40B4-BE49-F238E27FC236}">
                      <a16:creationId xmlns:a16="http://schemas.microsoft.com/office/drawing/2014/main" id="{A3F19AB9-15C5-0745-9D29-10B8A5A3C81B}"/>
                    </a:ext>
                  </a:extLst>
                </p:cNvPr>
                <p:cNvSpPr>
                  <a:spLocks noChangeArrowheads="1"/>
                </p:cNvSpPr>
                <p:nvPr/>
              </p:nvSpPr>
              <p:spPr bwMode="auto">
                <a:xfrm>
                  <a:off x="2731036" y="2957089"/>
                  <a:ext cx="562103" cy="385697"/>
                </a:xfrm>
                <a:prstGeom prst="rect">
                  <a:avLst/>
                </a:prstGeom>
                <a:solidFill>
                  <a:sysClr val="window" lastClr="FFFFFF"/>
                </a:solidFill>
                <a:ln w="19050">
                  <a:solidFill>
                    <a:srgbClr val="1F497D"/>
                  </a:solidFill>
                  <a:miter lim="800000"/>
                  <a:headEnd/>
                  <a:tailEnd/>
                </a:ln>
              </p:spPr>
              <p:txBody>
                <a:bodyPr wrap="none" lIns="0" tIns="0" rIns="36000" bIns="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Activity</a:t>
                  </a: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Hub</a:t>
                  </a:r>
                </a:p>
              </p:txBody>
            </p:sp>
            <p:sp>
              <p:nvSpPr>
                <p:cNvPr id="215" name="Vertical Scroll 214">
                  <a:extLst>
                    <a:ext uri="{FF2B5EF4-FFF2-40B4-BE49-F238E27FC236}">
                      <a16:creationId xmlns:a16="http://schemas.microsoft.com/office/drawing/2014/main" id="{3905BA42-98AF-004A-B6B5-35F7A89634BB}"/>
                    </a:ext>
                  </a:extLst>
                </p:cNvPr>
                <p:cNvSpPr/>
                <p:nvPr/>
              </p:nvSpPr>
              <p:spPr>
                <a:xfrm>
                  <a:off x="2834025" y="3174017"/>
                  <a:ext cx="106736" cy="112780"/>
                </a:xfrm>
                <a:prstGeom prst="verticalScroll">
                  <a:avLst/>
                </a:prstGeom>
                <a:solidFill>
                  <a:srgbClr val="7ACBE0"/>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srgbClr val="1F497D"/>
                    </a:solidFill>
                    <a:effectLst/>
                    <a:uLnTx/>
                    <a:uFillTx/>
                    <a:latin typeface="Calibri"/>
                    <a:ea typeface="ＭＳ Ｐゴシック"/>
                    <a:cs typeface="Calibri"/>
                  </a:endParaRPr>
                </a:p>
              </p:txBody>
            </p:sp>
          </p:grpSp>
          <p:sp>
            <p:nvSpPr>
              <p:cNvPr id="205" name="Rectangle 645">
                <a:extLst>
                  <a:ext uri="{FF2B5EF4-FFF2-40B4-BE49-F238E27FC236}">
                    <a16:creationId xmlns:a16="http://schemas.microsoft.com/office/drawing/2014/main" id="{6A573015-1D75-1846-A4C7-AE7DAF27118B}"/>
                  </a:ext>
                </a:extLst>
              </p:cNvPr>
              <p:cNvSpPr>
                <a:spLocks noChangeArrowheads="1"/>
              </p:cNvSpPr>
              <p:nvPr/>
            </p:nvSpPr>
            <p:spPr bwMode="auto">
              <a:xfrm>
                <a:off x="5348635" y="3653017"/>
                <a:ext cx="363742" cy="280254"/>
              </a:xfrm>
              <a:prstGeom prst="rect">
                <a:avLst/>
              </a:prstGeom>
              <a:solidFill>
                <a:sysClr val="window" lastClr="FFFFFF"/>
              </a:solidFill>
              <a:ln w="19050">
                <a:solidFill>
                  <a:srgbClr val="1F497D"/>
                </a:solidFill>
                <a:miter lim="800000"/>
                <a:headEnd/>
                <a:tailEnd/>
              </a:ln>
            </p:spPr>
            <p:txBody>
              <a:bodyPr wrap="none" lIns="36000" tIns="36000" rIns="36000" bIns="36000"/>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Code</a:t>
                </a: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Hub</a:t>
                </a:r>
              </a:p>
            </p:txBody>
          </p:sp>
          <p:sp>
            <p:nvSpPr>
              <p:cNvPr id="206" name="Rectangle 649">
                <a:extLst>
                  <a:ext uri="{FF2B5EF4-FFF2-40B4-BE49-F238E27FC236}">
                    <a16:creationId xmlns:a16="http://schemas.microsoft.com/office/drawing/2014/main" id="{343A183E-A32B-BD45-AC2A-EEB6E104441F}"/>
                  </a:ext>
                </a:extLst>
              </p:cNvPr>
              <p:cNvSpPr>
                <a:spLocks noChangeArrowheads="1"/>
              </p:cNvSpPr>
              <p:nvPr/>
            </p:nvSpPr>
            <p:spPr bwMode="auto">
              <a:xfrm>
                <a:off x="4067841" y="3649777"/>
                <a:ext cx="435842" cy="285114"/>
              </a:xfrm>
              <a:prstGeom prst="rect">
                <a:avLst/>
              </a:prstGeom>
              <a:solidFill>
                <a:sysClr val="window" lastClr="FFFFFF"/>
              </a:solidFill>
              <a:ln w="19050">
                <a:solidFill>
                  <a:srgbClr val="1F497D"/>
                </a:solidFill>
                <a:miter lim="800000"/>
                <a:headEnd/>
                <a:tailEnd/>
              </a:ln>
              <a:effectLst/>
            </p:spPr>
            <p:txBody>
              <a:bodyPr wrap="none"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Content</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Hub</a:t>
                </a:r>
              </a:p>
            </p:txBody>
          </p:sp>
          <p:sp>
            <p:nvSpPr>
              <p:cNvPr id="207" name="Donut 96">
                <a:extLst>
                  <a:ext uri="{FF2B5EF4-FFF2-40B4-BE49-F238E27FC236}">
                    <a16:creationId xmlns:a16="http://schemas.microsoft.com/office/drawing/2014/main" id="{BBD20513-42F0-BB4B-8BDD-9A11D09AA357}"/>
                  </a:ext>
                </a:extLst>
              </p:cNvPr>
              <p:cNvSpPr/>
              <p:nvPr/>
            </p:nvSpPr>
            <p:spPr bwMode="auto">
              <a:xfrm>
                <a:off x="5375369" y="3795574"/>
                <a:ext cx="110986" cy="109348"/>
              </a:xfrm>
              <a:prstGeom prst="donut">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1200" cap="small" spc="0" normalizeH="0" baseline="0" noProof="0" dirty="0">
                  <a:ln>
                    <a:noFill/>
                  </a:ln>
                  <a:solidFill>
                    <a:prstClr val="black"/>
                  </a:solidFill>
                  <a:effectLst/>
                  <a:uLnTx/>
                  <a:uFillTx/>
                  <a:latin typeface="Arial"/>
                  <a:ea typeface="ＭＳ Ｐゴシック"/>
                  <a:cs typeface="+mn-cs"/>
                </a:endParaRPr>
              </a:p>
            </p:txBody>
          </p:sp>
          <p:grpSp>
            <p:nvGrpSpPr>
              <p:cNvPr id="208" name="Group 153">
                <a:extLst>
                  <a:ext uri="{FF2B5EF4-FFF2-40B4-BE49-F238E27FC236}">
                    <a16:creationId xmlns:a16="http://schemas.microsoft.com/office/drawing/2014/main" id="{F2C966A2-018D-014C-9C6C-5FD03791B1E3}"/>
                  </a:ext>
                </a:extLst>
              </p:cNvPr>
              <p:cNvGrpSpPr>
                <a:grpSpLocks/>
              </p:cNvGrpSpPr>
              <p:nvPr/>
            </p:nvGrpSpPr>
            <p:grpSpPr bwMode="auto">
              <a:xfrm>
                <a:off x="4288897" y="3853626"/>
                <a:ext cx="169755" cy="87508"/>
                <a:chOff x="977900" y="3314700"/>
                <a:chExt cx="876300" cy="419100"/>
              </a:xfrm>
            </p:grpSpPr>
            <p:sp>
              <p:nvSpPr>
                <p:cNvPr id="209" name="Rectangle 208">
                  <a:extLst>
                    <a:ext uri="{FF2B5EF4-FFF2-40B4-BE49-F238E27FC236}">
                      <a16:creationId xmlns:a16="http://schemas.microsoft.com/office/drawing/2014/main" id="{FEC20BE1-A95B-1842-BAB1-230BE54FE431}"/>
                    </a:ext>
                  </a:extLst>
                </p:cNvPr>
                <p:cNvSpPr/>
                <p:nvPr/>
              </p:nvSpPr>
              <p:spPr bwMode="auto">
                <a:xfrm>
                  <a:off x="1710286" y="3087101"/>
                  <a:ext cx="150550" cy="341373"/>
                </a:xfrm>
                <a:prstGeom prst="rect">
                  <a:avLst/>
                </a:prstGeom>
                <a:solidFill>
                  <a:sysClr val="window" lastClr="FFFFFF"/>
                </a:solidFill>
                <a:ln w="317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10" name="Multidocument 99">
                  <a:extLst>
                    <a:ext uri="{FF2B5EF4-FFF2-40B4-BE49-F238E27FC236}">
                      <a16:creationId xmlns:a16="http://schemas.microsoft.com/office/drawing/2014/main" id="{F7BE30B5-2149-B54E-BDD7-1601B8C4DBC3}"/>
                    </a:ext>
                  </a:extLst>
                </p:cNvPr>
                <p:cNvSpPr/>
                <p:nvPr/>
              </p:nvSpPr>
              <p:spPr>
                <a:xfrm>
                  <a:off x="982629" y="3071584"/>
                  <a:ext cx="376375" cy="364649"/>
                </a:xfrm>
                <a:prstGeom prst="flowChartMultidocument">
                  <a:avLst/>
                </a:prstGeom>
                <a:solidFill>
                  <a:sysClr val="window" lastClr="FFFFFF"/>
                </a:solidFill>
                <a:ln w="3175" cap="flat" cmpd="sng" algn="ctr">
                  <a:solidFill>
                    <a:srgbClr val="1F497D"/>
                  </a:solidFill>
                  <a:prstDash val="solid"/>
                  <a:round/>
                  <a:headEnd w="med" len="med"/>
                  <a:tailEnd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11" name="Rectangle 210">
                  <a:extLst>
                    <a:ext uri="{FF2B5EF4-FFF2-40B4-BE49-F238E27FC236}">
                      <a16:creationId xmlns:a16="http://schemas.microsoft.com/office/drawing/2014/main" id="{618F15F8-C414-724A-81F0-87933319265C}"/>
                    </a:ext>
                  </a:extLst>
                </p:cNvPr>
                <p:cNvSpPr/>
                <p:nvPr/>
              </p:nvSpPr>
              <p:spPr bwMode="auto">
                <a:xfrm>
                  <a:off x="1672647" y="3125894"/>
                  <a:ext cx="154733" cy="341373"/>
                </a:xfrm>
                <a:prstGeom prst="rect">
                  <a:avLst/>
                </a:prstGeom>
                <a:solidFill>
                  <a:sysClr val="window" lastClr="FFFFFF"/>
                </a:solidFill>
                <a:ln w="317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12" name="Rectangle 211">
                  <a:extLst>
                    <a:ext uri="{FF2B5EF4-FFF2-40B4-BE49-F238E27FC236}">
                      <a16:creationId xmlns:a16="http://schemas.microsoft.com/office/drawing/2014/main" id="{256E31C2-8FD8-DC4F-B76B-2F1BF8ADAC04}"/>
                    </a:ext>
                  </a:extLst>
                </p:cNvPr>
                <p:cNvSpPr/>
                <p:nvPr/>
              </p:nvSpPr>
              <p:spPr bwMode="auto">
                <a:xfrm>
                  <a:off x="1630828" y="3156928"/>
                  <a:ext cx="146369" cy="349132"/>
                </a:xfrm>
                <a:prstGeom prst="rect">
                  <a:avLst/>
                </a:prstGeom>
                <a:solidFill>
                  <a:sysClr val="window" lastClr="FFFFFF"/>
                </a:solidFill>
                <a:ln w="317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213" name="Elbow Connector 212">
                  <a:extLst>
                    <a:ext uri="{FF2B5EF4-FFF2-40B4-BE49-F238E27FC236}">
                      <a16:creationId xmlns:a16="http://schemas.microsoft.com/office/drawing/2014/main" id="{CC17AD43-B58F-7643-BAD2-66E138BFA9EF}"/>
                    </a:ext>
                  </a:extLst>
                </p:cNvPr>
                <p:cNvCxnSpPr>
                  <a:stCxn id="210" idx="3"/>
                  <a:endCxn id="212" idx="1"/>
                </p:cNvCxnSpPr>
                <p:nvPr/>
              </p:nvCxnSpPr>
              <p:spPr>
                <a:xfrm>
                  <a:off x="1359003" y="3253910"/>
                  <a:ext cx="271825" cy="77585"/>
                </a:xfrm>
                <a:prstGeom prst="bentConnector3">
                  <a:avLst>
                    <a:gd name="adj1" fmla="val 50000"/>
                  </a:avLst>
                </a:prstGeom>
                <a:noFill/>
                <a:ln w="3175" cap="flat" cmpd="sng" algn="ctr">
                  <a:solidFill>
                    <a:srgbClr val="1F497D"/>
                  </a:solidFill>
                  <a:prstDash val="solid"/>
                  <a:round/>
                  <a:headEnd type="none" w="med" len="med"/>
                  <a:tailEnd type="none" w="med" len="med"/>
                </a:ln>
                <a:effectLst>
                  <a:outerShdw blurRad="40000" dist="20000" dir="5400000" rotWithShape="0">
                    <a:srgbClr val="000000">
                      <a:alpha val="38000"/>
                    </a:srgbClr>
                  </a:outerShdw>
                </a:effectLst>
              </p:spPr>
            </p:cxnSp>
          </p:grpSp>
        </p:grpSp>
        <p:sp>
          <p:nvSpPr>
            <p:cNvPr id="122" name="Rounded Rectangle 197">
              <a:extLst>
                <a:ext uri="{FF2B5EF4-FFF2-40B4-BE49-F238E27FC236}">
                  <a16:creationId xmlns:a16="http://schemas.microsoft.com/office/drawing/2014/main" id="{B4E399CE-ED35-F043-8DCF-880A5E15E389}"/>
                </a:ext>
              </a:extLst>
            </p:cNvPr>
            <p:cNvSpPr>
              <a:spLocks noChangeArrowheads="1"/>
            </p:cNvSpPr>
            <p:nvPr/>
          </p:nvSpPr>
          <p:spPr bwMode="auto">
            <a:xfrm>
              <a:off x="3498821" y="3585044"/>
              <a:ext cx="2246481" cy="266700"/>
            </a:xfrm>
            <a:prstGeom prst="roundRect">
              <a:avLst>
                <a:gd name="adj" fmla="val 9389"/>
              </a:avLst>
            </a:prstGeom>
            <a:solidFill>
              <a:srgbClr val="D9D9D9"/>
            </a:solidFill>
            <a:ln w="9525">
              <a:solidFill>
                <a:srgbClr val="1F497D"/>
              </a:solidFill>
              <a:round/>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Deposited</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Data</a:t>
              </a:r>
            </a:p>
          </p:txBody>
        </p:sp>
        <p:grpSp>
          <p:nvGrpSpPr>
            <p:cNvPr id="123" name="Group 343">
              <a:extLst>
                <a:ext uri="{FF2B5EF4-FFF2-40B4-BE49-F238E27FC236}">
                  <a16:creationId xmlns:a16="http://schemas.microsoft.com/office/drawing/2014/main" id="{FD957F0B-9A50-3141-B491-A58D287A9AA2}"/>
                </a:ext>
              </a:extLst>
            </p:cNvPr>
            <p:cNvGrpSpPr>
              <a:grpSpLocks/>
            </p:cNvGrpSpPr>
            <p:nvPr/>
          </p:nvGrpSpPr>
          <p:grpSpPr bwMode="auto">
            <a:xfrm>
              <a:off x="4200754" y="3634617"/>
              <a:ext cx="165447" cy="172171"/>
              <a:chOff x="3599162" y="4756368"/>
              <a:chExt cx="197611" cy="205695"/>
            </a:xfrm>
          </p:grpSpPr>
          <p:grpSp>
            <p:nvGrpSpPr>
              <p:cNvPr id="197" name="Group 642">
                <a:extLst>
                  <a:ext uri="{FF2B5EF4-FFF2-40B4-BE49-F238E27FC236}">
                    <a16:creationId xmlns:a16="http://schemas.microsoft.com/office/drawing/2014/main" id="{793F63CC-5052-604A-9ED0-9401E7BDB740}"/>
                  </a:ext>
                </a:extLst>
              </p:cNvPr>
              <p:cNvGrpSpPr>
                <a:grpSpLocks/>
              </p:cNvGrpSpPr>
              <p:nvPr/>
            </p:nvGrpSpPr>
            <p:grpSpPr bwMode="auto">
              <a:xfrm>
                <a:off x="3604386" y="4756368"/>
                <a:ext cx="192387" cy="182602"/>
                <a:chOff x="1642" y="1357"/>
                <a:chExt cx="257" cy="292"/>
              </a:xfrm>
            </p:grpSpPr>
            <p:sp>
              <p:nvSpPr>
                <p:cNvPr id="199" name="Folded Corner 72">
                  <a:extLst>
                    <a:ext uri="{FF2B5EF4-FFF2-40B4-BE49-F238E27FC236}">
                      <a16:creationId xmlns:a16="http://schemas.microsoft.com/office/drawing/2014/main" id="{8A2F2FE4-0225-854E-A838-B68A207B0C4D}"/>
                    </a:ext>
                  </a:extLst>
                </p:cNvPr>
                <p:cNvSpPr>
                  <a:spLocks noChangeArrowheads="1"/>
                </p:cNvSpPr>
                <p:nvPr/>
              </p:nvSpPr>
              <p:spPr bwMode="auto">
                <a:xfrm>
                  <a:off x="1642" y="1357"/>
                  <a:ext cx="162"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200" name="Folded Corner 73">
                  <a:extLst>
                    <a:ext uri="{FF2B5EF4-FFF2-40B4-BE49-F238E27FC236}">
                      <a16:creationId xmlns:a16="http://schemas.microsoft.com/office/drawing/2014/main" id="{A519E758-FCDF-A742-A099-8A6644B987B8}"/>
                    </a:ext>
                  </a:extLst>
                </p:cNvPr>
                <p:cNvSpPr>
                  <a:spLocks noChangeArrowheads="1"/>
                </p:cNvSpPr>
                <p:nvPr/>
              </p:nvSpPr>
              <p:spPr bwMode="auto">
                <a:xfrm>
                  <a:off x="1690" y="1405"/>
                  <a:ext cx="161" cy="196"/>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201" name="Folded Corner 74">
                  <a:extLst>
                    <a:ext uri="{FF2B5EF4-FFF2-40B4-BE49-F238E27FC236}">
                      <a16:creationId xmlns:a16="http://schemas.microsoft.com/office/drawing/2014/main" id="{521C83D4-A214-2643-B589-FC56F886D187}"/>
                    </a:ext>
                  </a:extLst>
                </p:cNvPr>
                <p:cNvSpPr>
                  <a:spLocks noChangeArrowheads="1"/>
                </p:cNvSpPr>
                <p:nvPr/>
              </p:nvSpPr>
              <p:spPr bwMode="auto">
                <a:xfrm>
                  <a:off x="1738" y="1452"/>
                  <a:ext cx="161"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grpSp>
          <p:sp>
            <p:nvSpPr>
              <p:cNvPr id="198" name="Can 87">
                <a:extLst>
                  <a:ext uri="{FF2B5EF4-FFF2-40B4-BE49-F238E27FC236}">
                    <a16:creationId xmlns:a16="http://schemas.microsoft.com/office/drawing/2014/main" id="{912786BD-1FE1-7840-94EB-FC0EC3A2E250}"/>
                  </a:ext>
                </a:extLst>
              </p:cNvPr>
              <p:cNvSpPr>
                <a:spLocks noChangeArrowheads="1"/>
              </p:cNvSpPr>
              <p:nvPr/>
            </p:nvSpPr>
            <p:spPr bwMode="auto">
              <a:xfrm>
                <a:off x="3598888" y="4839778"/>
                <a:ext cx="102391" cy="151729"/>
              </a:xfrm>
              <a:prstGeom prst="can">
                <a:avLst>
                  <a:gd name="adj" fmla="val 25000"/>
                </a:avLst>
              </a:prstGeom>
              <a:solidFill>
                <a:srgbClr val="9DD7E2"/>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ＭＳ Ｐゴシック"/>
                  <a:cs typeface="+mn-cs"/>
                </a:endParaRPr>
              </a:p>
            </p:txBody>
          </p:sp>
        </p:grpSp>
        <p:grpSp>
          <p:nvGrpSpPr>
            <p:cNvPr id="124" name="Group 343">
              <a:extLst>
                <a:ext uri="{FF2B5EF4-FFF2-40B4-BE49-F238E27FC236}">
                  <a16:creationId xmlns:a16="http://schemas.microsoft.com/office/drawing/2014/main" id="{E6EBA709-2842-864A-BED9-F7F3F8335546}"/>
                </a:ext>
              </a:extLst>
            </p:cNvPr>
            <p:cNvGrpSpPr>
              <a:grpSpLocks/>
            </p:cNvGrpSpPr>
            <p:nvPr/>
          </p:nvGrpSpPr>
          <p:grpSpPr bwMode="auto">
            <a:xfrm>
              <a:off x="4489105" y="3634617"/>
              <a:ext cx="167024" cy="172171"/>
              <a:chOff x="3599162" y="4756368"/>
              <a:chExt cx="197611" cy="205695"/>
            </a:xfrm>
          </p:grpSpPr>
          <p:grpSp>
            <p:nvGrpSpPr>
              <p:cNvPr id="192" name="Group 642">
                <a:extLst>
                  <a:ext uri="{FF2B5EF4-FFF2-40B4-BE49-F238E27FC236}">
                    <a16:creationId xmlns:a16="http://schemas.microsoft.com/office/drawing/2014/main" id="{D86E47CE-9026-D647-B5BF-8F7A8195C9E4}"/>
                  </a:ext>
                </a:extLst>
              </p:cNvPr>
              <p:cNvGrpSpPr>
                <a:grpSpLocks/>
              </p:cNvGrpSpPr>
              <p:nvPr/>
            </p:nvGrpSpPr>
            <p:grpSpPr bwMode="auto">
              <a:xfrm>
                <a:off x="3604386" y="4756368"/>
                <a:ext cx="192387" cy="182602"/>
                <a:chOff x="1642" y="1357"/>
                <a:chExt cx="257" cy="292"/>
              </a:xfrm>
            </p:grpSpPr>
            <p:sp>
              <p:nvSpPr>
                <p:cNvPr id="194" name="Folded Corner 72">
                  <a:extLst>
                    <a:ext uri="{FF2B5EF4-FFF2-40B4-BE49-F238E27FC236}">
                      <a16:creationId xmlns:a16="http://schemas.microsoft.com/office/drawing/2014/main" id="{6D2B343F-587C-1243-B43C-BD1F30487A46}"/>
                    </a:ext>
                  </a:extLst>
                </p:cNvPr>
                <p:cNvSpPr>
                  <a:spLocks noChangeArrowheads="1"/>
                </p:cNvSpPr>
                <p:nvPr/>
              </p:nvSpPr>
              <p:spPr bwMode="auto">
                <a:xfrm>
                  <a:off x="1642" y="1357"/>
                  <a:ext cx="162"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95" name="Folded Corner 73">
                  <a:extLst>
                    <a:ext uri="{FF2B5EF4-FFF2-40B4-BE49-F238E27FC236}">
                      <a16:creationId xmlns:a16="http://schemas.microsoft.com/office/drawing/2014/main" id="{36EA66C0-2767-AD47-9AC2-318C30830C0D}"/>
                    </a:ext>
                  </a:extLst>
                </p:cNvPr>
                <p:cNvSpPr>
                  <a:spLocks noChangeArrowheads="1"/>
                </p:cNvSpPr>
                <p:nvPr/>
              </p:nvSpPr>
              <p:spPr bwMode="auto">
                <a:xfrm>
                  <a:off x="1690" y="1405"/>
                  <a:ext cx="161" cy="196"/>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96" name="Folded Corner 74">
                  <a:extLst>
                    <a:ext uri="{FF2B5EF4-FFF2-40B4-BE49-F238E27FC236}">
                      <a16:creationId xmlns:a16="http://schemas.microsoft.com/office/drawing/2014/main" id="{55F69EEC-FB3B-EC46-91AB-21AA989B1EB3}"/>
                    </a:ext>
                  </a:extLst>
                </p:cNvPr>
                <p:cNvSpPr>
                  <a:spLocks noChangeArrowheads="1"/>
                </p:cNvSpPr>
                <p:nvPr/>
              </p:nvSpPr>
              <p:spPr bwMode="auto">
                <a:xfrm>
                  <a:off x="1738" y="1452"/>
                  <a:ext cx="161"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grpSp>
          <p:sp>
            <p:nvSpPr>
              <p:cNvPr id="193" name="Can 82">
                <a:extLst>
                  <a:ext uri="{FF2B5EF4-FFF2-40B4-BE49-F238E27FC236}">
                    <a16:creationId xmlns:a16="http://schemas.microsoft.com/office/drawing/2014/main" id="{17E9D6DB-0C7B-6F4C-8A8B-CA32818A470F}"/>
                  </a:ext>
                </a:extLst>
              </p:cNvPr>
              <p:cNvSpPr>
                <a:spLocks noChangeArrowheads="1"/>
              </p:cNvSpPr>
              <p:nvPr/>
            </p:nvSpPr>
            <p:spPr bwMode="auto">
              <a:xfrm>
                <a:off x="3599570" y="4839778"/>
                <a:ext cx="101424" cy="151729"/>
              </a:xfrm>
              <a:prstGeom prst="can">
                <a:avLst>
                  <a:gd name="adj" fmla="val 25002"/>
                </a:avLst>
              </a:prstGeom>
              <a:solidFill>
                <a:srgbClr val="9DD7E2"/>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ＭＳ Ｐゴシック"/>
                  <a:cs typeface="+mn-cs"/>
                </a:endParaRPr>
              </a:p>
            </p:txBody>
          </p:sp>
        </p:grpSp>
        <p:grpSp>
          <p:nvGrpSpPr>
            <p:cNvPr id="125" name="Group 343">
              <a:extLst>
                <a:ext uri="{FF2B5EF4-FFF2-40B4-BE49-F238E27FC236}">
                  <a16:creationId xmlns:a16="http://schemas.microsoft.com/office/drawing/2014/main" id="{E1344A7C-C576-9944-AC6B-B230B41D4A8F}"/>
                </a:ext>
              </a:extLst>
            </p:cNvPr>
            <p:cNvGrpSpPr>
              <a:grpSpLocks/>
            </p:cNvGrpSpPr>
            <p:nvPr/>
          </p:nvGrpSpPr>
          <p:grpSpPr bwMode="auto">
            <a:xfrm>
              <a:off x="4779033" y="3634617"/>
              <a:ext cx="165448" cy="172171"/>
              <a:chOff x="3599162" y="4756368"/>
              <a:chExt cx="197611" cy="205695"/>
            </a:xfrm>
          </p:grpSpPr>
          <p:grpSp>
            <p:nvGrpSpPr>
              <p:cNvPr id="187" name="Group 642">
                <a:extLst>
                  <a:ext uri="{FF2B5EF4-FFF2-40B4-BE49-F238E27FC236}">
                    <a16:creationId xmlns:a16="http://schemas.microsoft.com/office/drawing/2014/main" id="{76439482-8F9A-7448-8749-CA5B530FF9F2}"/>
                  </a:ext>
                </a:extLst>
              </p:cNvPr>
              <p:cNvGrpSpPr>
                <a:grpSpLocks/>
              </p:cNvGrpSpPr>
              <p:nvPr/>
            </p:nvGrpSpPr>
            <p:grpSpPr bwMode="auto">
              <a:xfrm>
                <a:off x="3604386" y="4756368"/>
                <a:ext cx="192387" cy="182602"/>
                <a:chOff x="1642" y="1357"/>
                <a:chExt cx="257" cy="292"/>
              </a:xfrm>
            </p:grpSpPr>
            <p:sp>
              <p:nvSpPr>
                <p:cNvPr id="189" name="Folded Corner 72">
                  <a:extLst>
                    <a:ext uri="{FF2B5EF4-FFF2-40B4-BE49-F238E27FC236}">
                      <a16:creationId xmlns:a16="http://schemas.microsoft.com/office/drawing/2014/main" id="{0FE10F50-199E-A043-9325-A89188781EA3}"/>
                    </a:ext>
                  </a:extLst>
                </p:cNvPr>
                <p:cNvSpPr>
                  <a:spLocks noChangeArrowheads="1"/>
                </p:cNvSpPr>
                <p:nvPr/>
              </p:nvSpPr>
              <p:spPr bwMode="auto">
                <a:xfrm>
                  <a:off x="1642" y="1357"/>
                  <a:ext cx="162"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90" name="Folded Corner 73">
                  <a:extLst>
                    <a:ext uri="{FF2B5EF4-FFF2-40B4-BE49-F238E27FC236}">
                      <a16:creationId xmlns:a16="http://schemas.microsoft.com/office/drawing/2014/main" id="{750EA186-B156-854B-84A6-FB8877C60002}"/>
                    </a:ext>
                  </a:extLst>
                </p:cNvPr>
                <p:cNvSpPr>
                  <a:spLocks noChangeArrowheads="1"/>
                </p:cNvSpPr>
                <p:nvPr/>
              </p:nvSpPr>
              <p:spPr bwMode="auto">
                <a:xfrm>
                  <a:off x="1690" y="1405"/>
                  <a:ext cx="161" cy="196"/>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91" name="Folded Corner 74">
                  <a:extLst>
                    <a:ext uri="{FF2B5EF4-FFF2-40B4-BE49-F238E27FC236}">
                      <a16:creationId xmlns:a16="http://schemas.microsoft.com/office/drawing/2014/main" id="{EE6C126A-F534-C84C-B920-D02857DB5FF7}"/>
                    </a:ext>
                  </a:extLst>
                </p:cNvPr>
                <p:cNvSpPr>
                  <a:spLocks noChangeArrowheads="1"/>
                </p:cNvSpPr>
                <p:nvPr/>
              </p:nvSpPr>
              <p:spPr bwMode="auto">
                <a:xfrm>
                  <a:off x="1738" y="1452"/>
                  <a:ext cx="161"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grpSp>
          <p:sp>
            <p:nvSpPr>
              <p:cNvPr id="188" name="Can 77">
                <a:extLst>
                  <a:ext uri="{FF2B5EF4-FFF2-40B4-BE49-F238E27FC236}">
                    <a16:creationId xmlns:a16="http://schemas.microsoft.com/office/drawing/2014/main" id="{BD96AADD-BE51-5F42-9C11-56DBEED365E4}"/>
                  </a:ext>
                </a:extLst>
              </p:cNvPr>
              <p:cNvSpPr>
                <a:spLocks noChangeArrowheads="1"/>
              </p:cNvSpPr>
              <p:nvPr/>
            </p:nvSpPr>
            <p:spPr bwMode="auto">
              <a:xfrm>
                <a:off x="3590792" y="4839778"/>
                <a:ext cx="109974" cy="151729"/>
              </a:xfrm>
              <a:prstGeom prst="can">
                <a:avLst>
                  <a:gd name="adj" fmla="val 25000"/>
                </a:avLst>
              </a:prstGeom>
              <a:solidFill>
                <a:srgbClr val="9DD7E2"/>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ＭＳ Ｐゴシック"/>
                  <a:cs typeface="+mn-cs"/>
                </a:endParaRPr>
              </a:p>
            </p:txBody>
          </p:sp>
        </p:grpSp>
        <p:grpSp>
          <p:nvGrpSpPr>
            <p:cNvPr id="126" name="Group 343">
              <a:extLst>
                <a:ext uri="{FF2B5EF4-FFF2-40B4-BE49-F238E27FC236}">
                  <a16:creationId xmlns:a16="http://schemas.microsoft.com/office/drawing/2014/main" id="{ABE4A776-7F50-7C48-9583-6B24E1B63638}"/>
                </a:ext>
              </a:extLst>
            </p:cNvPr>
            <p:cNvGrpSpPr>
              <a:grpSpLocks/>
            </p:cNvGrpSpPr>
            <p:nvPr/>
          </p:nvGrpSpPr>
          <p:grpSpPr bwMode="auto">
            <a:xfrm>
              <a:off x="5071809" y="3634611"/>
              <a:ext cx="162609" cy="198710"/>
              <a:chOff x="3604386" y="4756368"/>
              <a:chExt cx="192387" cy="237402"/>
            </a:xfrm>
          </p:grpSpPr>
          <p:grpSp>
            <p:nvGrpSpPr>
              <p:cNvPr id="182" name="Group 642">
                <a:extLst>
                  <a:ext uri="{FF2B5EF4-FFF2-40B4-BE49-F238E27FC236}">
                    <a16:creationId xmlns:a16="http://schemas.microsoft.com/office/drawing/2014/main" id="{270BB5A3-C457-6C40-B82A-D8EEC1885B35}"/>
                  </a:ext>
                </a:extLst>
              </p:cNvPr>
              <p:cNvGrpSpPr>
                <a:grpSpLocks/>
              </p:cNvGrpSpPr>
              <p:nvPr/>
            </p:nvGrpSpPr>
            <p:grpSpPr bwMode="auto">
              <a:xfrm>
                <a:off x="3604386" y="4756368"/>
                <a:ext cx="192387" cy="182602"/>
                <a:chOff x="1642" y="1357"/>
                <a:chExt cx="257" cy="292"/>
              </a:xfrm>
            </p:grpSpPr>
            <p:sp>
              <p:nvSpPr>
                <p:cNvPr id="184" name="Folded Corner 72">
                  <a:extLst>
                    <a:ext uri="{FF2B5EF4-FFF2-40B4-BE49-F238E27FC236}">
                      <a16:creationId xmlns:a16="http://schemas.microsoft.com/office/drawing/2014/main" id="{08DF573E-CD81-E447-BFA4-4A3C38EA9D09}"/>
                    </a:ext>
                  </a:extLst>
                </p:cNvPr>
                <p:cNvSpPr>
                  <a:spLocks noChangeArrowheads="1"/>
                </p:cNvSpPr>
                <p:nvPr/>
              </p:nvSpPr>
              <p:spPr bwMode="auto">
                <a:xfrm>
                  <a:off x="1642" y="1357"/>
                  <a:ext cx="162"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85" name="Folded Corner 73">
                  <a:extLst>
                    <a:ext uri="{FF2B5EF4-FFF2-40B4-BE49-F238E27FC236}">
                      <a16:creationId xmlns:a16="http://schemas.microsoft.com/office/drawing/2014/main" id="{5AC89281-BC0A-5747-A087-AC7825B995BE}"/>
                    </a:ext>
                  </a:extLst>
                </p:cNvPr>
                <p:cNvSpPr>
                  <a:spLocks noChangeArrowheads="1"/>
                </p:cNvSpPr>
                <p:nvPr/>
              </p:nvSpPr>
              <p:spPr bwMode="auto">
                <a:xfrm>
                  <a:off x="1690" y="1405"/>
                  <a:ext cx="161" cy="196"/>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86" name="Folded Corner 74">
                  <a:extLst>
                    <a:ext uri="{FF2B5EF4-FFF2-40B4-BE49-F238E27FC236}">
                      <a16:creationId xmlns:a16="http://schemas.microsoft.com/office/drawing/2014/main" id="{23C17AA3-7996-EF46-8FCF-1DC0E1073EBE}"/>
                    </a:ext>
                  </a:extLst>
                </p:cNvPr>
                <p:cNvSpPr>
                  <a:spLocks noChangeArrowheads="1"/>
                </p:cNvSpPr>
                <p:nvPr/>
              </p:nvSpPr>
              <p:spPr bwMode="auto">
                <a:xfrm>
                  <a:off x="1738" y="1452"/>
                  <a:ext cx="161"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grpSp>
          <p:sp>
            <p:nvSpPr>
              <p:cNvPr id="183" name="Can 72">
                <a:extLst>
                  <a:ext uri="{FF2B5EF4-FFF2-40B4-BE49-F238E27FC236}">
                    <a16:creationId xmlns:a16="http://schemas.microsoft.com/office/drawing/2014/main" id="{F807FABD-5B74-B041-8557-14EF2F4E2409}"/>
                  </a:ext>
                </a:extLst>
              </p:cNvPr>
              <p:cNvSpPr>
                <a:spLocks noChangeArrowheads="1"/>
              </p:cNvSpPr>
              <p:nvPr/>
            </p:nvSpPr>
            <p:spPr bwMode="auto">
              <a:xfrm>
                <a:off x="3621600" y="4839777"/>
                <a:ext cx="108699" cy="153993"/>
              </a:xfrm>
              <a:prstGeom prst="can">
                <a:avLst>
                  <a:gd name="adj" fmla="val 25002"/>
                </a:avLst>
              </a:prstGeom>
              <a:solidFill>
                <a:srgbClr val="9DD7E2"/>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ＭＳ Ｐゴシック"/>
                  <a:cs typeface="+mn-cs"/>
                </a:endParaRPr>
              </a:p>
            </p:txBody>
          </p:sp>
        </p:grpSp>
        <p:grpSp>
          <p:nvGrpSpPr>
            <p:cNvPr id="127" name="Group 343">
              <a:extLst>
                <a:ext uri="{FF2B5EF4-FFF2-40B4-BE49-F238E27FC236}">
                  <a16:creationId xmlns:a16="http://schemas.microsoft.com/office/drawing/2014/main" id="{60416986-968B-F54E-9F3E-15911B201628}"/>
                </a:ext>
              </a:extLst>
            </p:cNvPr>
            <p:cNvGrpSpPr>
              <a:grpSpLocks/>
            </p:cNvGrpSpPr>
            <p:nvPr/>
          </p:nvGrpSpPr>
          <p:grpSpPr bwMode="auto">
            <a:xfrm>
              <a:off x="5357313" y="3634617"/>
              <a:ext cx="165447" cy="172171"/>
              <a:chOff x="3599162" y="4756368"/>
              <a:chExt cx="197611" cy="205695"/>
            </a:xfrm>
          </p:grpSpPr>
          <p:grpSp>
            <p:nvGrpSpPr>
              <p:cNvPr id="177" name="Group 642">
                <a:extLst>
                  <a:ext uri="{FF2B5EF4-FFF2-40B4-BE49-F238E27FC236}">
                    <a16:creationId xmlns:a16="http://schemas.microsoft.com/office/drawing/2014/main" id="{31593839-4531-6149-A38E-3C93F2474A5F}"/>
                  </a:ext>
                </a:extLst>
              </p:cNvPr>
              <p:cNvGrpSpPr>
                <a:grpSpLocks/>
              </p:cNvGrpSpPr>
              <p:nvPr/>
            </p:nvGrpSpPr>
            <p:grpSpPr bwMode="auto">
              <a:xfrm>
                <a:off x="3604386" y="4756368"/>
                <a:ext cx="192387" cy="182602"/>
                <a:chOff x="1642" y="1357"/>
                <a:chExt cx="257" cy="292"/>
              </a:xfrm>
            </p:grpSpPr>
            <p:sp>
              <p:nvSpPr>
                <p:cNvPr id="179" name="Folded Corner 72">
                  <a:extLst>
                    <a:ext uri="{FF2B5EF4-FFF2-40B4-BE49-F238E27FC236}">
                      <a16:creationId xmlns:a16="http://schemas.microsoft.com/office/drawing/2014/main" id="{CBAE76D3-83E0-8641-AB27-0B1066829B55}"/>
                    </a:ext>
                  </a:extLst>
                </p:cNvPr>
                <p:cNvSpPr>
                  <a:spLocks noChangeArrowheads="1"/>
                </p:cNvSpPr>
                <p:nvPr/>
              </p:nvSpPr>
              <p:spPr bwMode="auto">
                <a:xfrm>
                  <a:off x="1642" y="1357"/>
                  <a:ext cx="162"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80" name="Folded Corner 73">
                  <a:extLst>
                    <a:ext uri="{FF2B5EF4-FFF2-40B4-BE49-F238E27FC236}">
                      <a16:creationId xmlns:a16="http://schemas.microsoft.com/office/drawing/2014/main" id="{4A9111A9-25E7-0141-9E5B-9403934701C7}"/>
                    </a:ext>
                  </a:extLst>
                </p:cNvPr>
                <p:cNvSpPr>
                  <a:spLocks noChangeArrowheads="1"/>
                </p:cNvSpPr>
                <p:nvPr/>
              </p:nvSpPr>
              <p:spPr bwMode="auto">
                <a:xfrm>
                  <a:off x="1690" y="1405"/>
                  <a:ext cx="161" cy="196"/>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sp>
              <p:nvSpPr>
                <p:cNvPr id="181" name="Folded Corner 74">
                  <a:extLst>
                    <a:ext uri="{FF2B5EF4-FFF2-40B4-BE49-F238E27FC236}">
                      <a16:creationId xmlns:a16="http://schemas.microsoft.com/office/drawing/2014/main" id="{66B3BB6D-202F-D04B-AA66-52EB8698BE51}"/>
                    </a:ext>
                  </a:extLst>
                </p:cNvPr>
                <p:cNvSpPr>
                  <a:spLocks noChangeArrowheads="1"/>
                </p:cNvSpPr>
                <p:nvPr/>
              </p:nvSpPr>
              <p:spPr bwMode="auto">
                <a:xfrm>
                  <a:off x="1738" y="1452"/>
                  <a:ext cx="161" cy="197"/>
                </a:xfrm>
                <a:prstGeom prst="foldedCorner">
                  <a:avLst>
                    <a:gd name="adj" fmla="val 16667"/>
                  </a:avLst>
                </a:prstGeom>
                <a:solidFill>
                  <a:srgbClr val="FFFFFF"/>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F497D"/>
                    </a:solidFill>
                    <a:effectLst/>
                    <a:uLnTx/>
                    <a:uFillTx/>
                    <a:ea typeface="ＭＳ Ｐゴシック"/>
                    <a:cs typeface="+mn-cs"/>
                  </a:endParaRPr>
                </a:p>
              </p:txBody>
            </p:sp>
          </p:grpSp>
          <p:sp>
            <p:nvSpPr>
              <p:cNvPr id="178" name="Can 67">
                <a:extLst>
                  <a:ext uri="{FF2B5EF4-FFF2-40B4-BE49-F238E27FC236}">
                    <a16:creationId xmlns:a16="http://schemas.microsoft.com/office/drawing/2014/main" id="{A6DAA241-F039-3843-A5A5-9138B4442CD3}"/>
                  </a:ext>
                </a:extLst>
              </p:cNvPr>
              <p:cNvSpPr>
                <a:spLocks noChangeArrowheads="1"/>
              </p:cNvSpPr>
              <p:nvPr/>
            </p:nvSpPr>
            <p:spPr bwMode="auto">
              <a:xfrm>
                <a:off x="3599759" y="4839778"/>
                <a:ext cx="102391" cy="151729"/>
              </a:xfrm>
              <a:prstGeom prst="can">
                <a:avLst>
                  <a:gd name="adj" fmla="val 25000"/>
                </a:avLst>
              </a:prstGeom>
              <a:solidFill>
                <a:srgbClr val="9DD7E2"/>
              </a:solidFill>
              <a:ln w="12700">
                <a:solidFill>
                  <a:srgbClr val="1F497D"/>
                </a:solidFill>
                <a:round/>
                <a:headEnd/>
                <a:tailEnd/>
              </a:ln>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ＭＳ Ｐゴシック"/>
                  <a:cs typeface="+mn-cs"/>
                </a:endParaRPr>
              </a:p>
            </p:txBody>
          </p:sp>
        </p:grpSp>
        <p:sp>
          <p:nvSpPr>
            <p:cNvPr id="128" name="Rounded Rectangle 197">
              <a:extLst>
                <a:ext uri="{FF2B5EF4-FFF2-40B4-BE49-F238E27FC236}">
                  <a16:creationId xmlns:a16="http://schemas.microsoft.com/office/drawing/2014/main" id="{D2C9BB88-54A2-EF4C-809B-E0AFCAB3E11A}"/>
                </a:ext>
              </a:extLst>
            </p:cNvPr>
            <p:cNvSpPr>
              <a:spLocks noChangeArrowheads="1"/>
            </p:cNvSpPr>
            <p:nvPr/>
          </p:nvSpPr>
          <p:spPr bwMode="auto">
            <a:xfrm>
              <a:off x="3495648" y="3875283"/>
              <a:ext cx="2249326" cy="350013"/>
            </a:xfrm>
            <a:prstGeom prst="roundRect">
              <a:avLst>
                <a:gd name="adj" fmla="val 7051"/>
              </a:avLst>
            </a:prstGeom>
            <a:solidFill>
              <a:srgbClr val="D9D9D9"/>
            </a:solidFill>
            <a:ln w="9525">
              <a:solidFill>
                <a:srgbClr val="1F497D"/>
              </a:solidFill>
              <a:round/>
              <a:headEnd/>
              <a:tailEnd/>
            </a:ln>
          </p:spPr>
          <p:txBody>
            <a:bodyPr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Historical</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ea typeface="ＭＳ Ｐゴシック"/>
                  <a:cs typeface="+mn-cs"/>
                </a:rPr>
                <a:t>Data</a:t>
              </a:r>
            </a:p>
          </p:txBody>
        </p:sp>
        <p:grpSp>
          <p:nvGrpSpPr>
            <p:cNvPr id="129" name="Group 18">
              <a:extLst>
                <a:ext uri="{FF2B5EF4-FFF2-40B4-BE49-F238E27FC236}">
                  <a16:creationId xmlns:a16="http://schemas.microsoft.com/office/drawing/2014/main" id="{424B77A6-387D-B247-A995-67B3BC151C6D}"/>
                </a:ext>
              </a:extLst>
            </p:cNvPr>
            <p:cNvGrpSpPr>
              <a:grpSpLocks/>
            </p:cNvGrpSpPr>
            <p:nvPr/>
          </p:nvGrpSpPr>
          <p:grpSpPr bwMode="auto">
            <a:xfrm>
              <a:off x="3487738" y="4258537"/>
              <a:ext cx="2260600" cy="377434"/>
              <a:chOff x="3487738" y="4258879"/>
              <a:chExt cx="2260600" cy="377434"/>
            </a:xfrm>
          </p:grpSpPr>
          <p:sp>
            <p:nvSpPr>
              <p:cNvPr id="159" name="Rounded Rectangle 197">
                <a:extLst>
                  <a:ext uri="{FF2B5EF4-FFF2-40B4-BE49-F238E27FC236}">
                    <a16:creationId xmlns:a16="http://schemas.microsoft.com/office/drawing/2014/main" id="{6DC0F7F5-E107-074E-B337-FBE765807B83}"/>
                  </a:ext>
                </a:extLst>
              </p:cNvPr>
              <p:cNvSpPr>
                <a:spLocks noChangeArrowheads="1"/>
              </p:cNvSpPr>
              <p:nvPr/>
            </p:nvSpPr>
            <p:spPr bwMode="auto">
              <a:xfrm>
                <a:off x="3487714" y="4258645"/>
                <a:ext cx="2260223" cy="377452"/>
              </a:xfrm>
              <a:prstGeom prst="roundRect">
                <a:avLst>
                  <a:gd name="adj" fmla="val 6658"/>
                </a:avLst>
              </a:prstGeom>
              <a:solidFill>
                <a:sysClr val="window" lastClr="FFFFFF">
                  <a:lumMod val="85000"/>
                </a:sysClr>
              </a:solidFill>
              <a:ln w="9525">
                <a:solidFill>
                  <a:srgbClr val="1F497D"/>
                </a:solidFill>
                <a:round/>
                <a:headEnd/>
                <a:tailEnd/>
              </a:ln>
            </p:spPr>
            <p:txBody>
              <a:bodyPr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ＭＳ Ｐゴシック"/>
                    <a:cs typeface="MS PGothic" charset="0"/>
                  </a:rPr>
                  <a:t>Harvested</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ＭＳ Ｐゴシック"/>
                    <a:cs typeface="MS PGothic" charset="0"/>
                  </a:rPr>
                  <a:t>Data</a:t>
                </a:r>
              </a:p>
            </p:txBody>
          </p:sp>
          <p:sp>
            <p:nvSpPr>
              <p:cNvPr id="160" name="Snip Diagonal Corner Rectangle 56">
                <a:extLst>
                  <a:ext uri="{FF2B5EF4-FFF2-40B4-BE49-F238E27FC236}">
                    <a16:creationId xmlns:a16="http://schemas.microsoft.com/office/drawing/2014/main" id="{8229E8B6-A786-494D-86A8-78E255A6A874}"/>
                  </a:ext>
                </a:extLst>
              </p:cNvPr>
              <p:cNvSpPr>
                <a:spLocks noChangeArrowheads="1"/>
              </p:cNvSpPr>
              <p:nvPr/>
            </p:nvSpPr>
            <p:spPr bwMode="auto">
              <a:xfrm>
                <a:off x="4065326" y="4300764"/>
                <a:ext cx="785003" cy="290783"/>
              </a:xfrm>
              <a:custGeom>
                <a:avLst/>
                <a:gdLst>
                  <a:gd name="T0" fmla="*/ 4627 w 1313647"/>
                  <a:gd name="T1" fmla="*/ 1 h 765808"/>
                  <a:gd name="T2" fmla="*/ 2313 w 1313647"/>
                  <a:gd name="T3" fmla="*/ 1 h 765808"/>
                  <a:gd name="T4" fmla="*/ 0 w 1313647"/>
                  <a:gd name="T5" fmla="*/ 1 h 765808"/>
                  <a:gd name="T6" fmla="*/ 2313 w 1313647"/>
                  <a:gd name="T7" fmla="*/ 0 h 765808"/>
                  <a:gd name="T8" fmla="*/ 0 60000 65536"/>
                  <a:gd name="T9" fmla="*/ 0 60000 65536"/>
                  <a:gd name="T10" fmla="*/ 0 60000 65536"/>
                  <a:gd name="T11" fmla="*/ 0 60000 65536"/>
                  <a:gd name="T12" fmla="*/ 0 w 1313647"/>
                  <a:gd name="T13" fmla="*/ 0 h 765808"/>
                  <a:gd name="T14" fmla="*/ 1313647 w 1313647"/>
                  <a:gd name="T15" fmla="*/ 765808 h 765808"/>
                </a:gdLst>
                <a:ahLst/>
                <a:cxnLst>
                  <a:cxn ang="T8">
                    <a:pos x="T0" y="T1"/>
                  </a:cxn>
                  <a:cxn ang="T9">
                    <a:pos x="T2" y="T3"/>
                  </a:cxn>
                  <a:cxn ang="T10">
                    <a:pos x="T4" y="T5"/>
                  </a:cxn>
                  <a:cxn ang="T11">
                    <a:pos x="T6" y="T7"/>
                  </a:cxn>
                </a:cxnLst>
                <a:rect l="T12" t="T13" r="T14" b="T15"/>
                <a:pathLst>
                  <a:path w="1313647" h="765808">
                    <a:moveTo>
                      <a:pt x="0" y="0"/>
                    </a:moveTo>
                    <a:lnTo>
                      <a:pt x="1313647" y="0"/>
                    </a:lnTo>
                    <a:lnTo>
                      <a:pt x="1313647" y="765808"/>
                    </a:lnTo>
                    <a:lnTo>
                      <a:pt x="0" y="765808"/>
                    </a:lnTo>
                    <a:lnTo>
                      <a:pt x="0" y="0"/>
                    </a:lnTo>
                    <a:close/>
                  </a:path>
                </a:pathLst>
              </a:custGeom>
              <a:solidFill>
                <a:srgbClr val="FFFFFF"/>
              </a:solidFill>
              <a:ln w="19050">
                <a:solidFill>
                  <a:srgbClr val="1F497D"/>
                </a:solidFill>
                <a:round/>
                <a:headEnd/>
                <a:tailEnd/>
              </a:ln>
            </p:spPr>
            <p:txBody>
              <a:bodyPr wrap="none"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Information</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Warehouse</a:t>
                </a:r>
              </a:p>
            </p:txBody>
          </p:sp>
          <p:grpSp>
            <p:nvGrpSpPr>
              <p:cNvPr id="161" name="Group 61">
                <a:extLst>
                  <a:ext uri="{FF2B5EF4-FFF2-40B4-BE49-F238E27FC236}">
                    <a16:creationId xmlns:a16="http://schemas.microsoft.com/office/drawing/2014/main" id="{5CDBB331-2631-5F40-8CB5-1F5589793B81}"/>
                  </a:ext>
                </a:extLst>
              </p:cNvPr>
              <p:cNvGrpSpPr>
                <a:grpSpLocks/>
              </p:cNvGrpSpPr>
              <p:nvPr/>
            </p:nvGrpSpPr>
            <p:grpSpPr bwMode="auto">
              <a:xfrm>
                <a:off x="4671177" y="4336274"/>
                <a:ext cx="138025" cy="218035"/>
                <a:chOff x="4379119" y="3033990"/>
                <a:chExt cx="368300" cy="522010"/>
              </a:xfrm>
            </p:grpSpPr>
            <p:grpSp>
              <p:nvGrpSpPr>
                <p:cNvPr id="168" name="Group 167">
                  <a:extLst>
                    <a:ext uri="{FF2B5EF4-FFF2-40B4-BE49-F238E27FC236}">
                      <a16:creationId xmlns:a16="http://schemas.microsoft.com/office/drawing/2014/main" id="{9BEDD8EE-0BE2-BC4D-8295-4F7863FFE6AE}"/>
                    </a:ext>
                  </a:extLst>
                </p:cNvPr>
                <p:cNvGrpSpPr/>
                <p:nvPr/>
              </p:nvGrpSpPr>
              <p:grpSpPr>
                <a:xfrm>
                  <a:off x="4379119" y="3467100"/>
                  <a:ext cx="368300" cy="88900"/>
                  <a:chOff x="4368800" y="3416300"/>
                  <a:chExt cx="368300" cy="88900"/>
                </a:xfrm>
                <a:solidFill>
                  <a:srgbClr val="9DD7E2"/>
                </a:solidFill>
              </p:grpSpPr>
              <p:sp>
                <p:nvSpPr>
                  <p:cNvPr id="175" name="Isosceles Triangle 64">
                    <a:extLst>
                      <a:ext uri="{FF2B5EF4-FFF2-40B4-BE49-F238E27FC236}">
                        <a16:creationId xmlns:a16="http://schemas.microsoft.com/office/drawing/2014/main" id="{724B2416-B2A0-8043-BBEB-06AD4DF59DF5}"/>
                      </a:ext>
                    </a:extLst>
                  </p:cNvPr>
                  <p:cNvSpPr/>
                  <p:nvPr/>
                </p:nvSpPr>
                <p:spPr>
                  <a:xfrm>
                    <a:off x="4368800" y="3416300"/>
                    <a:ext cx="203200" cy="88900"/>
                  </a:xfrm>
                  <a:prstGeom prst="triangle">
                    <a:avLst/>
                  </a:prstGeom>
                  <a:grp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176" name="Isosceles Triangle 65">
                    <a:extLst>
                      <a:ext uri="{FF2B5EF4-FFF2-40B4-BE49-F238E27FC236}">
                        <a16:creationId xmlns:a16="http://schemas.microsoft.com/office/drawing/2014/main" id="{9906A0E2-03A9-3145-986D-D5B496C0A8B9}"/>
                      </a:ext>
                    </a:extLst>
                  </p:cNvPr>
                  <p:cNvSpPr/>
                  <p:nvPr/>
                </p:nvSpPr>
                <p:spPr>
                  <a:xfrm>
                    <a:off x="4533900" y="3416300"/>
                    <a:ext cx="203200" cy="88900"/>
                  </a:xfrm>
                  <a:prstGeom prst="triangle">
                    <a:avLst/>
                  </a:prstGeom>
                  <a:grp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a:ea typeface="ＭＳ Ｐゴシック"/>
                      <a:cs typeface="+mn-cs"/>
                    </a:endParaRPr>
                  </a:p>
                </p:txBody>
              </p:sp>
            </p:grpSp>
            <p:sp>
              <p:nvSpPr>
                <p:cNvPr id="169" name="Oval 168">
                  <a:extLst>
                    <a:ext uri="{FF2B5EF4-FFF2-40B4-BE49-F238E27FC236}">
                      <a16:creationId xmlns:a16="http://schemas.microsoft.com/office/drawing/2014/main" id="{0293DAFE-8AD4-EE4B-930B-D41D5EAF12D0}"/>
                    </a:ext>
                  </a:extLst>
                </p:cNvPr>
                <p:cNvSpPr/>
                <p:nvPr/>
              </p:nvSpPr>
              <p:spPr>
                <a:xfrm>
                  <a:off x="4429147" y="3117685"/>
                  <a:ext cx="265886" cy="411116"/>
                </a:xfrm>
                <a:prstGeom prst="ellipse">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a:ea typeface="ＭＳ Ｐゴシック"/>
                    <a:cs typeface="+mn-cs"/>
                  </a:endParaRPr>
                </a:p>
              </p:txBody>
            </p:sp>
            <p:sp>
              <p:nvSpPr>
                <p:cNvPr id="170" name="Isosceles Triangle 59">
                  <a:extLst>
                    <a:ext uri="{FF2B5EF4-FFF2-40B4-BE49-F238E27FC236}">
                      <a16:creationId xmlns:a16="http://schemas.microsoft.com/office/drawing/2014/main" id="{0EE534AA-0B33-9B47-B48E-4FC2D1497F9D}"/>
                    </a:ext>
                  </a:extLst>
                </p:cNvPr>
                <p:cNvSpPr/>
                <p:nvPr/>
              </p:nvSpPr>
              <p:spPr>
                <a:xfrm flipV="1">
                  <a:off x="4483189" y="3208829"/>
                  <a:ext cx="149157" cy="50420"/>
                </a:xfrm>
                <a:prstGeom prst="triangle">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a:ea typeface="ＭＳ Ｐゴシック"/>
                    <a:cs typeface="+mn-cs"/>
                  </a:endParaRPr>
                </a:p>
              </p:txBody>
            </p:sp>
            <p:grpSp>
              <p:nvGrpSpPr>
                <p:cNvPr id="171" name="Group 55">
                  <a:extLst>
                    <a:ext uri="{FF2B5EF4-FFF2-40B4-BE49-F238E27FC236}">
                      <a16:creationId xmlns:a16="http://schemas.microsoft.com/office/drawing/2014/main" id="{7CA0D4BE-FEC4-CB49-8FAF-B11C3C202281}"/>
                    </a:ext>
                  </a:extLst>
                </p:cNvPr>
                <p:cNvGrpSpPr/>
                <p:nvPr/>
              </p:nvGrpSpPr>
              <p:grpSpPr>
                <a:xfrm>
                  <a:off x="4410871" y="3098799"/>
                  <a:ext cx="304799" cy="127001"/>
                  <a:chOff x="1574802" y="5816600"/>
                  <a:chExt cx="292099" cy="139700"/>
                </a:xfrm>
                <a:solidFill>
                  <a:sysClr val="window" lastClr="FFFFFF"/>
                </a:solidFill>
              </p:grpSpPr>
              <p:sp>
                <p:nvSpPr>
                  <p:cNvPr id="173" name="Oval 172">
                    <a:extLst>
                      <a:ext uri="{FF2B5EF4-FFF2-40B4-BE49-F238E27FC236}">
                        <a16:creationId xmlns:a16="http://schemas.microsoft.com/office/drawing/2014/main" id="{A86110E0-C64B-1B45-AFB0-66CDE03AFDEE}"/>
                      </a:ext>
                    </a:extLst>
                  </p:cNvPr>
                  <p:cNvSpPr/>
                  <p:nvPr/>
                </p:nvSpPr>
                <p:spPr>
                  <a:xfrm>
                    <a:off x="1574802" y="5816600"/>
                    <a:ext cx="139700" cy="139700"/>
                  </a:xfrm>
                  <a:prstGeom prst="ellipse">
                    <a:avLst/>
                  </a:prstGeom>
                  <a:grp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a:ea typeface="ＭＳ Ｐゴシック"/>
                      <a:cs typeface="+mn-cs"/>
                    </a:endParaRPr>
                  </a:p>
                </p:txBody>
              </p:sp>
              <p:sp>
                <p:nvSpPr>
                  <p:cNvPr id="174" name="Oval 173">
                    <a:extLst>
                      <a:ext uri="{FF2B5EF4-FFF2-40B4-BE49-F238E27FC236}">
                        <a16:creationId xmlns:a16="http://schemas.microsoft.com/office/drawing/2014/main" id="{450E64D0-7D39-754F-994A-D7AC0D30A4EC}"/>
                      </a:ext>
                    </a:extLst>
                  </p:cNvPr>
                  <p:cNvSpPr/>
                  <p:nvPr/>
                </p:nvSpPr>
                <p:spPr>
                  <a:xfrm>
                    <a:off x="1727201" y="5816600"/>
                    <a:ext cx="139700" cy="139700"/>
                  </a:xfrm>
                  <a:prstGeom prst="ellipse">
                    <a:avLst/>
                  </a:prstGeom>
                  <a:grp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a:ea typeface="ＭＳ Ｐゴシック"/>
                      <a:cs typeface="+mn-cs"/>
                    </a:endParaRPr>
                  </a:p>
                </p:txBody>
              </p:sp>
            </p:grpSp>
            <p:sp>
              <p:nvSpPr>
                <p:cNvPr id="172" name="Isosceles Triangle 61">
                  <a:extLst>
                    <a:ext uri="{FF2B5EF4-FFF2-40B4-BE49-F238E27FC236}">
                      <a16:creationId xmlns:a16="http://schemas.microsoft.com/office/drawing/2014/main" id="{9FA2441F-C011-D843-8F81-8FBE04051BC1}"/>
                    </a:ext>
                  </a:extLst>
                </p:cNvPr>
                <p:cNvSpPr/>
                <p:nvPr/>
              </p:nvSpPr>
              <p:spPr>
                <a:xfrm flipV="1">
                  <a:off x="4381590" y="3034299"/>
                  <a:ext cx="361000" cy="126049"/>
                </a:xfrm>
                <a:prstGeom prst="triangle">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a:ea typeface="ＭＳ Ｐゴシック"/>
                    <a:cs typeface="+mn-cs"/>
                  </a:endParaRPr>
                </a:p>
              </p:txBody>
            </p:sp>
          </p:grpSp>
          <p:sp>
            <p:nvSpPr>
              <p:cNvPr id="162" name="Snip Diagonal Corner Rectangle 56">
                <a:extLst>
                  <a:ext uri="{FF2B5EF4-FFF2-40B4-BE49-F238E27FC236}">
                    <a16:creationId xmlns:a16="http://schemas.microsoft.com/office/drawing/2014/main" id="{FCFB153E-462B-AC47-8D97-74657D9C8DA6}"/>
                  </a:ext>
                </a:extLst>
              </p:cNvPr>
              <p:cNvSpPr>
                <a:spLocks noChangeArrowheads="1"/>
              </p:cNvSpPr>
              <p:nvPr/>
            </p:nvSpPr>
            <p:spPr bwMode="auto">
              <a:xfrm>
                <a:off x="4883543" y="4298334"/>
                <a:ext cx="821458" cy="291594"/>
              </a:xfrm>
              <a:custGeom>
                <a:avLst/>
                <a:gdLst>
                  <a:gd name="T0" fmla="*/ 82764833 w 1313647"/>
                  <a:gd name="T1" fmla="*/ 0 h 765808"/>
                  <a:gd name="T2" fmla="*/ 41382660 w 1313647"/>
                  <a:gd name="T3" fmla="*/ 0 h 765808"/>
                  <a:gd name="T4" fmla="*/ 0 w 1313647"/>
                  <a:gd name="T5" fmla="*/ 0 h 765808"/>
                  <a:gd name="T6" fmla="*/ 41382660 w 1313647"/>
                  <a:gd name="T7" fmla="*/ 0 h 765808"/>
                  <a:gd name="T8" fmla="*/ 0 60000 65536"/>
                  <a:gd name="T9" fmla="*/ 0 60000 65536"/>
                  <a:gd name="T10" fmla="*/ 0 60000 65536"/>
                  <a:gd name="T11" fmla="*/ 0 60000 65536"/>
                  <a:gd name="T12" fmla="*/ 0 w 1313647"/>
                  <a:gd name="T13" fmla="*/ 0 h 765808"/>
                  <a:gd name="T14" fmla="*/ 1313647 w 1313647"/>
                  <a:gd name="T15" fmla="*/ 765808 h 765808"/>
                </a:gdLst>
                <a:ahLst/>
                <a:cxnLst>
                  <a:cxn ang="T8">
                    <a:pos x="T0" y="T1"/>
                  </a:cxn>
                  <a:cxn ang="T9">
                    <a:pos x="T2" y="T3"/>
                  </a:cxn>
                  <a:cxn ang="T10">
                    <a:pos x="T4" y="T5"/>
                  </a:cxn>
                  <a:cxn ang="T11">
                    <a:pos x="T6" y="T7"/>
                  </a:cxn>
                </a:cxnLst>
                <a:rect l="T12" t="T13" r="T14" b="T15"/>
                <a:pathLst>
                  <a:path w="1313647" h="765808">
                    <a:moveTo>
                      <a:pt x="0" y="0"/>
                    </a:moveTo>
                    <a:lnTo>
                      <a:pt x="1313647" y="0"/>
                    </a:lnTo>
                    <a:lnTo>
                      <a:pt x="1313647" y="765808"/>
                    </a:lnTo>
                    <a:lnTo>
                      <a:pt x="0" y="765808"/>
                    </a:lnTo>
                    <a:lnTo>
                      <a:pt x="0" y="0"/>
                    </a:lnTo>
                    <a:close/>
                  </a:path>
                </a:pathLst>
              </a:custGeom>
              <a:solidFill>
                <a:srgbClr val="FFFFFF"/>
              </a:solidFill>
              <a:ln w="19050">
                <a:solidFill>
                  <a:srgbClr val="1F497D"/>
                </a:solidFill>
                <a:round/>
                <a:headEnd/>
                <a:tailEnd/>
              </a:ln>
            </p:spPr>
            <p:txBody>
              <a:bodyPr wrap="none"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prstClr val="black"/>
                  </a:solidFill>
                  <a:effectLst/>
                  <a:uLnTx/>
                  <a:uFillTx/>
                  <a:ea typeface="ＭＳ Ｐゴシック"/>
                  <a:cs typeface="MS PGothic"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Deep Data</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prstClr val="black"/>
                  </a:solidFill>
                  <a:effectLst/>
                  <a:uLnTx/>
                  <a:uFillTx/>
                  <a:ea typeface="ＭＳ Ｐゴシック"/>
                  <a:cs typeface="MS PGothic" charset="0"/>
                </a:endParaRPr>
              </a:p>
            </p:txBody>
          </p:sp>
          <p:grpSp>
            <p:nvGrpSpPr>
              <p:cNvPr id="163" name="Group 263">
                <a:extLst>
                  <a:ext uri="{FF2B5EF4-FFF2-40B4-BE49-F238E27FC236}">
                    <a16:creationId xmlns:a16="http://schemas.microsoft.com/office/drawing/2014/main" id="{3901F158-F45E-7E48-BDDA-69673A2B88D5}"/>
                  </a:ext>
                </a:extLst>
              </p:cNvPr>
              <p:cNvGrpSpPr>
                <a:grpSpLocks/>
              </p:cNvGrpSpPr>
              <p:nvPr/>
            </p:nvGrpSpPr>
            <p:grpSpPr bwMode="auto">
              <a:xfrm>
                <a:off x="5454333" y="4352313"/>
                <a:ext cx="190380" cy="200025"/>
                <a:chOff x="3879850" y="3513138"/>
                <a:chExt cx="708025" cy="747712"/>
              </a:xfrm>
            </p:grpSpPr>
            <p:sp>
              <p:nvSpPr>
                <p:cNvPr id="164" name="Isosceles Triangle 53">
                  <a:extLst>
                    <a:ext uri="{FF2B5EF4-FFF2-40B4-BE49-F238E27FC236}">
                      <a16:creationId xmlns:a16="http://schemas.microsoft.com/office/drawing/2014/main" id="{AEE44D1E-D5BA-E348-BF34-5EA8F1EAD7D3}"/>
                    </a:ext>
                  </a:extLst>
                </p:cNvPr>
                <p:cNvSpPr/>
                <p:nvPr/>
              </p:nvSpPr>
              <p:spPr bwMode="auto">
                <a:xfrm>
                  <a:off x="3878108" y="3468804"/>
                  <a:ext cx="708016" cy="747865"/>
                </a:xfrm>
                <a:prstGeom prst="triangle">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165" name="Straight Connector 164">
                  <a:extLst>
                    <a:ext uri="{FF2B5EF4-FFF2-40B4-BE49-F238E27FC236}">
                      <a16:creationId xmlns:a16="http://schemas.microsoft.com/office/drawing/2014/main" id="{1778ABF4-9A36-1746-8794-760347D24FDC}"/>
                    </a:ext>
                  </a:extLst>
                </p:cNvPr>
                <p:cNvCxnSpPr>
                  <a:stCxn id="164" idx="1"/>
                  <a:endCxn id="164" idx="5"/>
                </p:cNvCxnSpPr>
                <p:nvPr/>
              </p:nvCxnSpPr>
              <p:spPr bwMode="auto">
                <a:xfrm rot="10800000" flipH="1">
                  <a:off x="4046826" y="3847278"/>
                  <a:ext cx="361539" cy="0"/>
                </a:xfrm>
                <a:prstGeom prst="line">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cxnSp>
              <p:nvCxnSpPr>
                <p:cNvPr id="166" name="Straight Connector 165">
                  <a:extLst>
                    <a:ext uri="{FF2B5EF4-FFF2-40B4-BE49-F238E27FC236}">
                      <a16:creationId xmlns:a16="http://schemas.microsoft.com/office/drawing/2014/main" id="{BC663879-6629-4A4D-9B11-4E7EA73CA47A}"/>
                    </a:ext>
                  </a:extLst>
                </p:cNvPr>
                <p:cNvCxnSpPr>
                  <a:stCxn id="164" idx="1"/>
                  <a:endCxn id="164" idx="3"/>
                </p:cNvCxnSpPr>
                <p:nvPr/>
              </p:nvCxnSpPr>
              <p:spPr bwMode="auto">
                <a:xfrm rot="10800000" flipH="1" flipV="1">
                  <a:off x="4046826" y="3847278"/>
                  <a:ext cx="177758" cy="369390"/>
                </a:xfrm>
                <a:prstGeom prst="line">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cxnSp>
              <p:nvCxnSpPr>
                <p:cNvPr id="167" name="Straight Connector 166">
                  <a:extLst>
                    <a:ext uri="{FF2B5EF4-FFF2-40B4-BE49-F238E27FC236}">
                      <a16:creationId xmlns:a16="http://schemas.microsoft.com/office/drawing/2014/main" id="{0DC15D2D-FD56-0746-916E-7295E13DED13}"/>
                    </a:ext>
                  </a:extLst>
                </p:cNvPr>
                <p:cNvCxnSpPr>
                  <a:stCxn id="164" idx="3"/>
                  <a:endCxn id="164" idx="5"/>
                </p:cNvCxnSpPr>
                <p:nvPr/>
              </p:nvCxnSpPr>
              <p:spPr bwMode="auto">
                <a:xfrm rot="5400000" flipH="1" flipV="1">
                  <a:off x="4131780" y="3940082"/>
                  <a:ext cx="369390" cy="183782"/>
                </a:xfrm>
                <a:prstGeom prst="line">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grpSp>
        </p:grpSp>
        <p:sp>
          <p:nvSpPr>
            <p:cNvPr id="130" name="Snip Diagonal Corner Rectangle 56">
              <a:extLst>
                <a:ext uri="{FF2B5EF4-FFF2-40B4-BE49-F238E27FC236}">
                  <a16:creationId xmlns:a16="http://schemas.microsoft.com/office/drawing/2014/main" id="{11912FB1-AA20-604F-9F2A-C4DA4BBB6895}"/>
                </a:ext>
              </a:extLst>
            </p:cNvPr>
            <p:cNvSpPr>
              <a:spLocks noChangeArrowheads="1"/>
            </p:cNvSpPr>
            <p:nvPr/>
          </p:nvSpPr>
          <p:spPr bwMode="auto">
            <a:xfrm>
              <a:off x="5180046" y="3903530"/>
              <a:ext cx="522525" cy="282684"/>
            </a:xfrm>
            <a:custGeom>
              <a:avLst/>
              <a:gdLst>
                <a:gd name="T0" fmla="*/ 82764833 w 1313647"/>
                <a:gd name="T1" fmla="*/ 0 h 765808"/>
                <a:gd name="T2" fmla="*/ 41382660 w 1313647"/>
                <a:gd name="T3" fmla="*/ 0 h 765808"/>
                <a:gd name="T4" fmla="*/ 0 w 1313647"/>
                <a:gd name="T5" fmla="*/ 0 h 765808"/>
                <a:gd name="T6" fmla="*/ 41382660 w 1313647"/>
                <a:gd name="T7" fmla="*/ 0 h 765808"/>
                <a:gd name="T8" fmla="*/ 0 60000 65536"/>
                <a:gd name="T9" fmla="*/ 0 60000 65536"/>
                <a:gd name="T10" fmla="*/ 0 60000 65536"/>
                <a:gd name="T11" fmla="*/ 0 60000 65536"/>
                <a:gd name="T12" fmla="*/ 0 w 1313647"/>
                <a:gd name="T13" fmla="*/ 0 h 765808"/>
                <a:gd name="T14" fmla="*/ 1313647 w 1313647"/>
                <a:gd name="T15" fmla="*/ 765808 h 765808"/>
              </a:gdLst>
              <a:ahLst/>
              <a:cxnLst>
                <a:cxn ang="T8">
                  <a:pos x="T0" y="T1"/>
                </a:cxn>
                <a:cxn ang="T9">
                  <a:pos x="T2" y="T3"/>
                </a:cxn>
                <a:cxn ang="T10">
                  <a:pos x="T4" y="T5"/>
                </a:cxn>
                <a:cxn ang="T11">
                  <a:pos x="T6" y="T7"/>
                </a:cxn>
              </a:cxnLst>
              <a:rect l="T12" t="T13" r="T14" b="T15"/>
              <a:pathLst>
                <a:path w="1313647" h="765808">
                  <a:moveTo>
                    <a:pt x="0" y="0"/>
                  </a:moveTo>
                  <a:lnTo>
                    <a:pt x="1313647" y="0"/>
                  </a:lnTo>
                  <a:lnTo>
                    <a:pt x="1313647" y="765808"/>
                  </a:lnTo>
                  <a:lnTo>
                    <a:pt x="0" y="765808"/>
                  </a:lnTo>
                  <a:lnTo>
                    <a:pt x="0" y="0"/>
                  </a:lnTo>
                  <a:close/>
                </a:path>
              </a:pathLst>
            </a:custGeom>
            <a:solidFill>
              <a:srgbClr val="FFFFFF"/>
            </a:solidFill>
            <a:ln w="19050">
              <a:solidFill>
                <a:srgbClr val="1F497D"/>
              </a:solidFill>
              <a:round/>
              <a:headEnd/>
              <a:tailEnd/>
            </a:ln>
          </p:spPr>
          <p:txBody>
            <a:bodyPr wrap="none"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prstClr val="black"/>
                </a:solidFill>
                <a:effectLst/>
                <a:uLnTx/>
                <a:uFillTx/>
                <a:ea typeface="ＭＳ Ｐゴシック"/>
                <a:cs typeface="MS PGothic"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Audit</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small" spc="0" normalizeH="0" baseline="0" noProof="0" dirty="0">
                  <a:ln>
                    <a:noFill/>
                  </a:ln>
                  <a:solidFill>
                    <a:prstClr val="black"/>
                  </a:solidFill>
                  <a:effectLst/>
                  <a:uLnTx/>
                  <a:uFillTx/>
                  <a:ea typeface="ＭＳ Ｐゴシック"/>
                  <a:cs typeface="MS PGothic" charset="0"/>
                </a:rPr>
                <a:t>Data</a:t>
              </a:r>
            </a:p>
            <a:p>
              <a:pPr marL="0" marR="0" lvl="0" indent="0"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prstClr val="black"/>
                </a:solidFill>
                <a:effectLst/>
                <a:uLnTx/>
                <a:uFillTx/>
                <a:ea typeface="ＭＳ Ｐゴシック"/>
                <a:cs typeface="MS PGothic" charset="0"/>
              </a:endParaRPr>
            </a:p>
          </p:txBody>
        </p:sp>
        <p:sp>
          <p:nvSpPr>
            <p:cNvPr id="131" name="5-Point Star 20">
              <a:extLst>
                <a:ext uri="{FF2B5EF4-FFF2-40B4-BE49-F238E27FC236}">
                  <a16:creationId xmlns:a16="http://schemas.microsoft.com/office/drawing/2014/main" id="{865DE627-B331-544A-80C5-4E9FE879C1C3}"/>
                </a:ext>
              </a:extLst>
            </p:cNvPr>
            <p:cNvSpPr/>
            <p:nvPr/>
          </p:nvSpPr>
          <p:spPr bwMode="auto">
            <a:xfrm>
              <a:off x="5478168" y="3958609"/>
              <a:ext cx="179846" cy="179816"/>
            </a:xfrm>
            <a:prstGeom prst="star5">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2" name="Rectangle 645">
              <a:extLst>
                <a:ext uri="{FF2B5EF4-FFF2-40B4-BE49-F238E27FC236}">
                  <a16:creationId xmlns:a16="http://schemas.microsoft.com/office/drawing/2014/main" id="{E76ABB16-8678-5446-82FC-189AC1CA9D0D}"/>
                </a:ext>
              </a:extLst>
            </p:cNvPr>
            <p:cNvSpPr>
              <a:spLocks noChangeArrowheads="1"/>
            </p:cNvSpPr>
            <p:nvPr/>
          </p:nvSpPr>
          <p:spPr bwMode="auto">
            <a:xfrm>
              <a:off x="4066946" y="3903530"/>
              <a:ext cx="587334" cy="282684"/>
            </a:xfrm>
            <a:prstGeom prst="rect">
              <a:avLst/>
            </a:prstGeom>
            <a:solidFill>
              <a:sysClr val="window" lastClr="FFFFFF"/>
            </a:solidFill>
            <a:ln w="19050">
              <a:solidFill>
                <a:srgbClr val="1F497D"/>
              </a:solidFill>
              <a:miter lim="800000"/>
              <a:headEnd/>
              <a:tailEnd/>
            </a:ln>
          </p:spPr>
          <p:txBody>
            <a:bodyPr wrap="none"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Operational</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History</a:t>
              </a:r>
            </a:p>
          </p:txBody>
        </p:sp>
        <p:sp>
          <p:nvSpPr>
            <p:cNvPr id="133" name="Magnetic Disk 132">
              <a:extLst>
                <a:ext uri="{FF2B5EF4-FFF2-40B4-BE49-F238E27FC236}">
                  <a16:creationId xmlns:a16="http://schemas.microsoft.com/office/drawing/2014/main" id="{AF6A50B5-0877-E24A-923E-B51188265CDA}"/>
                </a:ext>
              </a:extLst>
            </p:cNvPr>
            <p:cNvSpPr/>
            <p:nvPr/>
          </p:nvSpPr>
          <p:spPr bwMode="auto">
            <a:xfrm>
              <a:off x="4498738" y="4064716"/>
              <a:ext cx="115846" cy="87478"/>
            </a:xfrm>
            <a:prstGeom prst="flowChartMagneticDisk">
              <a:avLst/>
            </a:prstGeom>
            <a:solidFill>
              <a:srgbClr val="93CDD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4" name="Rectangle 649">
              <a:extLst>
                <a:ext uri="{FF2B5EF4-FFF2-40B4-BE49-F238E27FC236}">
                  <a16:creationId xmlns:a16="http://schemas.microsoft.com/office/drawing/2014/main" id="{10EBBEFC-4F22-6A44-821B-F44A18CABFF7}"/>
                </a:ext>
              </a:extLst>
            </p:cNvPr>
            <p:cNvSpPr>
              <a:spLocks noChangeArrowheads="1"/>
            </p:cNvSpPr>
            <p:nvPr/>
          </p:nvSpPr>
          <p:spPr bwMode="auto">
            <a:xfrm>
              <a:off x="4483346" y="3257973"/>
              <a:ext cx="474728" cy="264054"/>
            </a:xfrm>
            <a:prstGeom prst="rect">
              <a:avLst/>
            </a:prstGeom>
            <a:solidFill>
              <a:sysClr val="window" lastClr="FFFFFF"/>
            </a:solidFill>
            <a:ln w="19050">
              <a:solidFill>
                <a:srgbClr val="1F497D"/>
              </a:solidFill>
              <a:miter lim="800000"/>
              <a:headEnd/>
              <a:tailEnd/>
            </a:ln>
          </p:spPr>
          <p:txBody>
            <a:bodyPr wrap="none" lIns="36000" tIns="0" rIns="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Search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Index</a:t>
              </a:r>
            </a:p>
          </p:txBody>
        </p:sp>
        <p:grpSp>
          <p:nvGrpSpPr>
            <p:cNvPr id="135" name="Group 605">
              <a:extLst>
                <a:ext uri="{FF2B5EF4-FFF2-40B4-BE49-F238E27FC236}">
                  <a16:creationId xmlns:a16="http://schemas.microsoft.com/office/drawing/2014/main" id="{09EA3C25-162C-694C-BA51-F9A2172A2090}"/>
                </a:ext>
              </a:extLst>
            </p:cNvPr>
            <p:cNvGrpSpPr>
              <a:grpSpLocks/>
            </p:cNvGrpSpPr>
            <p:nvPr/>
          </p:nvGrpSpPr>
          <p:grpSpPr bwMode="auto">
            <a:xfrm>
              <a:off x="4780983" y="3414708"/>
              <a:ext cx="148994" cy="67247"/>
              <a:chOff x="4711093" y="4269033"/>
              <a:chExt cx="176302" cy="79548"/>
            </a:xfrm>
          </p:grpSpPr>
          <p:sp>
            <p:nvSpPr>
              <p:cNvPr id="157" name="Oval 57">
                <a:extLst>
                  <a:ext uri="{FF2B5EF4-FFF2-40B4-BE49-F238E27FC236}">
                    <a16:creationId xmlns:a16="http://schemas.microsoft.com/office/drawing/2014/main" id="{E1D6AD89-9F5D-354A-96E7-FA9DA1E2A794}"/>
                  </a:ext>
                </a:extLst>
              </p:cNvPr>
              <p:cNvSpPr>
                <a:spLocks noChangeArrowheads="1"/>
              </p:cNvSpPr>
              <p:nvPr/>
            </p:nvSpPr>
            <p:spPr bwMode="auto">
              <a:xfrm>
                <a:off x="4711668" y="4240764"/>
                <a:ext cx="86274" cy="108271"/>
              </a:xfrm>
              <a:prstGeom prst="ellipse">
                <a:avLst/>
              </a:prstGeom>
              <a:solidFill>
                <a:srgbClr val="9DD7E2"/>
              </a:solidFill>
              <a:ln w="9525" cmpd="sng">
                <a:solidFill>
                  <a:srgbClr val="1F497D"/>
                </a:solidFill>
                <a:round/>
                <a:headEnd/>
                <a:tailEnd/>
              </a:ln>
              <a:effectLst>
                <a:outerShdw blurRad="50800" dist="38100" dir="2700000" algn="tl" rotWithShape="0">
                  <a:srgbClr val="000000">
                    <a:alpha val="43000"/>
                  </a:srgbClr>
                </a:outerShdw>
              </a:effectLst>
            </p:spPr>
            <p:txBody>
              <a:bodyPr lIns="36000" tIns="36000" rIns="36000" bIns="36000" anchor="ct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srgbClr val="FFFFFF"/>
                  </a:solidFill>
                  <a:effectLst/>
                  <a:uLnTx/>
                  <a:uFillTx/>
                  <a:ea typeface="ＭＳ Ｐゴシック"/>
                  <a:cs typeface="MS PGothic" charset="0"/>
                </a:endParaRPr>
              </a:p>
            </p:txBody>
          </p:sp>
          <p:sp>
            <p:nvSpPr>
              <p:cNvPr id="158" name="Oval 57">
                <a:extLst>
                  <a:ext uri="{FF2B5EF4-FFF2-40B4-BE49-F238E27FC236}">
                    <a16:creationId xmlns:a16="http://schemas.microsoft.com/office/drawing/2014/main" id="{E9C4DB1B-3C76-0B4C-823D-9C942CB6E831}"/>
                  </a:ext>
                </a:extLst>
              </p:cNvPr>
              <p:cNvSpPr>
                <a:spLocks noChangeArrowheads="1"/>
              </p:cNvSpPr>
              <p:nvPr/>
            </p:nvSpPr>
            <p:spPr bwMode="auto">
              <a:xfrm>
                <a:off x="4799859" y="4240764"/>
                <a:ext cx="86274" cy="108271"/>
              </a:xfrm>
              <a:prstGeom prst="ellipse">
                <a:avLst/>
              </a:prstGeom>
              <a:solidFill>
                <a:srgbClr val="9DD7E2"/>
              </a:solidFill>
              <a:ln w="9525" cmpd="sng">
                <a:solidFill>
                  <a:srgbClr val="1F497D"/>
                </a:solidFill>
                <a:round/>
                <a:headEnd/>
                <a:tailEnd/>
              </a:ln>
              <a:effectLst>
                <a:outerShdw blurRad="50800" dist="38100" dir="2700000" algn="tl" rotWithShape="0">
                  <a:srgbClr val="000000">
                    <a:alpha val="43000"/>
                  </a:srgbClr>
                </a:outerShdw>
              </a:effectLst>
            </p:spPr>
            <p:txBody>
              <a:bodyPr lIns="36000" tIns="36000" rIns="36000" bIns="36000" anchor="ct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GB" sz="1200" b="0" i="0" u="none" strike="noStrike" kern="1200" cap="small" spc="0" normalizeH="0" baseline="0" noProof="0" dirty="0">
                  <a:ln>
                    <a:noFill/>
                  </a:ln>
                  <a:solidFill>
                    <a:srgbClr val="FFFFFF"/>
                  </a:solidFill>
                  <a:effectLst/>
                  <a:uLnTx/>
                  <a:uFillTx/>
                  <a:ea typeface="ＭＳ Ｐゴシック"/>
                  <a:cs typeface="MS PGothic" charset="0"/>
                </a:endParaRPr>
              </a:p>
            </p:txBody>
          </p:sp>
        </p:grpSp>
        <p:sp>
          <p:nvSpPr>
            <p:cNvPr id="136" name="Rectangle 645">
              <a:extLst>
                <a:ext uri="{FF2B5EF4-FFF2-40B4-BE49-F238E27FC236}">
                  <a16:creationId xmlns:a16="http://schemas.microsoft.com/office/drawing/2014/main" id="{F8654A09-337A-B347-9A48-359CFA516C0F}"/>
                </a:ext>
              </a:extLst>
            </p:cNvPr>
            <p:cNvSpPr>
              <a:spLocks noChangeArrowheads="1"/>
            </p:cNvSpPr>
            <p:nvPr/>
          </p:nvSpPr>
          <p:spPr bwMode="auto">
            <a:xfrm>
              <a:off x="4685065" y="3905960"/>
              <a:ext cx="461766" cy="282684"/>
            </a:xfrm>
            <a:prstGeom prst="rect">
              <a:avLst/>
            </a:prstGeom>
            <a:solidFill>
              <a:sysClr val="window" lastClr="FFFFFF"/>
            </a:solidFill>
            <a:ln w="19050">
              <a:solidFill>
                <a:srgbClr val="1F497D"/>
              </a:solidFill>
              <a:miter lim="800000"/>
              <a:headEnd/>
              <a:tailEnd/>
            </a:ln>
          </p:spPr>
          <p:txBody>
            <a:bodyPr wrap="none"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Log</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Data</a:t>
              </a:r>
            </a:p>
          </p:txBody>
        </p:sp>
        <p:sp>
          <p:nvSpPr>
            <p:cNvPr id="137" name="Rounded Rectangle 197">
              <a:extLst>
                <a:ext uri="{FF2B5EF4-FFF2-40B4-BE49-F238E27FC236}">
                  <a16:creationId xmlns:a16="http://schemas.microsoft.com/office/drawing/2014/main" id="{106A0512-E590-E84D-AA46-443305A86D06}"/>
                </a:ext>
              </a:extLst>
            </p:cNvPr>
            <p:cNvSpPr>
              <a:spLocks noChangeArrowheads="1"/>
            </p:cNvSpPr>
            <p:nvPr/>
          </p:nvSpPr>
          <p:spPr bwMode="auto">
            <a:xfrm>
              <a:off x="3486903" y="5069906"/>
              <a:ext cx="2261034" cy="362062"/>
            </a:xfrm>
            <a:prstGeom prst="roundRect">
              <a:avLst>
                <a:gd name="adj" fmla="val 6658"/>
              </a:avLst>
            </a:prstGeom>
            <a:solidFill>
              <a:sysClr val="window" lastClr="FFFFFF">
                <a:lumMod val="85000"/>
              </a:sysClr>
            </a:solidFill>
            <a:ln w="9525">
              <a:solidFill>
                <a:srgbClr val="1F497D"/>
              </a:solidFill>
              <a:round/>
              <a:headEnd/>
              <a:tailEnd/>
            </a:ln>
          </p:spPr>
          <p:txBody>
            <a:bodyPr lIns="36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ＭＳ Ｐゴシック"/>
                  <a:cs typeface="MS PGothic" charset="0"/>
                </a:rPr>
                <a:t>Published</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ＭＳ Ｐゴシック"/>
                  <a:cs typeface="MS PGothic" charset="0"/>
                </a:rPr>
                <a:t>Data</a:t>
              </a:r>
            </a:p>
          </p:txBody>
        </p:sp>
        <p:sp>
          <p:nvSpPr>
            <p:cNvPr id="138" name="Rectangle 649">
              <a:extLst>
                <a:ext uri="{FF2B5EF4-FFF2-40B4-BE49-F238E27FC236}">
                  <a16:creationId xmlns:a16="http://schemas.microsoft.com/office/drawing/2014/main" id="{2BCA0043-4450-3945-9D4C-B80A8590838F}"/>
                </a:ext>
              </a:extLst>
            </p:cNvPr>
            <p:cNvSpPr>
              <a:spLocks noChangeArrowheads="1"/>
            </p:cNvSpPr>
            <p:nvPr/>
          </p:nvSpPr>
          <p:spPr bwMode="auto">
            <a:xfrm>
              <a:off x="5158173" y="5086105"/>
              <a:ext cx="567081" cy="317513"/>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Data</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Marts</a:t>
              </a:r>
            </a:p>
          </p:txBody>
        </p:sp>
        <p:grpSp>
          <p:nvGrpSpPr>
            <p:cNvPr id="139" name="Group 194">
              <a:extLst>
                <a:ext uri="{FF2B5EF4-FFF2-40B4-BE49-F238E27FC236}">
                  <a16:creationId xmlns:a16="http://schemas.microsoft.com/office/drawing/2014/main" id="{F24399DC-5A78-2543-A446-52031ED015A3}"/>
                </a:ext>
              </a:extLst>
            </p:cNvPr>
            <p:cNvGrpSpPr>
              <a:grpSpLocks/>
            </p:cNvGrpSpPr>
            <p:nvPr/>
          </p:nvGrpSpPr>
          <p:grpSpPr bwMode="auto">
            <a:xfrm>
              <a:off x="5530809" y="5161160"/>
              <a:ext cx="146050" cy="188913"/>
              <a:chOff x="-2001837" y="584200"/>
              <a:chExt cx="355600" cy="546100"/>
            </a:xfrm>
          </p:grpSpPr>
          <p:sp>
            <p:nvSpPr>
              <p:cNvPr id="147" name="Can 146">
                <a:extLst>
                  <a:ext uri="{FF2B5EF4-FFF2-40B4-BE49-F238E27FC236}">
                    <a16:creationId xmlns:a16="http://schemas.microsoft.com/office/drawing/2014/main" id="{A1CDE787-970E-E24B-9831-1B75BE7ACB72}"/>
                  </a:ext>
                </a:extLst>
              </p:cNvPr>
              <p:cNvSpPr/>
              <p:nvPr/>
            </p:nvSpPr>
            <p:spPr bwMode="auto">
              <a:xfrm>
                <a:off x="-2001795" y="952600"/>
                <a:ext cx="355042" cy="177951"/>
              </a:xfrm>
              <a:prstGeom prst="can">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148" name="Group 188">
                <a:extLst>
                  <a:ext uri="{FF2B5EF4-FFF2-40B4-BE49-F238E27FC236}">
                    <a16:creationId xmlns:a16="http://schemas.microsoft.com/office/drawing/2014/main" id="{E14D1893-B435-7645-BC3F-8647B14D75FC}"/>
                  </a:ext>
                </a:extLst>
              </p:cNvPr>
              <p:cNvGrpSpPr>
                <a:grpSpLocks/>
              </p:cNvGrpSpPr>
              <p:nvPr/>
            </p:nvGrpSpPr>
            <p:grpSpPr bwMode="auto">
              <a:xfrm>
                <a:off x="-1968500" y="584200"/>
                <a:ext cx="285750" cy="228600"/>
                <a:chOff x="3009900" y="-850900"/>
                <a:chExt cx="539750" cy="431800"/>
              </a:xfrm>
            </p:grpSpPr>
            <p:grpSp>
              <p:nvGrpSpPr>
                <p:cNvPr id="151" name="Group 182">
                  <a:extLst>
                    <a:ext uri="{FF2B5EF4-FFF2-40B4-BE49-F238E27FC236}">
                      <a16:creationId xmlns:a16="http://schemas.microsoft.com/office/drawing/2014/main" id="{645DCDF3-8ECD-2D42-8D37-1B9AE6D991CA}"/>
                    </a:ext>
                  </a:extLst>
                </p:cNvPr>
                <p:cNvGrpSpPr>
                  <a:grpSpLocks/>
                </p:cNvGrpSpPr>
                <p:nvPr/>
              </p:nvGrpSpPr>
              <p:grpSpPr bwMode="auto">
                <a:xfrm>
                  <a:off x="3009900" y="-850900"/>
                  <a:ext cx="234950" cy="431800"/>
                  <a:chOff x="603250" y="4737100"/>
                  <a:chExt cx="355600" cy="654050"/>
                </a:xfrm>
              </p:grpSpPr>
              <p:sp>
                <p:nvSpPr>
                  <p:cNvPr id="155" name="Delay 154">
                    <a:extLst>
                      <a:ext uri="{FF2B5EF4-FFF2-40B4-BE49-F238E27FC236}">
                        <a16:creationId xmlns:a16="http://schemas.microsoft.com/office/drawing/2014/main" id="{FE6DEBF3-FDB2-644A-829D-D79E3127E886}"/>
                      </a:ext>
                    </a:extLst>
                  </p:cNvPr>
                  <p:cNvSpPr/>
                  <p:nvPr/>
                </p:nvSpPr>
                <p:spPr>
                  <a:xfrm rot="16200000">
                    <a:off x="549904" y="4986601"/>
                    <a:ext cx="468942" cy="349618"/>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56" name="Oval 155">
                    <a:extLst>
                      <a:ext uri="{FF2B5EF4-FFF2-40B4-BE49-F238E27FC236}">
                        <a16:creationId xmlns:a16="http://schemas.microsoft.com/office/drawing/2014/main" id="{43DAE10D-E565-9046-ABFC-549E29AEE002}"/>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152" name="Group 43">
                  <a:extLst>
                    <a:ext uri="{FF2B5EF4-FFF2-40B4-BE49-F238E27FC236}">
                      <a16:creationId xmlns:a16="http://schemas.microsoft.com/office/drawing/2014/main" id="{A8E66897-ABDB-2848-9EC0-17CE9E2BFF3D}"/>
                    </a:ext>
                  </a:extLst>
                </p:cNvPr>
                <p:cNvGrpSpPr>
                  <a:grpSpLocks/>
                </p:cNvGrpSpPr>
                <p:nvPr/>
              </p:nvGrpSpPr>
              <p:grpSpPr bwMode="auto">
                <a:xfrm>
                  <a:off x="3314700" y="-850900"/>
                  <a:ext cx="234950" cy="431800"/>
                  <a:chOff x="603250" y="4737100"/>
                  <a:chExt cx="355600" cy="654050"/>
                </a:xfrm>
              </p:grpSpPr>
              <p:sp>
                <p:nvSpPr>
                  <p:cNvPr id="153" name="Delay 152">
                    <a:extLst>
                      <a:ext uri="{FF2B5EF4-FFF2-40B4-BE49-F238E27FC236}">
                        <a16:creationId xmlns:a16="http://schemas.microsoft.com/office/drawing/2014/main" id="{12382C77-1515-EA40-9542-8EDC15B3C159}"/>
                      </a:ext>
                    </a:extLst>
                  </p:cNvPr>
                  <p:cNvSpPr/>
                  <p:nvPr/>
                </p:nvSpPr>
                <p:spPr>
                  <a:xfrm rot="16200000">
                    <a:off x="500227" y="4930210"/>
                    <a:ext cx="468942" cy="462398"/>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54" name="Oval 153">
                    <a:extLst>
                      <a:ext uri="{FF2B5EF4-FFF2-40B4-BE49-F238E27FC236}">
                        <a16:creationId xmlns:a16="http://schemas.microsoft.com/office/drawing/2014/main" id="{BC883286-1756-5842-86B1-EC19C2059470}"/>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cxnSp>
            <p:nvCxnSpPr>
              <p:cNvPr id="149" name="Elbow Connector 148">
                <a:extLst>
                  <a:ext uri="{FF2B5EF4-FFF2-40B4-BE49-F238E27FC236}">
                    <a16:creationId xmlns:a16="http://schemas.microsoft.com/office/drawing/2014/main" id="{CF15BB38-ED0A-4E47-BA3D-489E0AE30CCC}"/>
                  </a:ext>
                </a:extLst>
              </p:cNvPr>
              <p:cNvCxnSpPr>
                <a:stCxn id="155" idx="1"/>
                <a:endCxn id="147" idx="1"/>
              </p:cNvCxnSpPr>
              <p:nvPr/>
            </p:nvCxnSpPr>
            <p:spPr>
              <a:xfrm rot="16200000" flipH="1">
                <a:off x="-1935755" y="841119"/>
                <a:ext cx="138147" cy="84816"/>
              </a:xfrm>
              <a:prstGeom prst="bentConnector3">
                <a:avLst>
                  <a:gd name="adj1" fmla="val 50000"/>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cxnSp>
            <p:nvCxnSpPr>
              <p:cNvPr id="150" name="Elbow Connector 149">
                <a:extLst>
                  <a:ext uri="{FF2B5EF4-FFF2-40B4-BE49-F238E27FC236}">
                    <a16:creationId xmlns:a16="http://schemas.microsoft.com/office/drawing/2014/main" id="{B97ED8D4-57B8-5849-A24B-B518F9A317B8}"/>
                  </a:ext>
                </a:extLst>
              </p:cNvPr>
              <p:cNvCxnSpPr>
                <a:stCxn id="153" idx="1"/>
                <a:endCxn id="147" idx="1"/>
              </p:cNvCxnSpPr>
              <p:nvPr/>
            </p:nvCxnSpPr>
            <p:spPr>
              <a:xfrm rot="5400000">
                <a:off x="-1856857" y="843092"/>
                <a:ext cx="138147" cy="80870"/>
              </a:xfrm>
              <a:prstGeom prst="bentConnector3">
                <a:avLst>
                  <a:gd name="adj1" fmla="val 50000"/>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grpSp>
        <p:grpSp>
          <p:nvGrpSpPr>
            <p:cNvPr id="140" name="Group 22">
              <a:extLst>
                <a:ext uri="{FF2B5EF4-FFF2-40B4-BE49-F238E27FC236}">
                  <a16:creationId xmlns:a16="http://schemas.microsoft.com/office/drawing/2014/main" id="{0E39D857-471E-6149-8BF8-FE4112C88D35}"/>
                </a:ext>
              </a:extLst>
            </p:cNvPr>
            <p:cNvGrpSpPr>
              <a:grpSpLocks/>
            </p:cNvGrpSpPr>
            <p:nvPr/>
          </p:nvGrpSpPr>
          <p:grpSpPr bwMode="auto">
            <a:xfrm>
              <a:off x="4594651" y="5092672"/>
              <a:ext cx="536781" cy="306278"/>
              <a:chOff x="4305389" y="240952"/>
              <a:chExt cx="569010" cy="306492"/>
            </a:xfrm>
          </p:grpSpPr>
          <p:sp>
            <p:nvSpPr>
              <p:cNvPr id="145" name="Rectangle 649">
                <a:extLst>
                  <a:ext uri="{FF2B5EF4-FFF2-40B4-BE49-F238E27FC236}">
                    <a16:creationId xmlns:a16="http://schemas.microsoft.com/office/drawing/2014/main" id="{66E11BAC-DB26-764F-A75B-EE6F1C6A5EC9}"/>
                  </a:ext>
                </a:extLst>
              </p:cNvPr>
              <p:cNvSpPr>
                <a:spLocks noChangeArrowheads="1"/>
              </p:cNvSpPr>
              <p:nvPr/>
            </p:nvSpPr>
            <p:spPr bwMode="auto">
              <a:xfrm>
                <a:off x="4305051" y="240865"/>
                <a:ext cx="569355" cy="306387"/>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Object</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Cache</a:t>
                </a:r>
              </a:p>
            </p:txBody>
          </p:sp>
          <p:sp>
            <p:nvSpPr>
              <p:cNvPr id="146" name="Can 35">
                <a:extLst>
                  <a:ext uri="{FF2B5EF4-FFF2-40B4-BE49-F238E27FC236}">
                    <a16:creationId xmlns:a16="http://schemas.microsoft.com/office/drawing/2014/main" id="{7B8EB2B9-5236-544F-A696-565164F5638D}"/>
                  </a:ext>
                </a:extLst>
              </p:cNvPr>
              <p:cNvSpPr>
                <a:spLocks noChangeArrowheads="1"/>
              </p:cNvSpPr>
              <p:nvPr/>
            </p:nvSpPr>
            <p:spPr bwMode="auto">
              <a:xfrm>
                <a:off x="4699132" y="359468"/>
                <a:ext cx="129576" cy="133443"/>
              </a:xfrm>
              <a:prstGeom prst="can">
                <a:avLst>
                  <a:gd name="adj" fmla="val 25002"/>
                </a:avLst>
              </a:prstGeom>
              <a:solidFill>
                <a:srgbClr val="9DD7E2"/>
              </a:solidFill>
              <a:ln w="12700">
                <a:solidFill>
                  <a:srgbClr val="1F497D"/>
                </a:solidFill>
                <a:round/>
                <a:headEnd/>
                <a:tailEnd/>
              </a:ln>
            </p:spPr>
            <p:txBody>
              <a:bodyPr lIns="36000" tIns="36000" rIns="36000" bIns="36000"/>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ea typeface="ＭＳ Ｐゴシック"/>
                  <a:cs typeface="+mn-cs"/>
                </a:endParaRPr>
              </a:p>
            </p:txBody>
          </p:sp>
        </p:grpSp>
        <p:sp>
          <p:nvSpPr>
            <p:cNvPr id="141" name="Rectangle 649">
              <a:extLst>
                <a:ext uri="{FF2B5EF4-FFF2-40B4-BE49-F238E27FC236}">
                  <a16:creationId xmlns:a16="http://schemas.microsoft.com/office/drawing/2014/main" id="{159A1D9A-F8C1-974C-A6D1-F9C6AC841EA3}"/>
                </a:ext>
              </a:extLst>
            </p:cNvPr>
            <p:cNvSpPr>
              <a:spLocks noChangeArrowheads="1"/>
            </p:cNvSpPr>
            <p:nvPr/>
          </p:nvSpPr>
          <p:spPr bwMode="auto">
            <a:xfrm>
              <a:off x="4058845" y="5091775"/>
              <a:ext cx="505512" cy="306984"/>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Export</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1200" cap="small" spc="0" normalizeH="0" baseline="0" noProof="0" dirty="0">
                  <a:ln>
                    <a:noFill/>
                  </a:ln>
                  <a:solidFill>
                    <a:prstClr val="black"/>
                  </a:solidFill>
                  <a:effectLst/>
                  <a:uLnTx/>
                  <a:uFillTx/>
                  <a:ea typeface="ＭＳ Ｐゴシック"/>
                  <a:cs typeface="MS PGothic" charset="0"/>
                </a:rPr>
                <a:t>Area</a:t>
              </a:r>
            </a:p>
          </p:txBody>
        </p:sp>
        <p:sp>
          <p:nvSpPr>
            <p:cNvPr id="142" name="Trapezoid 31">
              <a:extLst>
                <a:ext uri="{FF2B5EF4-FFF2-40B4-BE49-F238E27FC236}">
                  <a16:creationId xmlns:a16="http://schemas.microsoft.com/office/drawing/2014/main" id="{EA9290BF-3468-5349-A6DF-45CB5149C236}"/>
                </a:ext>
              </a:extLst>
            </p:cNvPr>
            <p:cNvSpPr/>
            <p:nvPr/>
          </p:nvSpPr>
          <p:spPr bwMode="auto">
            <a:xfrm>
              <a:off x="4962125" y="3997488"/>
              <a:ext cx="136909" cy="108538"/>
            </a:xfrm>
            <a:prstGeom prst="trapezoid">
              <a:avLst/>
            </a:prstGeom>
            <a:solidFill>
              <a:srgbClr val="7ACBE0"/>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3" name="Folded Corner 142">
              <a:extLst>
                <a:ext uri="{FF2B5EF4-FFF2-40B4-BE49-F238E27FC236}">
                  <a16:creationId xmlns:a16="http://schemas.microsoft.com/office/drawing/2014/main" id="{7327B716-C297-C449-B032-275F90616EFD}"/>
                </a:ext>
              </a:extLst>
            </p:cNvPr>
            <p:cNvSpPr/>
            <p:nvPr/>
          </p:nvSpPr>
          <p:spPr>
            <a:xfrm>
              <a:off x="4414486" y="5200313"/>
              <a:ext cx="108556" cy="111778"/>
            </a:xfrm>
            <a:prstGeom prst="foldedCorner">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4" name="Folded Corner 143">
              <a:extLst>
                <a:ext uri="{FF2B5EF4-FFF2-40B4-BE49-F238E27FC236}">
                  <a16:creationId xmlns:a16="http://schemas.microsoft.com/office/drawing/2014/main" id="{D5247C4A-0B1A-6C45-BF88-06B6B6C88479}"/>
                </a:ext>
              </a:extLst>
            </p:cNvPr>
            <p:cNvSpPr/>
            <p:nvPr/>
          </p:nvSpPr>
          <p:spPr>
            <a:xfrm>
              <a:off x="4374790" y="5238382"/>
              <a:ext cx="108556" cy="111778"/>
            </a:xfrm>
            <a:prstGeom prst="foldedCorner">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spTree>
    <p:extLst>
      <p:ext uri="{BB962C8B-B14F-4D97-AF65-F5344CB8AC3E}">
        <p14:creationId xmlns:p14="http://schemas.microsoft.com/office/powerpoint/2010/main" val="648464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4686300" y="2930171"/>
            <a:ext cx="878502" cy="157316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39</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9FEB9AC2-EB3A-064C-A2E4-BDF22C141761}"/>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335465533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35AF-06E2-7A44-9553-B94A6832A83A}"/>
              </a:ext>
            </a:extLst>
          </p:cNvPr>
          <p:cNvSpPr>
            <a:spLocks noGrp="1"/>
          </p:cNvSpPr>
          <p:nvPr>
            <p:ph type="title"/>
          </p:nvPr>
        </p:nvSpPr>
        <p:spPr/>
        <p:txBody>
          <a:bodyPr/>
          <a:lstStyle/>
          <a:p>
            <a:r>
              <a:rPr lang="en-US" dirty="0"/>
              <a:t>Architecture necessary for business agility and cost reduction</a:t>
            </a:r>
          </a:p>
        </p:txBody>
      </p:sp>
      <p:sp>
        <p:nvSpPr>
          <p:cNvPr id="3" name="Content Placeholder 2">
            <a:extLst>
              <a:ext uri="{FF2B5EF4-FFF2-40B4-BE49-F238E27FC236}">
                <a16:creationId xmlns:a16="http://schemas.microsoft.com/office/drawing/2014/main" id="{983A161E-ABAF-D040-A955-DA170109C699}"/>
              </a:ext>
            </a:extLst>
          </p:cNvPr>
          <p:cNvSpPr>
            <a:spLocks noGrp="1"/>
          </p:cNvSpPr>
          <p:nvPr>
            <p:ph idx="1"/>
          </p:nvPr>
        </p:nvSpPr>
        <p:spPr/>
        <p:txBody>
          <a:bodyPr/>
          <a:lstStyle/>
          <a:p>
            <a:r>
              <a:rPr lang="en-US" dirty="0"/>
              <a:t>Where do costs escalate?</a:t>
            </a:r>
          </a:p>
          <a:p>
            <a:pPr lvl="1"/>
            <a:r>
              <a:rPr lang="en-US" dirty="0"/>
              <a:t>Unnecessary duplication of function across silos</a:t>
            </a:r>
          </a:p>
          <a:p>
            <a:pPr lvl="1"/>
            <a:r>
              <a:rPr lang="en-US" dirty="0"/>
              <a:t>Pushing new features into a platform that are in appropriate</a:t>
            </a:r>
          </a:p>
          <a:p>
            <a:pPr lvl="1"/>
            <a:r>
              <a:rPr lang="en-US" dirty="0"/>
              <a:t>Lack of control of the whole lifecycle of data</a:t>
            </a:r>
          </a:p>
          <a:p>
            <a:pPr lvl="2"/>
            <a:r>
              <a:rPr lang="en-US" dirty="0"/>
              <a:t>Investing in transforming and fixing data of low value</a:t>
            </a:r>
          </a:p>
          <a:p>
            <a:pPr lvl="2"/>
            <a:r>
              <a:rPr lang="en-US" dirty="0"/>
              <a:t>When do you archive? when do you delete?</a:t>
            </a:r>
          </a:p>
          <a:p>
            <a:pPr lvl="1"/>
            <a:r>
              <a:rPr lang="en-US" dirty="0"/>
              <a:t>Deploying a new technology in isolation</a:t>
            </a:r>
          </a:p>
          <a:p>
            <a:pPr lvl="2"/>
            <a:r>
              <a:rPr lang="en-US" dirty="0"/>
              <a:t>It needs connecting up sooner or later, and in the meantime there is a lot of duplication</a:t>
            </a:r>
          </a:p>
        </p:txBody>
      </p:sp>
      <p:sp>
        <p:nvSpPr>
          <p:cNvPr id="4" name="Slide Number Placeholder 3">
            <a:extLst>
              <a:ext uri="{FF2B5EF4-FFF2-40B4-BE49-F238E27FC236}">
                <a16:creationId xmlns:a16="http://schemas.microsoft.com/office/drawing/2014/main" id="{75AA5EAC-4A46-F545-A800-E7B5597FBC34}"/>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a:t>
            </a:fld>
            <a:endParaRPr lang="en-US" sz="1000"/>
          </a:p>
        </p:txBody>
      </p:sp>
    </p:spTree>
    <p:extLst>
      <p:ext uri="{BB962C8B-B14F-4D97-AF65-F5344CB8AC3E}">
        <p14:creationId xmlns:p14="http://schemas.microsoft.com/office/powerpoint/2010/main" val="123778647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7932-87EC-7144-BF95-69C07D7628CA}"/>
              </a:ext>
            </a:extLst>
          </p:cNvPr>
          <p:cNvSpPr>
            <a:spLocks noGrp="1"/>
          </p:cNvSpPr>
          <p:nvPr>
            <p:ph type="title"/>
          </p:nvPr>
        </p:nvSpPr>
        <p:spPr/>
        <p:txBody>
          <a:bodyPr/>
          <a:lstStyle/>
          <a:p>
            <a:r>
              <a:rPr lang="en-US" dirty="0"/>
              <a:t>Archiving and related maintenance</a:t>
            </a:r>
          </a:p>
        </p:txBody>
      </p:sp>
      <p:sp>
        <p:nvSpPr>
          <p:cNvPr id="3" name="Content Placeholder 2">
            <a:extLst>
              <a:ext uri="{FF2B5EF4-FFF2-40B4-BE49-F238E27FC236}">
                <a16:creationId xmlns:a16="http://schemas.microsoft.com/office/drawing/2014/main" id="{B48FD980-68F8-2B44-8673-71E67DC31315}"/>
              </a:ext>
            </a:extLst>
          </p:cNvPr>
          <p:cNvSpPr>
            <a:spLocks noGrp="1"/>
          </p:cNvSpPr>
          <p:nvPr>
            <p:ph idx="1"/>
          </p:nvPr>
        </p:nvSpPr>
        <p:spPr/>
        <p:txBody>
          <a:bodyPr/>
          <a:lstStyle/>
          <a:p>
            <a:r>
              <a:rPr lang="en-US" dirty="0"/>
              <a:t>Assets can be added/removed from Governance Zones.</a:t>
            </a:r>
          </a:p>
          <a:p>
            <a:r>
              <a:rPr lang="en-US" dirty="0"/>
              <a:t>Governance Program OMAS</a:t>
            </a:r>
          </a:p>
          <a:p>
            <a:pPr lvl="1"/>
            <a:r>
              <a:rPr lang="en-US" dirty="0"/>
              <a:t>Sets up zone definitions and related policies</a:t>
            </a:r>
          </a:p>
          <a:p>
            <a:pPr lvl="1"/>
            <a:r>
              <a:rPr lang="en-US" dirty="0"/>
              <a:t>Provides APIs to governance processes to operate on assets in zones</a:t>
            </a:r>
          </a:p>
        </p:txBody>
      </p:sp>
      <p:sp>
        <p:nvSpPr>
          <p:cNvPr id="4" name="Slide Number Placeholder 3">
            <a:extLst>
              <a:ext uri="{FF2B5EF4-FFF2-40B4-BE49-F238E27FC236}">
                <a16:creationId xmlns:a16="http://schemas.microsoft.com/office/drawing/2014/main" id="{3DEA96A8-8630-C546-A97F-B7F0AFDB863E}"/>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40</a:t>
            </a:fld>
            <a:endParaRPr lang="en-US" sz="1000"/>
          </a:p>
        </p:txBody>
      </p:sp>
    </p:spTree>
    <p:extLst>
      <p:ext uri="{BB962C8B-B14F-4D97-AF65-F5344CB8AC3E}">
        <p14:creationId xmlns:p14="http://schemas.microsoft.com/office/powerpoint/2010/main" val="3109056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5477441" y="3003041"/>
            <a:ext cx="1761559" cy="157316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41</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AD15726A-23FA-F349-B75B-0C7701678A33}"/>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286681364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6F6F8E-AA92-D640-86C4-3C831FF0DBC2}"/>
              </a:ext>
            </a:extLst>
          </p:cNvPr>
          <p:cNvSpPr>
            <a:spLocks noGrp="1"/>
          </p:cNvSpPr>
          <p:nvPr>
            <p:ph type="title"/>
          </p:nvPr>
        </p:nvSpPr>
        <p:spPr/>
        <p:txBody>
          <a:bodyPr/>
          <a:lstStyle/>
          <a:p>
            <a:r>
              <a:rPr lang="en-US" dirty="0"/>
              <a:t>Interfaces for the governance teams</a:t>
            </a:r>
          </a:p>
        </p:txBody>
      </p:sp>
      <p:sp>
        <p:nvSpPr>
          <p:cNvPr id="5" name="Content Placeholder 4">
            <a:extLst>
              <a:ext uri="{FF2B5EF4-FFF2-40B4-BE49-F238E27FC236}">
                <a16:creationId xmlns:a16="http://schemas.microsoft.com/office/drawing/2014/main" id="{49774DEB-9186-C248-8BFF-A8E7BDBE168C}"/>
              </a:ext>
            </a:extLst>
          </p:cNvPr>
          <p:cNvSpPr>
            <a:spLocks noGrp="1"/>
          </p:cNvSpPr>
          <p:nvPr>
            <p:ph idx="1"/>
          </p:nvPr>
        </p:nvSpPr>
        <p:spPr/>
        <p:txBody>
          <a:bodyPr>
            <a:normAutofit fontScale="77500" lnSpcReduction="20000"/>
          </a:bodyPr>
          <a:lstStyle/>
          <a:p>
            <a:r>
              <a:rPr lang="en-US" dirty="0"/>
              <a:t>Governance Program OMAS supports the lifecycle of the organization’s governance programs</a:t>
            </a:r>
          </a:p>
          <a:p>
            <a:pPr lvl="1"/>
            <a:r>
              <a:rPr lang="en-GB" dirty="0"/>
              <a:t>Understanding the business drivers that provide requirements and direction to the governance program.</a:t>
            </a:r>
          </a:p>
          <a:p>
            <a:pPr lvl="1"/>
            <a:r>
              <a:rPr lang="en-GB" dirty="0"/>
              <a:t>Laying down the governance policies (principles, obligations and approaches) that frame the governance program.</a:t>
            </a:r>
          </a:p>
          <a:p>
            <a:pPr lvl="1"/>
            <a:r>
              <a:rPr lang="en-GB" dirty="0"/>
              <a:t>Planning and defining the governance controls that detail how these governance policies will be implemented in the organization and enumerating the implications of these decisions and the expected outcomes.</a:t>
            </a:r>
          </a:p>
          <a:p>
            <a:pPr lvl="1"/>
            <a:r>
              <a:rPr lang="en-GB" dirty="0"/>
              <a:t>Defining the organization's roles and responsibilities that will support the program.</a:t>
            </a:r>
          </a:p>
          <a:p>
            <a:pPr lvl="1"/>
            <a:r>
              <a:rPr lang="en-GB" dirty="0"/>
              <a:t>Commissioning campaigns and projects to implement the governance controls and the collection of measurements to assess the success of the program.</a:t>
            </a:r>
          </a:p>
          <a:p>
            <a:pPr lvl="1"/>
            <a:r>
              <a:rPr lang="en-GB" dirty="0"/>
              <a:t>Reviewing the impact of the governance program and adjusting as needed.</a:t>
            </a:r>
            <a:br>
              <a:rPr lang="en-GB" dirty="0"/>
            </a:br>
            <a:r>
              <a:rPr lang="en-GB" dirty="0"/>
              <a:t>   --&gt; additional campaigns or projects</a:t>
            </a:r>
            <a:br>
              <a:rPr lang="en-GB" dirty="0"/>
            </a:br>
            <a:r>
              <a:rPr lang="en-GB" dirty="0"/>
              <a:t>   --&gt; adjusting the policies and controls</a:t>
            </a:r>
          </a:p>
          <a:p>
            <a:pPr lvl="1"/>
            <a:r>
              <a:rPr lang="en-GB" dirty="0"/>
              <a:t>Reviewing the strategy, business and regulatory landscape.</a:t>
            </a:r>
            <a:br>
              <a:rPr lang="en-GB" dirty="0"/>
            </a:br>
            <a:r>
              <a:rPr lang="en-GB" dirty="0"/>
              <a:t>   --&gt; adjusting the business drivers</a:t>
            </a:r>
            <a:endParaRPr lang="en-US" dirty="0"/>
          </a:p>
          <a:p>
            <a:endParaRPr lang="en-US" dirty="0"/>
          </a:p>
          <a:p>
            <a:r>
              <a:rPr lang="en-US" dirty="0"/>
              <a:t>Security Officer OMAS provides specialist APIs and events for managing the security requirements.</a:t>
            </a:r>
          </a:p>
        </p:txBody>
      </p:sp>
      <p:sp>
        <p:nvSpPr>
          <p:cNvPr id="3" name="Slide Number Placeholder 2">
            <a:extLst>
              <a:ext uri="{FF2B5EF4-FFF2-40B4-BE49-F238E27FC236}">
                <a16:creationId xmlns:a16="http://schemas.microsoft.com/office/drawing/2014/main" id="{1B20A561-CEB4-7545-9200-41C2D5D7B314}"/>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42</a:t>
            </a:fld>
            <a:endParaRPr lang="en-US" sz="1000"/>
          </a:p>
        </p:txBody>
      </p:sp>
    </p:spTree>
    <p:extLst>
      <p:ext uri="{BB962C8B-B14F-4D97-AF65-F5344CB8AC3E}">
        <p14:creationId xmlns:p14="http://schemas.microsoft.com/office/powerpoint/2010/main" val="261904905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BA562F-2E22-7B45-B286-FA96D6B10D2E}"/>
              </a:ext>
            </a:extLst>
          </p:cNvPr>
          <p:cNvSpPr/>
          <p:nvPr/>
        </p:nvSpPr>
        <p:spPr>
          <a:xfrm>
            <a:off x="7219949" y="2461786"/>
            <a:ext cx="1336833" cy="2116072"/>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Key Data Interactions</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43</a:t>
            </a:fld>
            <a:endParaRPr lang="en-US" sz="1000"/>
          </a:p>
        </p:txBody>
      </p:sp>
      <p:pic>
        <p:nvPicPr>
          <p:cNvPr id="12" name="Picture 11" descr="A picture containing black, sitting, several&#10;&#10;Description automatically generated">
            <a:extLst>
              <a:ext uri="{FF2B5EF4-FFF2-40B4-BE49-F238E27FC236}">
                <a16:creationId xmlns:a16="http://schemas.microsoft.com/office/drawing/2014/main" id="{39BAB678-D696-974B-B273-29955609BA2F}"/>
              </a:ext>
            </a:extLst>
          </p:cNvPr>
          <p:cNvPicPr>
            <a:picLocks noChangeAspect="1"/>
          </p:cNvPicPr>
          <p:nvPr/>
        </p:nvPicPr>
        <p:blipFill>
          <a:blip r:embed="rId2"/>
          <a:stretch>
            <a:fillRect/>
          </a:stretch>
        </p:blipFill>
        <p:spPr>
          <a:xfrm>
            <a:off x="850900" y="1010829"/>
            <a:ext cx="7716814" cy="3459571"/>
          </a:xfrm>
          <a:prstGeom prst="rect">
            <a:avLst/>
          </a:prstGeom>
        </p:spPr>
      </p:pic>
    </p:spTree>
    <p:extLst>
      <p:ext uri="{BB962C8B-B14F-4D97-AF65-F5344CB8AC3E}">
        <p14:creationId xmlns:p14="http://schemas.microsoft.com/office/powerpoint/2010/main" val="146435247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74FD-A441-5644-B194-B81EB27DE6EA}"/>
              </a:ext>
            </a:extLst>
          </p:cNvPr>
          <p:cNvSpPr>
            <a:spLocks noGrp="1"/>
          </p:cNvSpPr>
          <p:nvPr>
            <p:ph type="title"/>
          </p:nvPr>
        </p:nvSpPr>
        <p:spPr/>
        <p:txBody>
          <a:bodyPr/>
          <a:lstStyle/>
          <a:p>
            <a:r>
              <a:rPr lang="en-US" dirty="0"/>
              <a:t>Deploying new function in data lake</a:t>
            </a:r>
          </a:p>
        </p:txBody>
      </p:sp>
      <p:sp>
        <p:nvSpPr>
          <p:cNvPr id="3" name="Content Placeholder 2">
            <a:extLst>
              <a:ext uri="{FF2B5EF4-FFF2-40B4-BE49-F238E27FC236}">
                <a16:creationId xmlns:a16="http://schemas.microsoft.com/office/drawing/2014/main" id="{C7DF7F7E-C0FF-CC4F-B9E2-F4A2DDA8057C}"/>
              </a:ext>
            </a:extLst>
          </p:cNvPr>
          <p:cNvSpPr>
            <a:spLocks noGrp="1"/>
          </p:cNvSpPr>
          <p:nvPr>
            <p:ph idx="1"/>
          </p:nvPr>
        </p:nvSpPr>
        <p:spPr/>
        <p:txBody>
          <a:bodyPr/>
          <a:lstStyle/>
          <a:p>
            <a:r>
              <a:rPr lang="en-US" dirty="0"/>
              <a:t>IT Infrastructure defines the infrastructure of the data lake</a:t>
            </a:r>
          </a:p>
          <a:p>
            <a:r>
              <a:rPr lang="en-US" dirty="0"/>
              <a:t>DevOps OMAS updates certificates and the metadata about the components deployed on the infrastructure</a:t>
            </a:r>
          </a:p>
        </p:txBody>
      </p:sp>
      <p:sp>
        <p:nvSpPr>
          <p:cNvPr id="4" name="Slide Number Placeholder 3">
            <a:extLst>
              <a:ext uri="{FF2B5EF4-FFF2-40B4-BE49-F238E27FC236}">
                <a16:creationId xmlns:a16="http://schemas.microsoft.com/office/drawing/2014/main" id="{9FCF5E84-F8B4-DD4E-B664-EDD1B92F9F12}"/>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44</a:t>
            </a:fld>
            <a:endParaRPr lang="en-US" sz="1000"/>
          </a:p>
        </p:txBody>
      </p:sp>
    </p:spTree>
    <p:extLst>
      <p:ext uri="{BB962C8B-B14F-4D97-AF65-F5344CB8AC3E}">
        <p14:creationId xmlns:p14="http://schemas.microsoft.com/office/powerpoint/2010/main" val="328674415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89B4D-D5FA-7B4D-94F7-118B99CDE48C}"/>
              </a:ext>
            </a:extLst>
          </p:cNvPr>
          <p:cNvSpPr>
            <a:spLocks noGrp="1"/>
          </p:cNvSpPr>
          <p:nvPr>
            <p:ph type="title"/>
          </p:nvPr>
        </p:nvSpPr>
        <p:spPr/>
        <p:txBody>
          <a:bodyPr/>
          <a:lstStyle/>
          <a:p>
            <a:r>
              <a:rPr lang="en-US" dirty="0"/>
              <a:t>Layers</a:t>
            </a:r>
          </a:p>
        </p:txBody>
      </p:sp>
      <p:sp>
        <p:nvSpPr>
          <p:cNvPr id="4" name="Slide Number Placeholder 3">
            <a:extLst>
              <a:ext uri="{FF2B5EF4-FFF2-40B4-BE49-F238E27FC236}">
                <a16:creationId xmlns:a16="http://schemas.microsoft.com/office/drawing/2014/main" id="{04F020B1-5590-D745-A8FF-656504B4956F}"/>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45</a:t>
            </a:fld>
            <a:endParaRPr lang="en-US" sz="1000"/>
          </a:p>
        </p:txBody>
      </p:sp>
      <p:sp>
        <p:nvSpPr>
          <p:cNvPr id="296" name="Rectangle 295">
            <a:extLst>
              <a:ext uri="{FF2B5EF4-FFF2-40B4-BE49-F238E27FC236}">
                <a16:creationId xmlns:a16="http://schemas.microsoft.com/office/drawing/2014/main" id="{82FC6F6B-F6E7-584A-B4B9-273C47448AF4}"/>
              </a:ext>
            </a:extLst>
          </p:cNvPr>
          <p:cNvSpPr/>
          <p:nvPr/>
        </p:nvSpPr>
        <p:spPr>
          <a:xfrm>
            <a:off x="1724025" y="3600450"/>
            <a:ext cx="7207250" cy="10874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297" name="Rectangle 296">
            <a:extLst>
              <a:ext uri="{FF2B5EF4-FFF2-40B4-BE49-F238E27FC236}">
                <a16:creationId xmlns:a16="http://schemas.microsoft.com/office/drawing/2014/main" id="{0387D3A6-B92D-1E4E-BA79-BCD43FAF1268}"/>
              </a:ext>
            </a:extLst>
          </p:cNvPr>
          <p:cNvSpPr/>
          <p:nvPr/>
        </p:nvSpPr>
        <p:spPr>
          <a:xfrm>
            <a:off x="1792288" y="3749675"/>
            <a:ext cx="1255712"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Integration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Governance Engine</a:t>
            </a:r>
          </a:p>
        </p:txBody>
      </p:sp>
      <p:sp>
        <p:nvSpPr>
          <p:cNvPr id="298" name="Rectangle 297">
            <a:extLst>
              <a:ext uri="{FF2B5EF4-FFF2-40B4-BE49-F238E27FC236}">
                <a16:creationId xmlns:a16="http://schemas.microsoft.com/office/drawing/2014/main" id="{8F012288-0DCE-484E-B721-6AD590898D25}"/>
              </a:ext>
            </a:extLst>
          </p:cNvPr>
          <p:cNvSpPr/>
          <p:nvPr/>
        </p:nvSpPr>
        <p:spPr>
          <a:xfrm>
            <a:off x="3978275" y="3749675"/>
            <a:ext cx="733425"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Workflow</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Engine</a:t>
            </a:r>
          </a:p>
        </p:txBody>
      </p:sp>
      <p:sp>
        <p:nvSpPr>
          <p:cNvPr id="299" name="Rectangle 298">
            <a:extLst>
              <a:ext uri="{FF2B5EF4-FFF2-40B4-BE49-F238E27FC236}">
                <a16:creationId xmlns:a16="http://schemas.microsoft.com/office/drawing/2014/main" id="{CD63BB8B-ADD5-EB41-BEDA-6C2DF2B11448}"/>
              </a:ext>
            </a:extLst>
          </p:cNvPr>
          <p:cNvSpPr/>
          <p:nvPr/>
        </p:nvSpPr>
        <p:spPr>
          <a:xfrm>
            <a:off x="5575093" y="3749675"/>
            <a:ext cx="881063"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Databases</a:t>
            </a:r>
          </a:p>
        </p:txBody>
      </p:sp>
      <p:sp>
        <p:nvSpPr>
          <p:cNvPr id="300" name="Rectangle 299">
            <a:extLst>
              <a:ext uri="{FF2B5EF4-FFF2-40B4-BE49-F238E27FC236}">
                <a16:creationId xmlns:a16="http://schemas.microsoft.com/office/drawing/2014/main" id="{73351760-387C-5C40-8716-550BC794BB60}"/>
              </a:ext>
            </a:extLst>
          </p:cNvPr>
          <p:cNvSpPr/>
          <p:nvPr/>
        </p:nvSpPr>
        <p:spPr>
          <a:xfrm>
            <a:off x="4774345" y="3749675"/>
            <a:ext cx="739775"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Analytics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Engines</a:t>
            </a:r>
          </a:p>
        </p:txBody>
      </p:sp>
      <p:sp>
        <p:nvSpPr>
          <p:cNvPr id="301" name="Rectangle 300">
            <a:extLst>
              <a:ext uri="{FF2B5EF4-FFF2-40B4-BE49-F238E27FC236}">
                <a16:creationId xmlns:a16="http://schemas.microsoft.com/office/drawing/2014/main" id="{52673BE2-4BC6-3248-8B73-A31712D48B68}"/>
              </a:ext>
            </a:extLst>
          </p:cNvPr>
          <p:cNvSpPr/>
          <p:nvPr/>
        </p:nvSpPr>
        <p:spPr>
          <a:xfrm>
            <a:off x="7259431" y="3749675"/>
            <a:ext cx="1612900"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Hadoop</a:t>
            </a:r>
          </a:p>
        </p:txBody>
      </p:sp>
      <p:cxnSp>
        <p:nvCxnSpPr>
          <p:cNvPr id="302" name="Straight Connector 301">
            <a:extLst>
              <a:ext uri="{FF2B5EF4-FFF2-40B4-BE49-F238E27FC236}">
                <a16:creationId xmlns:a16="http://schemas.microsoft.com/office/drawing/2014/main" id="{B74365BC-E8DF-5349-82E9-7C9D9025A65E}"/>
              </a:ext>
            </a:extLst>
          </p:cNvPr>
          <p:cNvCxnSpPr/>
          <p:nvPr/>
        </p:nvCxnSpPr>
        <p:spPr bwMode="auto">
          <a:xfrm flipH="1">
            <a:off x="392113" y="3667125"/>
            <a:ext cx="1312862" cy="0"/>
          </a:xfrm>
          <a:prstGeom prst="line">
            <a:avLst/>
          </a:prstGeom>
          <a:solidFill>
            <a:srgbClr val="CC99FF"/>
          </a:solidFill>
          <a:ln w="19050" cap="flat" cmpd="sng" algn="ctr">
            <a:solidFill>
              <a:srgbClr val="1F497D"/>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3" name="Straight Connector 302">
            <a:extLst>
              <a:ext uri="{FF2B5EF4-FFF2-40B4-BE49-F238E27FC236}">
                <a16:creationId xmlns:a16="http://schemas.microsoft.com/office/drawing/2014/main" id="{C3575D8F-BEC9-8645-8B94-49F08C053C4D}"/>
              </a:ext>
            </a:extLst>
          </p:cNvPr>
          <p:cNvCxnSpPr/>
          <p:nvPr/>
        </p:nvCxnSpPr>
        <p:spPr bwMode="auto">
          <a:xfrm flipH="1">
            <a:off x="392113" y="1830388"/>
            <a:ext cx="1328737" cy="0"/>
          </a:xfrm>
          <a:prstGeom prst="line">
            <a:avLst/>
          </a:prstGeom>
          <a:solidFill>
            <a:srgbClr val="CC99FF"/>
          </a:solidFill>
          <a:ln w="19050" cap="flat" cmpd="sng" algn="ctr">
            <a:solidFill>
              <a:srgbClr val="1F497D"/>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04" name="TextBox 16">
            <a:extLst>
              <a:ext uri="{FF2B5EF4-FFF2-40B4-BE49-F238E27FC236}">
                <a16:creationId xmlns:a16="http://schemas.microsoft.com/office/drawing/2014/main" id="{6CE037F2-2F83-5C4F-98EC-CDB8521EC0F6}"/>
              </a:ext>
            </a:extLst>
          </p:cNvPr>
          <p:cNvSpPr txBox="1">
            <a:spLocks noChangeArrowheads="1"/>
          </p:cNvSpPr>
          <p:nvPr/>
        </p:nvSpPr>
        <p:spPr bwMode="auto">
          <a:xfrm>
            <a:off x="0" y="2371725"/>
            <a:ext cx="11096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fontAlgn="base">
              <a:spcBef>
                <a:spcPct val="0"/>
              </a:spcBef>
              <a:spcAft>
                <a:spcPct val="0"/>
              </a:spcAft>
            </a:pPr>
            <a:r>
              <a:rPr lang="en-US" sz="1200" kern="1200" dirty="0">
                <a:solidFill>
                  <a:srgbClr val="000000"/>
                </a:solidFill>
                <a:latin typeface="Calibri" charset="0"/>
              </a:rPr>
              <a:t>Data Lake</a:t>
            </a:r>
          </a:p>
          <a:p>
            <a:pPr algn="r" fontAlgn="base">
              <a:spcBef>
                <a:spcPct val="0"/>
              </a:spcBef>
              <a:spcAft>
                <a:spcPct val="0"/>
              </a:spcAft>
            </a:pPr>
            <a:r>
              <a:rPr lang="en-US" sz="1200" kern="1200" dirty="0">
                <a:solidFill>
                  <a:srgbClr val="000000"/>
                </a:solidFill>
                <a:latin typeface="Calibri" charset="0"/>
              </a:rPr>
              <a:t>Operations</a:t>
            </a:r>
          </a:p>
        </p:txBody>
      </p:sp>
      <p:pic>
        <p:nvPicPr>
          <p:cNvPr id="305" name="Picture 121" descr="DR - Ops Team - Data Quality Analyst.png">
            <a:extLst>
              <a:ext uri="{FF2B5EF4-FFF2-40B4-BE49-F238E27FC236}">
                <a16:creationId xmlns:a16="http://schemas.microsoft.com/office/drawing/2014/main" id="{C98A4326-DA4C-754C-BDB5-2268CF82BB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 y="3048000"/>
            <a:ext cx="311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6" name="Picture 122" descr="DR - Ops Team - Enteprise Architect.png">
            <a:extLst>
              <a:ext uri="{FF2B5EF4-FFF2-40B4-BE49-F238E27FC236}">
                <a16:creationId xmlns:a16="http://schemas.microsoft.com/office/drawing/2014/main" id="{22E2CB40-5903-1340-A82F-967064DB58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874838"/>
            <a:ext cx="3095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 name="Picture 123" descr="DR - Ops Team - Information Steward.png">
            <a:extLst>
              <a:ext uri="{FF2B5EF4-FFF2-40B4-BE49-F238E27FC236}">
                <a16:creationId xmlns:a16="http://schemas.microsoft.com/office/drawing/2014/main" id="{EB55F6D4-A77A-A34A-8CA8-2B99510BB7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043238"/>
            <a:ext cx="309562"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 name="Picture 124" descr="DR - Ops Team - Infrastructure Operator.png">
            <a:extLst>
              <a:ext uri="{FF2B5EF4-FFF2-40B4-BE49-F238E27FC236}">
                <a16:creationId xmlns:a16="http://schemas.microsoft.com/office/drawing/2014/main" id="{ED47BF60-6B58-EF4A-A539-6DB200792C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575" y="3765550"/>
            <a:ext cx="309563"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 name="Picture 125" descr="DR - Ops Team - Integration Developer.png">
            <a:extLst>
              <a:ext uri="{FF2B5EF4-FFF2-40B4-BE49-F238E27FC236}">
                <a16:creationId xmlns:a16="http://schemas.microsoft.com/office/drawing/2014/main" id="{8806918F-79FE-014B-B211-FF374CB36D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1874838"/>
            <a:ext cx="3095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 name="Rectangle 309">
            <a:extLst>
              <a:ext uri="{FF2B5EF4-FFF2-40B4-BE49-F238E27FC236}">
                <a16:creationId xmlns:a16="http://schemas.microsoft.com/office/drawing/2014/main" id="{4EB29433-573A-1144-9A60-CB7E12EC6FED}"/>
              </a:ext>
            </a:extLst>
          </p:cNvPr>
          <p:cNvSpPr/>
          <p:nvPr/>
        </p:nvSpPr>
        <p:spPr>
          <a:xfrm>
            <a:off x="1128713" y="1860550"/>
            <a:ext cx="574675" cy="876300"/>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311" name="Rectangle 310">
            <a:extLst>
              <a:ext uri="{FF2B5EF4-FFF2-40B4-BE49-F238E27FC236}">
                <a16:creationId xmlns:a16="http://schemas.microsoft.com/office/drawing/2014/main" id="{A408A9C6-8DCB-5E47-B53E-E5D87772B3CA}"/>
              </a:ext>
            </a:extLst>
          </p:cNvPr>
          <p:cNvSpPr/>
          <p:nvPr/>
        </p:nvSpPr>
        <p:spPr>
          <a:xfrm>
            <a:off x="1138238" y="3681413"/>
            <a:ext cx="565150" cy="998537"/>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312" name="TextBox 15">
            <a:extLst>
              <a:ext uri="{FF2B5EF4-FFF2-40B4-BE49-F238E27FC236}">
                <a16:creationId xmlns:a16="http://schemas.microsoft.com/office/drawing/2014/main" id="{6F32B79F-2DFC-254D-85D4-7D950ACB1CE9}"/>
              </a:ext>
            </a:extLst>
          </p:cNvPr>
          <p:cNvSpPr txBox="1">
            <a:spLocks noChangeArrowheads="1"/>
          </p:cNvSpPr>
          <p:nvPr/>
        </p:nvSpPr>
        <p:spPr bwMode="auto">
          <a:xfrm rot="5400000">
            <a:off x="965994" y="3901281"/>
            <a:ext cx="9080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spcBef>
                <a:spcPct val="0"/>
              </a:spcBef>
              <a:spcAft>
                <a:spcPct val="0"/>
              </a:spcAft>
            </a:pPr>
            <a:r>
              <a:rPr lang="en-US" sz="1000" kern="1200">
                <a:solidFill>
                  <a:srgbClr val="000000"/>
                </a:solidFill>
                <a:latin typeface="Calibri" charset="0"/>
              </a:rPr>
              <a:t>Infrastructure</a:t>
            </a:r>
          </a:p>
          <a:p>
            <a:pPr algn="ctr" fontAlgn="base">
              <a:spcBef>
                <a:spcPct val="0"/>
              </a:spcBef>
              <a:spcAft>
                <a:spcPct val="0"/>
              </a:spcAft>
            </a:pPr>
            <a:r>
              <a:rPr lang="en-US" sz="1000" kern="1200">
                <a:solidFill>
                  <a:srgbClr val="000000"/>
                </a:solidFill>
                <a:latin typeface="Calibri" charset="0"/>
              </a:rPr>
              <a:t>Management</a:t>
            </a:r>
          </a:p>
          <a:p>
            <a:pPr algn="ctr" fontAlgn="base">
              <a:spcBef>
                <a:spcPct val="0"/>
              </a:spcBef>
              <a:spcAft>
                <a:spcPct val="0"/>
              </a:spcAft>
            </a:pPr>
            <a:r>
              <a:rPr lang="en-US" sz="1000" kern="1200">
                <a:solidFill>
                  <a:srgbClr val="000000"/>
                </a:solidFill>
                <a:latin typeface="Calibri" charset="0"/>
              </a:rPr>
              <a:t>Services</a:t>
            </a:r>
          </a:p>
        </p:txBody>
      </p:sp>
      <p:sp>
        <p:nvSpPr>
          <p:cNvPr id="313" name="TextBox 128">
            <a:extLst>
              <a:ext uri="{FF2B5EF4-FFF2-40B4-BE49-F238E27FC236}">
                <a16:creationId xmlns:a16="http://schemas.microsoft.com/office/drawing/2014/main" id="{33483C8B-087B-8744-9BC3-273688D4BFF0}"/>
              </a:ext>
            </a:extLst>
          </p:cNvPr>
          <p:cNvSpPr txBox="1">
            <a:spLocks noChangeArrowheads="1"/>
          </p:cNvSpPr>
          <p:nvPr/>
        </p:nvSpPr>
        <p:spPr bwMode="auto">
          <a:xfrm>
            <a:off x="65088" y="4225925"/>
            <a:ext cx="10556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fontAlgn="base">
              <a:spcBef>
                <a:spcPct val="0"/>
              </a:spcBef>
              <a:spcAft>
                <a:spcPct val="0"/>
              </a:spcAft>
            </a:pPr>
            <a:r>
              <a:rPr lang="en-US" sz="1200" kern="1200">
                <a:solidFill>
                  <a:srgbClr val="000000"/>
                </a:solidFill>
                <a:latin typeface="Calibri" charset="0"/>
              </a:rPr>
              <a:t>Infrastructure</a:t>
            </a:r>
          </a:p>
          <a:p>
            <a:pPr algn="r" fontAlgn="base">
              <a:spcBef>
                <a:spcPct val="0"/>
              </a:spcBef>
              <a:spcAft>
                <a:spcPct val="0"/>
              </a:spcAft>
            </a:pPr>
            <a:r>
              <a:rPr lang="en-US" sz="1200" kern="1200">
                <a:solidFill>
                  <a:srgbClr val="000000"/>
                </a:solidFill>
                <a:latin typeface="Calibri" charset="0"/>
              </a:rPr>
              <a:t>Operators</a:t>
            </a:r>
          </a:p>
        </p:txBody>
      </p:sp>
      <p:sp>
        <p:nvSpPr>
          <p:cNvPr id="314" name="TextBox 130">
            <a:extLst>
              <a:ext uri="{FF2B5EF4-FFF2-40B4-BE49-F238E27FC236}">
                <a16:creationId xmlns:a16="http://schemas.microsoft.com/office/drawing/2014/main" id="{E3B763E9-D19D-BD4D-96B2-D0C0F8816659}"/>
              </a:ext>
            </a:extLst>
          </p:cNvPr>
          <p:cNvSpPr txBox="1">
            <a:spLocks noChangeArrowheads="1"/>
          </p:cNvSpPr>
          <p:nvPr/>
        </p:nvSpPr>
        <p:spPr bwMode="auto">
          <a:xfrm rot="5400000">
            <a:off x="948532" y="2105819"/>
            <a:ext cx="9445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spcBef>
                <a:spcPct val="0"/>
              </a:spcBef>
              <a:spcAft>
                <a:spcPct val="0"/>
              </a:spcAft>
            </a:pPr>
            <a:r>
              <a:rPr lang="en-US" sz="1000" kern="1200">
                <a:solidFill>
                  <a:srgbClr val="000000"/>
                </a:solidFill>
                <a:latin typeface="Calibri" charset="0"/>
              </a:rPr>
              <a:t>Development</a:t>
            </a:r>
          </a:p>
          <a:p>
            <a:pPr algn="ctr" fontAlgn="base">
              <a:spcBef>
                <a:spcPct val="0"/>
              </a:spcBef>
              <a:spcAft>
                <a:spcPct val="0"/>
              </a:spcAft>
            </a:pPr>
            <a:r>
              <a:rPr lang="en-US" sz="1000" kern="1200">
                <a:solidFill>
                  <a:srgbClr val="000000"/>
                </a:solidFill>
                <a:latin typeface="Calibri" charset="0"/>
              </a:rPr>
              <a:t>Services</a:t>
            </a:r>
          </a:p>
        </p:txBody>
      </p:sp>
      <p:sp>
        <p:nvSpPr>
          <p:cNvPr id="315" name="Rectangle 314">
            <a:extLst>
              <a:ext uri="{FF2B5EF4-FFF2-40B4-BE49-F238E27FC236}">
                <a16:creationId xmlns:a16="http://schemas.microsoft.com/office/drawing/2014/main" id="{A3805C16-C7E5-594F-8835-AB2DA961B7DA}"/>
              </a:ext>
            </a:extLst>
          </p:cNvPr>
          <p:cNvSpPr/>
          <p:nvPr/>
        </p:nvSpPr>
        <p:spPr>
          <a:xfrm>
            <a:off x="1131888" y="2762250"/>
            <a:ext cx="577850" cy="874713"/>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316" name="TextBox 131">
            <a:extLst>
              <a:ext uri="{FF2B5EF4-FFF2-40B4-BE49-F238E27FC236}">
                <a16:creationId xmlns:a16="http://schemas.microsoft.com/office/drawing/2014/main" id="{7AFEC75B-3AED-0244-8BAF-E903868D5354}"/>
              </a:ext>
            </a:extLst>
          </p:cNvPr>
          <p:cNvSpPr txBox="1">
            <a:spLocks noChangeArrowheads="1"/>
          </p:cNvSpPr>
          <p:nvPr/>
        </p:nvSpPr>
        <p:spPr bwMode="auto">
          <a:xfrm rot="5400000">
            <a:off x="947738" y="2914650"/>
            <a:ext cx="944562"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spcBef>
                <a:spcPct val="0"/>
              </a:spcBef>
              <a:spcAft>
                <a:spcPct val="0"/>
              </a:spcAft>
            </a:pPr>
            <a:r>
              <a:rPr lang="en-US" sz="1000" kern="1200">
                <a:solidFill>
                  <a:srgbClr val="000000"/>
                </a:solidFill>
                <a:latin typeface="Calibri" charset="0"/>
              </a:rPr>
              <a:t>Operational</a:t>
            </a:r>
          </a:p>
          <a:p>
            <a:pPr algn="ctr" fontAlgn="base">
              <a:spcBef>
                <a:spcPct val="0"/>
              </a:spcBef>
              <a:spcAft>
                <a:spcPct val="0"/>
              </a:spcAft>
            </a:pPr>
            <a:r>
              <a:rPr lang="en-US" sz="1000" kern="1200">
                <a:solidFill>
                  <a:srgbClr val="000000"/>
                </a:solidFill>
                <a:latin typeface="Calibri" charset="0"/>
              </a:rPr>
              <a:t>Governance</a:t>
            </a:r>
          </a:p>
          <a:p>
            <a:pPr algn="ctr" fontAlgn="base">
              <a:spcBef>
                <a:spcPct val="0"/>
              </a:spcBef>
              <a:spcAft>
                <a:spcPct val="0"/>
              </a:spcAft>
            </a:pPr>
            <a:r>
              <a:rPr lang="en-US" sz="1000" kern="1200">
                <a:solidFill>
                  <a:srgbClr val="000000"/>
                </a:solidFill>
                <a:latin typeface="Calibri" charset="0"/>
              </a:rPr>
              <a:t>Services</a:t>
            </a:r>
          </a:p>
        </p:txBody>
      </p:sp>
      <p:sp>
        <p:nvSpPr>
          <p:cNvPr id="317" name="Rectangle 316">
            <a:extLst>
              <a:ext uri="{FF2B5EF4-FFF2-40B4-BE49-F238E27FC236}">
                <a16:creationId xmlns:a16="http://schemas.microsoft.com/office/drawing/2014/main" id="{35A0055B-2173-2E41-90CD-876DED3003EF}"/>
              </a:ext>
            </a:extLst>
          </p:cNvPr>
          <p:cNvSpPr/>
          <p:nvPr/>
        </p:nvSpPr>
        <p:spPr>
          <a:xfrm>
            <a:off x="3125788" y="3749675"/>
            <a:ext cx="790575"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Monitoring</a:t>
            </a:r>
          </a:p>
        </p:txBody>
      </p:sp>
      <p:pic>
        <p:nvPicPr>
          <p:cNvPr id="318" name="Picture 158" descr="DR - Component - Information Broker.png">
            <a:extLst>
              <a:ext uri="{FF2B5EF4-FFF2-40B4-BE49-F238E27FC236}">
                <a16:creationId xmlns:a16="http://schemas.microsoft.com/office/drawing/2014/main" id="{10F78261-5261-3C4F-87B4-82237054E7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51038" y="4206875"/>
            <a:ext cx="89535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 name="Rectangle 318">
            <a:extLst>
              <a:ext uri="{FF2B5EF4-FFF2-40B4-BE49-F238E27FC236}">
                <a16:creationId xmlns:a16="http://schemas.microsoft.com/office/drawing/2014/main" id="{270E254C-7BEF-1A45-AE91-05E3E1EC6D21}"/>
              </a:ext>
            </a:extLst>
          </p:cNvPr>
          <p:cNvSpPr/>
          <p:nvPr/>
        </p:nvSpPr>
        <p:spPr>
          <a:xfrm>
            <a:off x="1125538" y="1268413"/>
            <a:ext cx="574675" cy="533400"/>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320" name="TextBox 163">
            <a:extLst>
              <a:ext uri="{FF2B5EF4-FFF2-40B4-BE49-F238E27FC236}">
                <a16:creationId xmlns:a16="http://schemas.microsoft.com/office/drawing/2014/main" id="{2A831BD8-A9EC-6745-A522-9A85101E6215}"/>
              </a:ext>
            </a:extLst>
          </p:cNvPr>
          <p:cNvSpPr txBox="1">
            <a:spLocks noChangeArrowheads="1"/>
          </p:cNvSpPr>
          <p:nvPr/>
        </p:nvSpPr>
        <p:spPr bwMode="auto">
          <a:xfrm rot="5400000">
            <a:off x="1053307" y="1258094"/>
            <a:ext cx="73025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spcBef>
                <a:spcPct val="0"/>
              </a:spcBef>
              <a:spcAft>
                <a:spcPct val="0"/>
              </a:spcAft>
            </a:pPr>
            <a:r>
              <a:rPr lang="en-US" sz="1000" kern="1200">
                <a:solidFill>
                  <a:srgbClr val="000000"/>
                </a:solidFill>
                <a:latin typeface="Calibri" charset="0"/>
              </a:rPr>
              <a:t>Data</a:t>
            </a:r>
          </a:p>
          <a:p>
            <a:pPr algn="ctr" fontAlgn="base">
              <a:spcBef>
                <a:spcPct val="0"/>
              </a:spcBef>
              <a:spcAft>
                <a:spcPct val="0"/>
              </a:spcAft>
            </a:pPr>
            <a:r>
              <a:rPr lang="en-US" sz="1000" kern="1200">
                <a:solidFill>
                  <a:srgbClr val="000000"/>
                </a:solidFill>
                <a:latin typeface="Calibri" charset="0"/>
              </a:rPr>
              <a:t>Reservoir</a:t>
            </a:r>
          </a:p>
          <a:p>
            <a:pPr algn="ctr" fontAlgn="base">
              <a:spcBef>
                <a:spcPct val="0"/>
              </a:spcBef>
              <a:spcAft>
                <a:spcPct val="0"/>
              </a:spcAft>
            </a:pPr>
            <a:r>
              <a:rPr lang="en-US" sz="1000" kern="1200">
                <a:solidFill>
                  <a:srgbClr val="000000"/>
                </a:solidFill>
                <a:latin typeface="Calibri" charset="0"/>
              </a:rPr>
              <a:t>Services</a:t>
            </a:r>
          </a:p>
        </p:txBody>
      </p:sp>
      <p:sp>
        <p:nvSpPr>
          <p:cNvPr id="321" name="Rectangle 320">
            <a:extLst>
              <a:ext uri="{FF2B5EF4-FFF2-40B4-BE49-F238E27FC236}">
                <a16:creationId xmlns:a16="http://schemas.microsoft.com/office/drawing/2014/main" id="{DEAA2890-7B26-1D43-89A1-D2AF5A816F19}"/>
              </a:ext>
            </a:extLst>
          </p:cNvPr>
          <p:cNvSpPr/>
          <p:nvPr/>
        </p:nvSpPr>
        <p:spPr>
          <a:xfrm>
            <a:off x="1720850" y="1847850"/>
            <a:ext cx="7210425" cy="1789113"/>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322" name="Rectangle 321">
            <a:extLst>
              <a:ext uri="{FF2B5EF4-FFF2-40B4-BE49-F238E27FC236}">
                <a16:creationId xmlns:a16="http://schemas.microsoft.com/office/drawing/2014/main" id="{1363F4A4-198D-D040-84F7-1D01DB08EDE0}"/>
              </a:ext>
            </a:extLst>
          </p:cNvPr>
          <p:cNvSpPr/>
          <p:nvPr/>
        </p:nvSpPr>
        <p:spPr>
          <a:xfrm>
            <a:off x="1717675" y="1265238"/>
            <a:ext cx="7213600" cy="554037"/>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pic>
        <p:nvPicPr>
          <p:cNvPr id="323" name="Picture 17" descr="DR - Repository - Deep Data.png">
            <a:extLst>
              <a:ext uri="{FF2B5EF4-FFF2-40B4-BE49-F238E27FC236}">
                <a16:creationId xmlns:a16="http://schemas.microsoft.com/office/drawing/2014/main" id="{26F7DF03-B548-804C-BA12-6FDCB74547D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32500" y="2359025"/>
            <a:ext cx="946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4" name="Picture 19" descr="DR - Repository - Information Warehouse.png">
            <a:extLst>
              <a:ext uri="{FF2B5EF4-FFF2-40B4-BE49-F238E27FC236}">
                <a16:creationId xmlns:a16="http://schemas.microsoft.com/office/drawing/2014/main" id="{B61CDDB9-4E42-B646-8008-8B1019BC435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64500" y="2470150"/>
            <a:ext cx="785813"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 name="Picture 33" descr="DR - Icon - Information Process.png">
            <a:extLst>
              <a:ext uri="{FF2B5EF4-FFF2-40B4-BE49-F238E27FC236}">
                <a16:creationId xmlns:a16="http://schemas.microsoft.com/office/drawing/2014/main" id="{0101AE22-ED40-2F4B-B35E-6BEDC8DF7E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73275" y="2473325"/>
            <a:ext cx="277813"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6" name="Picture 34" descr="DR - Icon - Information Process.png">
            <a:extLst>
              <a:ext uri="{FF2B5EF4-FFF2-40B4-BE49-F238E27FC236}">
                <a16:creationId xmlns:a16="http://schemas.microsoft.com/office/drawing/2014/main" id="{A573E399-D516-264D-8663-F344D251650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3825" y="2400300"/>
            <a:ext cx="277813"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 name="Picture 35" descr="DR - Icon - Information Process.png">
            <a:extLst>
              <a:ext uri="{FF2B5EF4-FFF2-40B4-BE49-F238E27FC236}">
                <a16:creationId xmlns:a16="http://schemas.microsoft.com/office/drawing/2014/main" id="{17BDCED8-13FC-F646-8660-4B5C1B819F3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0650" y="2665413"/>
            <a:ext cx="277813"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8" name="Picture 36" descr="DR - Icon - Information Process.png">
            <a:extLst>
              <a:ext uri="{FF2B5EF4-FFF2-40B4-BE49-F238E27FC236}">
                <a16:creationId xmlns:a16="http://schemas.microsoft.com/office/drawing/2014/main" id="{0D02E2CF-6686-A843-A51F-0CD8182D1A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32050" y="2832100"/>
            <a:ext cx="277813"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9" name="Picture 20" descr="DR - Repository - Operational History.png">
            <a:extLst>
              <a:ext uri="{FF2B5EF4-FFF2-40B4-BE49-F238E27FC236}">
                <a16:creationId xmlns:a16="http://schemas.microsoft.com/office/drawing/2014/main" id="{493D8C2B-E7EA-DE47-AF4E-406594C3C0E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32500" y="2762250"/>
            <a:ext cx="9461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 name="Picture 38" descr="DR - Repository - Operational History.png">
            <a:extLst>
              <a:ext uri="{FF2B5EF4-FFF2-40B4-BE49-F238E27FC236}">
                <a16:creationId xmlns:a16="http://schemas.microsoft.com/office/drawing/2014/main" id="{007B5DE1-0CC8-B14C-9CD8-3B225E06023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15050" y="2830513"/>
            <a:ext cx="944563"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 name="Picture 39" descr="DR - Repository - Operational History.png">
            <a:extLst>
              <a:ext uri="{FF2B5EF4-FFF2-40B4-BE49-F238E27FC236}">
                <a16:creationId xmlns:a16="http://schemas.microsoft.com/office/drawing/2014/main" id="{71D4449B-7698-3746-AD9D-0C12B82E3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67300" y="3208338"/>
            <a:ext cx="944563"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 name="Picture 26" descr="DR - Published Store - Sand Boxes.png">
            <a:extLst>
              <a:ext uri="{FF2B5EF4-FFF2-40B4-BE49-F238E27FC236}">
                <a16:creationId xmlns:a16="http://schemas.microsoft.com/office/drawing/2014/main" id="{4AF34C20-C944-9C4C-9968-ED19AD3DC69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99300" y="2903538"/>
            <a:ext cx="833438"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3" name="Picture 28" descr="DR - Repository - Staging Areas.png">
            <a:extLst>
              <a:ext uri="{FF2B5EF4-FFF2-40B4-BE49-F238E27FC236}">
                <a16:creationId xmlns:a16="http://schemas.microsoft.com/office/drawing/2014/main" id="{E09AEED6-FED3-C749-9BB1-2F842ACC3B4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43488" y="2406650"/>
            <a:ext cx="946150" cy="34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 name="Picture 40" descr="DR - Published Store - Sand Boxes.png">
            <a:extLst>
              <a:ext uri="{FF2B5EF4-FFF2-40B4-BE49-F238E27FC236}">
                <a16:creationId xmlns:a16="http://schemas.microsoft.com/office/drawing/2014/main" id="{F8C1B267-B7E1-0D48-BE63-99DF8DB9EBD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53275" y="3055938"/>
            <a:ext cx="833438"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 name="Picture 41" descr="DR - Published Store - Sand Boxes.png">
            <a:extLst>
              <a:ext uri="{FF2B5EF4-FFF2-40B4-BE49-F238E27FC236}">
                <a16:creationId xmlns:a16="http://schemas.microsoft.com/office/drawing/2014/main" id="{3BE0E9F2-42AD-5342-9B6C-1DB9F9D649B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34238" y="3208338"/>
            <a:ext cx="8350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6" name="Picture 44" descr="DR - Repository - Deposited Data.png">
            <a:extLst>
              <a:ext uri="{FF2B5EF4-FFF2-40B4-BE49-F238E27FC236}">
                <a16:creationId xmlns:a16="http://schemas.microsoft.com/office/drawing/2014/main" id="{44A81140-7EFB-2D48-A22F-5E1F6B89A3B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88188" y="1984375"/>
            <a:ext cx="911225"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 name="Picture 46" descr="DR - Repository - Operational History.png">
            <a:extLst>
              <a:ext uri="{FF2B5EF4-FFF2-40B4-BE49-F238E27FC236}">
                <a16:creationId xmlns:a16="http://schemas.microsoft.com/office/drawing/2014/main" id="{3042F714-07AA-D143-914B-1F5B7F50E17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53013" y="2813050"/>
            <a:ext cx="944562"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 name="Picture 47" descr="DR - Repository - Catalog.png">
            <a:extLst>
              <a:ext uri="{FF2B5EF4-FFF2-40B4-BE49-F238E27FC236}">
                <a16:creationId xmlns:a16="http://schemas.microsoft.com/office/drawing/2014/main" id="{E7A9F48E-6DAC-8447-A96F-B76572A1D29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93875" y="1903413"/>
            <a:ext cx="1084263"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9" name="Picture 53" descr="DR - Icon - Information Process.png">
            <a:extLst>
              <a:ext uri="{FF2B5EF4-FFF2-40B4-BE49-F238E27FC236}">
                <a16:creationId xmlns:a16="http://schemas.microsoft.com/office/drawing/2014/main" id="{764B086C-0688-414D-A60A-C1C6607E793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87600" y="2320925"/>
            <a:ext cx="277813"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 name="Rounded Rectangle 197">
            <a:extLst>
              <a:ext uri="{FF2B5EF4-FFF2-40B4-BE49-F238E27FC236}">
                <a16:creationId xmlns:a16="http://schemas.microsoft.com/office/drawing/2014/main" id="{621DD9A5-323C-D84B-8C3A-44815A230E0B}"/>
              </a:ext>
            </a:extLst>
          </p:cNvPr>
          <p:cNvSpPr>
            <a:spLocks noChangeArrowheads="1"/>
          </p:cNvSpPr>
          <p:nvPr/>
        </p:nvSpPr>
        <p:spPr bwMode="auto">
          <a:xfrm>
            <a:off x="7042150" y="1333500"/>
            <a:ext cx="1749425" cy="417513"/>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fontAlgn="base">
              <a:spcBef>
                <a:spcPct val="0"/>
              </a:spcBef>
              <a:spcAft>
                <a:spcPct val="0"/>
              </a:spcAft>
            </a:pPr>
            <a:r>
              <a:rPr lang="en-GB" sz="800" kern="1200">
                <a:latin typeface="Arial" charset="0"/>
                <a:ea typeface="ＭＳ Ｐゴシック" charset="0"/>
              </a:rPr>
              <a:t>View-based</a:t>
            </a:r>
          </a:p>
          <a:p>
            <a:pPr algn="ctr" fontAlgn="base">
              <a:spcBef>
                <a:spcPct val="0"/>
              </a:spcBef>
              <a:spcAft>
                <a:spcPct val="0"/>
              </a:spcAft>
            </a:pPr>
            <a:r>
              <a:rPr lang="en-GB" sz="800" kern="1200">
                <a:latin typeface="Arial" charset="0"/>
                <a:ea typeface="ＭＳ Ｐゴシック" charset="0"/>
              </a:rPr>
              <a:t>Interaction</a:t>
            </a:r>
          </a:p>
        </p:txBody>
      </p:sp>
      <p:grpSp>
        <p:nvGrpSpPr>
          <p:cNvPr id="341" name="Group 44">
            <a:extLst>
              <a:ext uri="{FF2B5EF4-FFF2-40B4-BE49-F238E27FC236}">
                <a16:creationId xmlns:a16="http://schemas.microsoft.com/office/drawing/2014/main" id="{6404330F-4BD5-B441-AE18-5212998820A8}"/>
              </a:ext>
            </a:extLst>
          </p:cNvPr>
          <p:cNvGrpSpPr>
            <a:grpSpLocks/>
          </p:cNvGrpSpPr>
          <p:nvPr/>
        </p:nvGrpSpPr>
        <p:grpSpPr bwMode="auto">
          <a:xfrm>
            <a:off x="8367713" y="1412875"/>
            <a:ext cx="261937" cy="258763"/>
            <a:chOff x="6451600" y="0"/>
            <a:chExt cx="990600" cy="977900"/>
          </a:xfrm>
        </p:grpSpPr>
        <p:sp>
          <p:nvSpPr>
            <p:cNvPr id="342" name="Off-page Connector 341">
              <a:extLst>
                <a:ext uri="{FF2B5EF4-FFF2-40B4-BE49-F238E27FC236}">
                  <a16:creationId xmlns:a16="http://schemas.microsoft.com/office/drawing/2014/main" id="{879FB53A-9A4D-B748-BF36-2EE0EFA0229B}"/>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43" name="Rounded Rectangle 342">
              <a:extLst>
                <a:ext uri="{FF2B5EF4-FFF2-40B4-BE49-F238E27FC236}">
                  <a16:creationId xmlns:a16="http://schemas.microsoft.com/office/drawing/2014/main" id="{F8A1B6B4-8EF2-8249-A6A3-8AD34D75712A}"/>
                </a:ext>
              </a:extLst>
            </p:cNvPr>
            <p:cNvSpPr>
              <a:spLocks noChangeArrowheads="1"/>
            </p:cNvSpPr>
            <p:nvPr/>
          </p:nvSpPr>
          <p:spPr bwMode="auto">
            <a:xfrm>
              <a:off x="6565667" y="59994"/>
              <a:ext cx="774472" cy="689930"/>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grpSp>
        <p:nvGrpSpPr>
          <p:cNvPr id="344" name="Group 44">
            <a:extLst>
              <a:ext uri="{FF2B5EF4-FFF2-40B4-BE49-F238E27FC236}">
                <a16:creationId xmlns:a16="http://schemas.microsoft.com/office/drawing/2014/main" id="{B599B47A-94BF-C547-A098-1BE0CA1E6809}"/>
              </a:ext>
            </a:extLst>
          </p:cNvPr>
          <p:cNvGrpSpPr>
            <a:grpSpLocks/>
          </p:cNvGrpSpPr>
          <p:nvPr/>
        </p:nvGrpSpPr>
        <p:grpSpPr bwMode="auto">
          <a:xfrm>
            <a:off x="7237413" y="1412875"/>
            <a:ext cx="261937" cy="258763"/>
            <a:chOff x="6451600" y="0"/>
            <a:chExt cx="990600" cy="977900"/>
          </a:xfrm>
        </p:grpSpPr>
        <p:sp>
          <p:nvSpPr>
            <p:cNvPr id="345" name="Off-page Connector 344">
              <a:extLst>
                <a:ext uri="{FF2B5EF4-FFF2-40B4-BE49-F238E27FC236}">
                  <a16:creationId xmlns:a16="http://schemas.microsoft.com/office/drawing/2014/main" id="{A8289A39-2D82-754E-987E-6D3D37EA270B}"/>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46" name="Rounded Rectangle 345">
              <a:extLst>
                <a:ext uri="{FF2B5EF4-FFF2-40B4-BE49-F238E27FC236}">
                  <a16:creationId xmlns:a16="http://schemas.microsoft.com/office/drawing/2014/main" id="{3E943207-1020-AB49-9779-233B10D65566}"/>
                </a:ext>
              </a:extLst>
            </p:cNvPr>
            <p:cNvSpPr>
              <a:spLocks noChangeArrowheads="1"/>
            </p:cNvSpPr>
            <p:nvPr/>
          </p:nvSpPr>
          <p:spPr bwMode="auto">
            <a:xfrm>
              <a:off x="6565667" y="59994"/>
              <a:ext cx="774472" cy="689930"/>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sp>
        <p:nvSpPr>
          <p:cNvPr id="347" name="Up Arrow 346">
            <a:extLst>
              <a:ext uri="{FF2B5EF4-FFF2-40B4-BE49-F238E27FC236}">
                <a16:creationId xmlns:a16="http://schemas.microsoft.com/office/drawing/2014/main" id="{8BBB44F5-D15E-D641-A186-761FD96A904C}"/>
              </a:ext>
            </a:extLst>
          </p:cNvPr>
          <p:cNvSpPr/>
          <p:nvPr/>
        </p:nvSpPr>
        <p:spPr bwMode="auto">
          <a:xfrm flipV="1">
            <a:off x="4711700" y="1331913"/>
            <a:ext cx="152400" cy="393700"/>
          </a:xfrm>
          <a:prstGeom prst="upArrow">
            <a:avLst/>
          </a:prstGeom>
          <a:solidFill>
            <a:sysClr val="window" lastClr="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348" name="TextBox 384">
            <a:extLst>
              <a:ext uri="{FF2B5EF4-FFF2-40B4-BE49-F238E27FC236}">
                <a16:creationId xmlns:a16="http://schemas.microsoft.com/office/drawing/2014/main" id="{FAAFDCBC-7EA6-C448-8280-DE41426D4888}"/>
              </a:ext>
            </a:extLst>
          </p:cNvPr>
          <p:cNvSpPr txBox="1">
            <a:spLocks noChangeArrowheads="1"/>
          </p:cNvSpPr>
          <p:nvPr/>
        </p:nvSpPr>
        <p:spPr bwMode="auto">
          <a:xfrm>
            <a:off x="4244975" y="1306513"/>
            <a:ext cx="493713"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spcBef>
                <a:spcPct val="0"/>
              </a:spcBef>
              <a:spcAft>
                <a:spcPct val="0"/>
              </a:spcAft>
            </a:pPr>
            <a:r>
              <a:rPr lang="en-US" sz="700" kern="1200">
                <a:solidFill>
                  <a:srgbClr val="000000"/>
                </a:solidFill>
                <a:latin typeface="Calibri" charset="0"/>
              </a:rPr>
              <a:t>Deploy</a:t>
            </a:r>
          </a:p>
          <a:p>
            <a:pPr algn="ctr" fontAlgn="base">
              <a:spcBef>
                <a:spcPct val="0"/>
              </a:spcBef>
              <a:spcAft>
                <a:spcPct val="0"/>
              </a:spcAft>
            </a:pPr>
            <a:r>
              <a:rPr lang="en-US" sz="700" kern="1200">
                <a:solidFill>
                  <a:srgbClr val="000000"/>
                </a:solidFill>
                <a:latin typeface="Calibri" charset="0"/>
              </a:rPr>
              <a:t>Decision</a:t>
            </a:r>
          </a:p>
          <a:p>
            <a:pPr algn="ctr" fontAlgn="base">
              <a:spcBef>
                <a:spcPct val="0"/>
              </a:spcBef>
              <a:spcAft>
                <a:spcPct val="0"/>
              </a:spcAft>
            </a:pPr>
            <a:r>
              <a:rPr lang="en-US" sz="700" kern="1200">
                <a:solidFill>
                  <a:srgbClr val="000000"/>
                </a:solidFill>
                <a:latin typeface="Calibri" charset="0"/>
              </a:rPr>
              <a:t>Models</a:t>
            </a:r>
          </a:p>
        </p:txBody>
      </p:sp>
      <p:pic>
        <p:nvPicPr>
          <p:cNvPr id="349" name="Picture 95" descr="DR - Repository - Information Views.png">
            <a:extLst>
              <a:ext uri="{FF2B5EF4-FFF2-40B4-BE49-F238E27FC236}">
                <a16:creationId xmlns:a16="http://schemas.microsoft.com/office/drawing/2014/main" id="{DAAEDD49-CABF-1642-BD43-BE47086C488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038725" y="1955800"/>
            <a:ext cx="960438"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0" name="Picture 96" descr="DR - Repository - Information Views.png">
            <a:extLst>
              <a:ext uri="{FF2B5EF4-FFF2-40B4-BE49-F238E27FC236}">
                <a16:creationId xmlns:a16="http://schemas.microsoft.com/office/drawing/2014/main" id="{FFE413D7-C93F-AF41-AA89-F7E6CBAAEB9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24563" y="1952625"/>
            <a:ext cx="960437"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1" name="Picture 97" descr="DR - Repository - Information Views.png">
            <a:extLst>
              <a:ext uri="{FF2B5EF4-FFF2-40B4-BE49-F238E27FC236}">
                <a16:creationId xmlns:a16="http://schemas.microsoft.com/office/drawing/2014/main" id="{A678A6EF-A970-7046-B307-5336BC1DD48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070850" y="1995488"/>
            <a:ext cx="803275"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 name="Picture 104" descr="DR - Repository - Search Index.png">
            <a:extLst>
              <a:ext uri="{FF2B5EF4-FFF2-40B4-BE49-F238E27FC236}">
                <a16:creationId xmlns:a16="http://schemas.microsoft.com/office/drawing/2014/main" id="{14B6088B-A6AE-FC41-9267-0E70688C70E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089775" y="2481263"/>
            <a:ext cx="88265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3" name="Picture 105" descr="DR - Repository - Operational Governance Hub.png">
            <a:extLst>
              <a:ext uri="{FF2B5EF4-FFF2-40B4-BE49-F238E27FC236}">
                <a16:creationId xmlns:a16="http://schemas.microsoft.com/office/drawing/2014/main" id="{2160BDE6-C2E8-6C4A-BB16-A92A907CB4E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801813" y="3262313"/>
            <a:ext cx="1165225"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4" name="Group 44">
            <a:extLst>
              <a:ext uri="{FF2B5EF4-FFF2-40B4-BE49-F238E27FC236}">
                <a16:creationId xmlns:a16="http://schemas.microsoft.com/office/drawing/2014/main" id="{1A84CA2A-03F5-EC4E-ABA1-851BB64BA8AC}"/>
              </a:ext>
            </a:extLst>
          </p:cNvPr>
          <p:cNvGrpSpPr>
            <a:grpSpLocks/>
          </p:cNvGrpSpPr>
          <p:nvPr/>
        </p:nvGrpSpPr>
        <p:grpSpPr bwMode="auto">
          <a:xfrm>
            <a:off x="1844675" y="2533650"/>
            <a:ext cx="201613" cy="188913"/>
            <a:chOff x="6451600" y="0"/>
            <a:chExt cx="990600" cy="977900"/>
          </a:xfrm>
        </p:grpSpPr>
        <p:sp>
          <p:nvSpPr>
            <p:cNvPr id="355" name="Off-page Connector 354">
              <a:extLst>
                <a:ext uri="{FF2B5EF4-FFF2-40B4-BE49-F238E27FC236}">
                  <a16:creationId xmlns:a16="http://schemas.microsoft.com/office/drawing/2014/main" id="{821B51B4-FD57-F541-A74D-D94C8F13B4E6}"/>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56" name="Rounded Rectangle 355">
              <a:extLst>
                <a:ext uri="{FF2B5EF4-FFF2-40B4-BE49-F238E27FC236}">
                  <a16:creationId xmlns:a16="http://schemas.microsoft.com/office/drawing/2014/main" id="{9FA083FF-C147-4842-8056-A6365A5611DE}"/>
                </a:ext>
              </a:extLst>
            </p:cNvPr>
            <p:cNvSpPr>
              <a:spLocks noChangeArrowheads="1"/>
            </p:cNvSpPr>
            <p:nvPr/>
          </p:nvSpPr>
          <p:spPr bwMode="auto">
            <a:xfrm>
              <a:off x="6568602" y="57526"/>
              <a:ext cx="772196" cy="690281"/>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grpSp>
        <p:nvGrpSpPr>
          <p:cNvPr id="357" name="Group 44">
            <a:extLst>
              <a:ext uri="{FF2B5EF4-FFF2-40B4-BE49-F238E27FC236}">
                <a16:creationId xmlns:a16="http://schemas.microsoft.com/office/drawing/2014/main" id="{67236F96-E543-8C4C-9122-8914BA4C23DC}"/>
              </a:ext>
            </a:extLst>
          </p:cNvPr>
          <p:cNvGrpSpPr>
            <a:grpSpLocks/>
          </p:cNvGrpSpPr>
          <p:nvPr/>
        </p:nvGrpSpPr>
        <p:grpSpPr bwMode="auto">
          <a:xfrm>
            <a:off x="1841500" y="2305050"/>
            <a:ext cx="201613" cy="188913"/>
            <a:chOff x="6451600" y="0"/>
            <a:chExt cx="990600" cy="977900"/>
          </a:xfrm>
        </p:grpSpPr>
        <p:sp>
          <p:nvSpPr>
            <p:cNvPr id="358" name="Off-page Connector 357">
              <a:extLst>
                <a:ext uri="{FF2B5EF4-FFF2-40B4-BE49-F238E27FC236}">
                  <a16:creationId xmlns:a16="http://schemas.microsoft.com/office/drawing/2014/main" id="{88247919-5FED-B24E-AEE0-1F89415DA7CA}"/>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59" name="Rounded Rectangle 358">
              <a:extLst>
                <a:ext uri="{FF2B5EF4-FFF2-40B4-BE49-F238E27FC236}">
                  <a16:creationId xmlns:a16="http://schemas.microsoft.com/office/drawing/2014/main" id="{9181D3EC-4AD6-6747-BBEC-EAF60B478B51}"/>
                </a:ext>
              </a:extLst>
            </p:cNvPr>
            <p:cNvSpPr>
              <a:spLocks noChangeArrowheads="1"/>
            </p:cNvSpPr>
            <p:nvPr/>
          </p:nvSpPr>
          <p:spPr bwMode="auto">
            <a:xfrm>
              <a:off x="6568602" y="57526"/>
              <a:ext cx="772196" cy="690281"/>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sp>
        <p:nvSpPr>
          <p:cNvPr id="360" name="TextBox 359">
            <a:extLst>
              <a:ext uri="{FF2B5EF4-FFF2-40B4-BE49-F238E27FC236}">
                <a16:creationId xmlns:a16="http://schemas.microsoft.com/office/drawing/2014/main" id="{7013F7C1-E81D-BC41-8B27-87F23D4617A5}"/>
              </a:ext>
            </a:extLst>
          </p:cNvPr>
          <p:cNvSpPr txBox="1"/>
          <p:nvPr/>
        </p:nvSpPr>
        <p:spPr bwMode="auto">
          <a:xfrm>
            <a:off x="1720850" y="2693988"/>
            <a:ext cx="866775" cy="576262"/>
          </a:xfrm>
          <a:prstGeom prst="rect">
            <a:avLst/>
          </a:prstGeom>
          <a:noFill/>
          <a:ln w="9525">
            <a:noFill/>
            <a:miter lim="800000"/>
            <a:headEnd/>
            <a:tailEnd/>
          </a:ln>
        </p:spPr>
        <p:txBody>
          <a:bodyPr wrap="none">
            <a:spAutoFit/>
          </a:bodyPr>
          <a:lstStyle/>
          <a:p>
            <a:pPr>
              <a:defRPr/>
            </a:pPr>
            <a:r>
              <a:rPr lang="en-US" sz="1050" kern="1200" dirty="0">
                <a:solidFill>
                  <a:prstClr val="black"/>
                </a:solidFill>
                <a:latin typeface="Calibri" pitchFamily="-1" charset="0"/>
                <a:ea typeface="ＭＳ Ｐゴシック"/>
              </a:rPr>
              <a:t>Integration</a:t>
            </a:r>
          </a:p>
          <a:p>
            <a:pPr>
              <a:defRPr/>
            </a:pPr>
            <a:r>
              <a:rPr lang="en-US" sz="1050" kern="1200" dirty="0">
                <a:solidFill>
                  <a:prstClr val="black"/>
                </a:solidFill>
                <a:latin typeface="Calibri" pitchFamily="-1" charset="0"/>
                <a:ea typeface="ＭＳ Ｐゴシック"/>
              </a:rPr>
              <a:t>Processes, </a:t>
            </a:r>
          </a:p>
          <a:p>
            <a:pPr>
              <a:defRPr/>
            </a:pPr>
            <a:r>
              <a:rPr lang="en-US" sz="1050" kern="1200" dirty="0">
                <a:solidFill>
                  <a:prstClr val="black"/>
                </a:solidFill>
                <a:latin typeface="Calibri" pitchFamily="-1" charset="0"/>
                <a:ea typeface="ＭＳ Ｐゴシック"/>
              </a:rPr>
              <a:t>Rules &amp; APIs</a:t>
            </a:r>
          </a:p>
        </p:txBody>
      </p:sp>
      <p:pic>
        <p:nvPicPr>
          <p:cNvPr id="361" name="Picture 27" descr="DR - Icon - Workflow.png">
            <a:extLst>
              <a:ext uri="{FF2B5EF4-FFF2-40B4-BE49-F238E27FC236}">
                <a16:creationId xmlns:a16="http://schemas.microsoft.com/office/drawing/2014/main" id="{14708E14-2565-E24F-BFC9-EB81665AF4C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41738" y="2228850"/>
            <a:ext cx="750887"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2" name="Picture 29" descr="DR - Icon - Workflow.png">
            <a:extLst>
              <a:ext uri="{FF2B5EF4-FFF2-40B4-BE49-F238E27FC236}">
                <a16:creationId xmlns:a16="http://schemas.microsoft.com/office/drawing/2014/main" id="{3A841D25-2169-6E47-8651-50C44F44AAA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41738" y="2433638"/>
            <a:ext cx="750887"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 name="Picture 30" descr="DR - Icon - Workflow.png">
            <a:extLst>
              <a:ext uri="{FF2B5EF4-FFF2-40B4-BE49-F238E27FC236}">
                <a16:creationId xmlns:a16="http://schemas.microsoft.com/office/drawing/2014/main" id="{2D3F20C2-D74B-9D45-B5EA-F9401398205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41738" y="2638425"/>
            <a:ext cx="750887"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 name="Picture 31" descr="DR - Icon - Workflow.png">
            <a:extLst>
              <a:ext uri="{FF2B5EF4-FFF2-40B4-BE49-F238E27FC236}">
                <a16:creationId xmlns:a16="http://schemas.microsoft.com/office/drawing/2014/main" id="{0EADF90A-6FF9-434F-A89E-C9550F388BD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41738" y="2844800"/>
            <a:ext cx="750887"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5" name="Picture 32" descr="DR - Icon - Workflow.png">
            <a:extLst>
              <a:ext uri="{FF2B5EF4-FFF2-40B4-BE49-F238E27FC236}">
                <a16:creationId xmlns:a16="http://schemas.microsoft.com/office/drawing/2014/main" id="{EF7E2A7A-6A0C-BA42-B192-A3861B46FB0A}"/>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41738" y="3049588"/>
            <a:ext cx="750887"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6" name="Picture 99" descr="DR - Icon - Workflow.png">
            <a:extLst>
              <a:ext uri="{FF2B5EF4-FFF2-40B4-BE49-F238E27FC236}">
                <a16:creationId xmlns:a16="http://schemas.microsoft.com/office/drawing/2014/main" id="{9584B9D3-3372-4341-B8CD-B281D0566E1C}"/>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41738" y="2014538"/>
            <a:ext cx="750887"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 name="TextBox 366">
            <a:extLst>
              <a:ext uri="{FF2B5EF4-FFF2-40B4-BE49-F238E27FC236}">
                <a16:creationId xmlns:a16="http://schemas.microsoft.com/office/drawing/2014/main" id="{2F2D826B-C735-4440-A7E5-9478EBAE0A89}"/>
              </a:ext>
            </a:extLst>
          </p:cNvPr>
          <p:cNvSpPr txBox="1"/>
          <p:nvPr/>
        </p:nvSpPr>
        <p:spPr bwMode="auto">
          <a:xfrm>
            <a:off x="3698875" y="3213100"/>
            <a:ext cx="722313" cy="415925"/>
          </a:xfrm>
          <a:prstGeom prst="rect">
            <a:avLst/>
          </a:prstGeom>
          <a:noFill/>
          <a:ln w="9525">
            <a:noFill/>
            <a:miter lim="800000"/>
            <a:headEnd/>
            <a:tailEnd/>
          </a:ln>
        </p:spPr>
        <p:txBody>
          <a:bodyPr wrap="none">
            <a:spAutoFit/>
          </a:bodyPr>
          <a:lstStyle/>
          <a:p>
            <a:pPr algn="ctr">
              <a:defRPr/>
            </a:pPr>
            <a:r>
              <a:rPr lang="en-US" sz="1050" kern="1200" dirty="0">
                <a:solidFill>
                  <a:prstClr val="black"/>
                </a:solidFill>
                <a:latin typeface="Calibri" pitchFamily="-1" charset="0"/>
                <a:ea typeface="ＭＳ Ｐゴシック"/>
              </a:rPr>
              <a:t>Business</a:t>
            </a:r>
          </a:p>
          <a:p>
            <a:pPr algn="ctr">
              <a:defRPr/>
            </a:pPr>
            <a:r>
              <a:rPr lang="en-US" sz="1050" kern="1200" dirty="0">
                <a:solidFill>
                  <a:prstClr val="black"/>
                </a:solidFill>
                <a:latin typeface="Calibri" pitchFamily="-1" charset="0"/>
                <a:ea typeface="ＭＳ Ｐゴシック"/>
              </a:rPr>
              <a:t>Processes</a:t>
            </a:r>
          </a:p>
        </p:txBody>
      </p:sp>
      <p:pic>
        <p:nvPicPr>
          <p:cNvPr id="368" name="Picture 117" descr="DR - User - Information Worker.png">
            <a:extLst>
              <a:ext uri="{FF2B5EF4-FFF2-40B4-BE49-F238E27FC236}">
                <a16:creationId xmlns:a16="http://schemas.microsoft.com/office/drawing/2014/main" id="{2020596E-8C32-1442-AF49-C6FD70B12BB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761288" y="677863"/>
            <a:ext cx="3095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 name="Rounded Rectangle 197">
            <a:extLst>
              <a:ext uri="{FF2B5EF4-FFF2-40B4-BE49-F238E27FC236}">
                <a16:creationId xmlns:a16="http://schemas.microsoft.com/office/drawing/2014/main" id="{A09FC6DA-E03D-4B4F-9FB1-24408D7B9A2A}"/>
              </a:ext>
            </a:extLst>
          </p:cNvPr>
          <p:cNvSpPr>
            <a:spLocks noChangeArrowheads="1"/>
          </p:cNvSpPr>
          <p:nvPr/>
        </p:nvSpPr>
        <p:spPr bwMode="auto">
          <a:xfrm>
            <a:off x="1806575" y="1325563"/>
            <a:ext cx="2370138" cy="404812"/>
          </a:xfrm>
          <a:prstGeom prst="roundRect">
            <a:avLst>
              <a:gd name="adj" fmla="val 11542"/>
            </a:avLst>
          </a:prstGeom>
          <a:solidFill>
            <a:srgbClr val="CCFFCC"/>
          </a:solidFill>
          <a:ln w="9525">
            <a:solidFill>
              <a:srgbClr val="1F497D"/>
            </a:solidFill>
            <a:round/>
            <a:headEnd/>
            <a:tailEnd/>
          </a:ln>
        </p:spPr>
        <p:txBody>
          <a:bodyPr lIns="36000" tIns="36000" rIns="36000" bIns="36000" anchor="ctr"/>
          <a:lstStyle/>
          <a:p>
            <a:pPr algn="ctr" fontAlgn="base">
              <a:spcBef>
                <a:spcPct val="0"/>
              </a:spcBef>
              <a:spcAft>
                <a:spcPct val="0"/>
              </a:spcAft>
            </a:pPr>
            <a:r>
              <a:rPr lang="en-GB" sz="800" kern="1200">
                <a:latin typeface="Arial" charset="0"/>
                <a:ea typeface="ＭＳ Ｐゴシック" charset="0"/>
              </a:rPr>
              <a:t>Catalog</a:t>
            </a:r>
          </a:p>
          <a:p>
            <a:pPr algn="ctr" fontAlgn="base">
              <a:spcBef>
                <a:spcPct val="0"/>
              </a:spcBef>
              <a:spcAft>
                <a:spcPct val="0"/>
              </a:spcAft>
            </a:pPr>
            <a:r>
              <a:rPr lang="en-GB" sz="800" kern="1200">
                <a:latin typeface="Arial" charset="0"/>
                <a:ea typeface="ＭＳ Ｐゴシック" charset="0"/>
              </a:rPr>
              <a:t>Interfaces</a:t>
            </a:r>
          </a:p>
        </p:txBody>
      </p:sp>
      <p:grpSp>
        <p:nvGrpSpPr>
          <p:cNvPr id="370" name="Group 44">
            <a:extLst>
              <a:ext uri="{FF2B5EF4-FFF2-40B4-BE49-F238E27FC236}">
                <a16:creationId xmlns:a16="http://schemas.microsoft.com/office/drawing/2014/main" id="{E63AF520-9148-2346-BBA9-3E363AE6B5D7}"/>
              </a:ext>
            </a:extLst>
          </p:cNvPr>
          <p:cNvGrpSpPr>
            <a:grpSpLocks/>
          </p:cNvGrpSpPr>
          <p:nvPr/>
        </p:nvGrpSpPr>
        <p:grpSpPr bwMode="auto">
          <a:xfrm>
            <a:off x="3748088" y="1398588"/>
            <a:ext cx="261937" cy="258762"/>
            <a:chOff x="6451600" y="0"/>
            <a:chExt cx="990600" cy="977900"/>
          </a:xfrm>
        </p:grpSpPr>
        <p:sp>
          <p:nvSpPr>
            <p:cNvPr id="371" name="Off-page Connector 370">
              <a:extLst>
                <a:ext uri="{FF2B5EF4-FFF2-40B4-BE49-F238E27FC236}">
                  <a16:creationId xmlns:a16="http://schemas.microsoft.com/office/drawing/2014/main" id="{B7D85288-8331-EB4D-8B0B-BEF27D0995A0}"/>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72" name="Rounded Rectangle 371">
              <a:extLst>
                <a:ext uri="{FF2B5EF4-FFF2-40B4-BE49-F238E27FC236}">
                  <a16:creationId xmlns:a16="http://schemas.microsoft.com/office/drawing/2014/main" id="{51C1D05E-2C6E-3B4F-A4DF-5F2DA3C11D85}"/>
                </a:ext>
              </a:extLst>
            </p:cNvPr>
            <p:cNvSpPr>
              <a:spLocks noChangeArrowheads="1"/>
            </p:cNvSpPr>
            <p:nvPr/>
          </p:nvSpPr>
          <p:spPr bwMode="auto">
            <a:xfrm>
              <a:off x="6565667" y="59994"/>
              <a:ext cx="774472" cy="689929"/>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grpSp>
        <p:nvGrpSpPr>
          <p:cNvPr id="373" name="Group 44">
            <a:extLst>
              <a:ext uri="{FF2B5EF4-FFF2-40B4-BE49-F238E27FC236}">
                <a16:creationId xmlns:a16="http://schemas.microsoft.com/office/drawing/2014/main" id="{59A193DB-36D3-2643-81C7-E16085DF0519}"/>
              </a:ext>
            </a:extLst>
          </p:cNvPr>
          <p:cNvGrpSpPr>
            <a:grpSpLocks/>
          </p:cNvGrpSpPr>
          <p:nvPr/>
        </p:nvGrpSpPr>
        <p:grpSpPr bwMode="auto">
          <a:xfrm>
            <a:off x="1900238" y="1398588"/>
            <a:ext cx="261937" cy="258762"/>
            <a:chOff x="6451600" y="0"/>
            <a:chExt cx="990600" cy="977900"/>
          </a:xfrm>
        </p:grpSpPr>
        <p:sp>
          <p:nvSpPr>
            <p:cNvPr id="374" name="Off-page Connector 373">
              <a:extLst>
                <a:ext uri="{FF2B5EF4-FFF2-40B4-BE49-F238E27FC236}">
                  <a16:creationId xmlns:a16="http://schemas.microsoft.com/office/drawing/2014/main" id="{A26AB402-0EB9-FA4E-B242-6F545969A23E}"/>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75" name="Rounded Rectangle 374">
              <a:extLst>
                <a:ext uri="{FF2B5EF4-FFF2-40B4-BE49-F238E27FC236}">
                  <a16:creationId xmlns:a16="http://schemas.microsoft.com/office/drawing/2014/main" id="{7ED1E275-955E-3749-8AB6-317FA61DC701}"/>
                </a:ext>
              </a:extLst>
            </p:cNvPr>
            <p:cNvSpPr>
              <a:spLocks noChangeArrowheads="1"/>
            </p:cNvSpPr>
            <p:nvPr/>
          </p:nvSpPr>
          <p:spPr bwMode="auto">
            <a:xfrm>
              <a:off x="6565667" y="59994"/>
              <a:ext cx="774472" cy="689929"/>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pic>
        <p:nvPicPr>
          <p:cNvPr id="376" name="Picture 114" descr="DR - User - Information Governor.png">
            <a:extLst>
              <a:ext uri="{FF2B5EF4-FFF2-40B4-BE49-F238E27FC236}">
                <a16:creationId xmlns:a16="http://schemas.microsoft.com/office/drawing/2014/main" id="{8A338892-8B36-0A44-9C65-EF302240C05F}"/>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155825" y="658813"/>
            <a:ext cx="311150"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7" name="Picture 115" descr="DR - User - Information Owner.png">
            <a:extLst>
              <a:ext uri="{FF2B5EF4-FFF2-40B4-BE49-F238E27FC236}">
                <a16:creationId xmlns:a16="http://schemas.microsoft.com/office/drawing/2014/main" id="{C9344204-E457-3F4B-932B-1CDDBC99DAF8}"/>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932113" y="658813"/>
            <a:ext cx="311150"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 name="Picture 116" descr="DR - User - Information Curator.png">
            <a:extLst>
              <a:ext uri="{FF2B5EF4-FFF2-40B4-BE49-F238E27FC236}">
                <a16:creationId xmlns:a16="http://schemas.microsoft.com/office/drawing/2014/main" id="{85714DC0-4647-1444-A0D2-7D6B0960B5CE}"/>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355975" y="663575"/>
            <a:ext cx="3095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 name="Picture 118" descr="DR - User - Information Auditor.png">
            <a:extLst>
              <a:ext uri="{FF2B5EF4-FFF2-40B4-BE49-F238E27FC236}">
                <a16:creationId xmlns:a16="http://schemas.microsoft.com/office/drawing/2014/main" id="{9F4868E6-C6C5-754F-B342-88E859D619D3}"/>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565400" y="663575"/>
            <a:ext cx="311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 name="Rounded Rectangle 197">
            <a:extLst>
              <a:ext uri="{FF2B5EF4-FFF2-40B4-BE49-F238E27FC236}">
                <a16:creationId xmlns:a16="http://schemas.microsoft.com/office/drawing/2014/main" id="{7ADF6E02-EAB2-914E-B614-DBA24B82A72C}"/>
              </a:ext>
            </a:extLst>
          </p:cNvPr>
          <p:cNvSpPr>
            <a:spLocks noChangeArrowheads="1"/>
          </p:cNvSpPr>
          <p:nvPr/>
        </p:nvSpPr>
        <p:spPr bwMode="auto">
          <a:xfrm>
            <a:off x="5149850" y="1335088"/>
            <a:ext cx="1751013" cy="412750"/>
          </a:xfrm>
          <a:prstGeom prst="roundRect">
            <a:avLst>
              <a:gd name="adj" fmla="val 11542"/>
            </a:avLst>
          </a:prstGeom>
          <a:solidFill>
            <a:srgbClr val="CCFFCC"/>
          </a:solidFill>
          <a:ln w="9525">
            <a:solidFill>
              <a:srgbClr val="1F497D"/>
            </a:solidFill>
            <a:round/>
            <a:headEnd/>
            <a:tailEnd/>
          </a:ln>
        </p:spPr>
        <p:txBody>
          <a:bodyPr lIns="36000" tIns="36000" rIns="72000" bIns="36000" anchor="ctr"/>
          <a:lstStyle/>
          <a:p>
            <a:pPr algn="ctr" fontAlgn="base">
              <a:spcBef>
                <a:spcPct val="0"/>
              </a:spcBef>
              <a:spcAft>
                <a:spcPct val="0"/>
              </a:spcAft>
            </a:pPr>
            <a:r>
              <a:rPr lang="en-GB" sz="800" kern="1200">
                <a:latin typeface="Arial" charset="0"/>
                <a:ea typeface="ＭＳ Ｐゴシック" charset="0"/>
              </a:rPr>
              <a:t>Raw Data</a:t>
            </a:r>
          </a:p>
          <a:p>
            <a:pPr algn="ctr" fontAlgn="base">
              <a:spcBef>
                <a:spcPct val="0"/>
              </a:spcBef>
              <a:spcAft>
                <a:spcPct val="0"/>
              </a:spcAft>
            </a:pPr>
            <a:r>
              <a:rPr lang="en-GB" sz="800" kern="1200">
                <a:latin typeface="Arial" charset="0"/>
                <a:ea typeface="ＭＳ Ｐゴシック" charset="0"/>
              </a:rPr>
              <a:t>Interaction</a:t>
            </a:r>
          </a:p>
        </p:txBody>
      </p:sp>
      <p:grpSp>
        <p:nvGrpSpPr>
          <p:cNvPr id="381" name="Group 44">
            <a:extLst>
              <a:ext uri="{FF2B5EF4-FFF2-40B4-BE49-F238E27FC236}">
                <a16:creationId xmlns:a16="http://schemas.microsoft.com/office/drawing/2014/main" id="{D8B59CE7-9735-D94F-A899-0ED9B3666B24}"/>
              </a:ext>
            </a:extLst>
          </p:cNvPr>
          <p:cNvGrpSpPr>
            <a:grpSpLocks/>
          </p:cNvGrpSpPr>
          <p:nvPr/>
        </p:nvGrpSpPr>
        <p:grpSpPr bwMode="auto">
          <a:xfrm>
            <a:off x="6475413" y="1398588"/>
            <a:ext cx="261937" cy="258762"/>
            <a:chOff x="6451600" y="0"/>
            <a:chExt cx="990600" cy="977900"/>
          </a:xfrm>
        </p:grpSpPr>
        <p:sp>
          <p:nvSpPr>
            <p:cNvPr id="382" name="Off-page Connector 381">
              <a:extLst>
                <a:ext uri="{FF2B5EF4-FFF2-40B4-BE49-F238E27FC236}">
                  <a16:creationId xmlns:a16="http://schemas.microsoft.com/office/drawing/2014/main" id="{74F0457C-AF3F-AF44-B90D-E7700BCB30AF}"/>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83" name="Rounded Rectangle 382">
              <a:extLst>
                <a:ext uri="{FF2B5EF4-FFF2-40B4-BE49-F238E27FC236}">
                  <a16:creationId xmlns:a16="http://schemas.microsoft.com/office/drawing/2014/main" id="{FB2F09E8-B307-C048-AE2D-129318761F87}"/>
                </a:ext>
              </a:extLst>
            </p:cNvPr>
            <p:cNvSpPr>
              <a:spLocks noChangeArrowheads="1"/>
            </p:cNvSpPr>
            <p:nvPr/>
          </p:nvSpPr>
          <p:spPr bwMode="auto">
            <a:xfrm>
              <a:off x="6565667" y="59994"/>
              <a:ext cx="774472" cy="689929"/>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grpSp>
        <p:nvGrpSpPr>
          <p:cNvPr id="384" name="Group 44">
            <a:extLst>
              <a:ext uri="{FF2B5EF4-FFF2-40B4-BE49-F238E27FC236}">
                <a16:creationId xmlns:a16="http://schemas.microsoft.com/office/drawing/2014/main" id="{071F911B-F93D-554A-B976-67AD9504A0CB}"/>
              </a:ext>
            </a:extLst>
          </p:cNvPr>
          <p:cNvGrpSpPr>
            <a:grpSpLocks/>
          </p:cNvGrpSpPr>
          <p:nvPr/>
        </p:nvGrpSpPr>
        <p:grpSpPr bwMode="auto">
          <a:xfrm>
            <a:off x="5346700" y="1398588"/>
            <a:ext cx="261938" cy="258762"/>
            <a:chOff x="6451600" y="0"/>
            <a:chExt cx="990600" cy="977900"/>
          </a:xfrm>
        </p:grpSpPr>
        <p:sp>
          <p:nvSpPr>
            <p:cNvPr id="385" name="Off-page Connector 384">
              <a:extLst>
                <a:ext uri="{FF2B5EF4-FFF2-40B4-BE49-F238E27FC236}">
                  <a16:creationId xmlns:a16="http://schemas.microsoft.com/office/drawing/2014/main" id="{0B08C741-69BB-0A42-964E-284BA627984C}"/>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sp>
          <p:nvSpPr>
            <p:cNvPr id="386" name="Rounded Rectangle 385">
              <a:extLst>
                <a:ext uri="{FF2B5EF4-FFF2-40B4-BE49-F238E27FC236}">
                  <a16:creationId xmlns:a16="http://schemas.microsoft.com/office/drawing/2014/main" id="{E59944EC-1BC3-CB46-804F-EE8E2C7A9526}"/>
                </a:ext>
              </a:extLst>
            </p:cNvPr>
            <p:cNvSpPr>
              <a:spLocks noChangeArrowheads="1"/>
            </p:cNvSpPr>
            <p:nvPr/>
          </p:nvSpPr>
          <p:spPr bwMode="auto">
            <a:xfrm>
              <a:off x="6565671" y="59994"/>
              <a:ext cx="774466" cy="689929"/>
            </a:xfrm>
            <a:prstGeom prst="roundRect">
              <a:avLst>
                <a:gd name="adj" fmla="val 16667"/>
              </a:avLst>
            </a:prstGeom>
            <a:solidFill>
              <a:sysClr val="window" lastClr="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a:defRPr/>
              </a:pPr>
              <a:endParaRPr lang="en-GB" sz="2400">
                <a:solidFill>
                  <a:prstClr val="white"/>
                </a:solidFill>
                <a:ea typeface="ＭＳ Ｐゴシック"/>
                <a:cs typeface="MS PGothic" charset="0"/>
              </a:endParaRPr>
            </a:p>
          </p:txBody>
        </p:sp>
      </p:grpSp>
      <p:pic>
        <p:nvPicPr>
          <p:cNvPr id="387" name="Picture 119" descr="DR - User - Data Scientist .png">
            <a:extLst>
              <a:ext uri="{FF2B5EF4-FFF2-40B4-BE49-F238E27FC236}">
                <a16:creationId xmlns:a16="http://schemas.microsoft.com/office/drawing/2014/main" id="{FC511270-C34E-0844-B884-94C641659677}"/>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319713" y="663575"/>
            <a:ext cx="311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8" name="Picture 120" descr="DR - User - Business Analyst.png">
            <a:extLst>
              <a:ext uri="{FF2B5EF4-FFF2-40B4-BE49-F238E27FC236}">
                <a16:creationId xmlns:a16="http://schemas.microsoft.com/office/drawing/2014/main" id="{34CEA0DC-AD02-024D-86CF-FF8761A726FC}"/>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434138" y="658813"/>
            <a:ext cx="311150"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 name="Picture 141" descr="DR - Repository - Data Marts.png">
            <a:extLst>
              <a:ext uri="{FF2B5EF4-FFF2-40B4-BE49-F238E27FC236}">
                <a16:creationId xmlns:a16="http://schemas.microsoft.com/office/drawing/2014/main" id="{23FD2129-314C-0547-96FA-3583F868FDE7}"/>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096250" y="2863850"/>
            <a:ext cx="776288"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0" name="Picture 142" descr="DR - Repository - Data Marts.png">
            <a:extLst>
              <a:ext uri="{FF2B5EF4-FFF2-40B4-BE49-F238E27FC236}">
                <a16:creationId xmlns:a16="http://schemas.microsoft.com/office/drawing/2014/main" id="{419A6170-D877-6241-A69F-99A4E551F17B}"/>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093075" y="3227388"/>
            <a:ext cx="776288"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 name="TextBox 390">
            <a:extLst>
              <a:ext uri="{FF2B5EF4-FFF2-40B4-BE49-F238E27FC236}">
                <a16:creationId xmlns:a16="http://schemas.microsoft.com/office/drawing/2014/main" id="{4B806694-EB93-8945-9E71-60F94D5921D2}"/>
              </a:ext>
            </a:extLst>
          </p:cNvPr>
          <p:cNvSpPr txBox="1"/>
          <p:nvPr/>
        </p:nvSpPr>
        <p:spPr bwMode="auto">
          <a:xfrm>
            <a:off x="2960688" y="3195638"/>
            <a:ext cx="811212" cy="415925"/>
          </a:xfrm>
          <a:prstGeom prst="rect">
            <a:avLst/>
          </a:prstGeom>
          <a:noFill/>
          <a:ln w="9525">
            <a:noFill/>
            <a:miter lim="800000"/>
            <a:headEnd/>
            <a:tailEnd/>
          </a:ln>
        </p:spPr>
        <p:txBody>
          <a:bodyPr wrap="none">
            <a:spAutoFit/>
          </a:bodyPr>
          <a:lstStyle/>
          <a:p>
            <a:pPr algn="ctr">
              <a:defRPr/>
            </a:pPr>
            <a:r>
              <a:rPr lang="en-US" sz="1050" kern="1200" dirty="0">
                <a:solidFill>
                  <a:prstClr val="black"/>
                </a:solidFill>
                <a:latin typeface="Calibri" pitchFamily="-1" charset="0"/>
                <a:ea typeface="ＭＳ Ｐゴシック"/>
              </a:rPr>
              <a:t>Monitors</a:t>
            </a:r>
          </a:p>
          <a:p>
            <a:pPr algn="ctr">
              <a:defRPr/>
            </a:pPr>
            <a:r>
              <a:rPr lang="en-US" sz="1050" kern="1200" dirty="0">
                <a:solidFill>
                  <a:prstClr val="black"/>
                </a:solidFill>
                <a:latin typeface="Calibri" pitchFamily="-1" charset="0"/>
                <a:ea typeface="ＭＳ Ｐゴシック"/>
              </a:rPr>
              <a:t>and Guards</a:t>
            </a:r>
          </a:p>
        </p:txBody>
      </p:sp>
      <p:pic>
        <p:nvPicPr>
          <p:cNvPr id="392" name="Picture 145" descr="DR - Icon - Guard.png">
            <a:extLst>
              <a:ext uri="{FF2B5EF4-FFF2-40B4-BE49-F238E27FC236}">
                <a16:creationId xmlns:a16="http://schemas.microsoft.com/office/drawing/2014/main" id="{258A4B4F-7D30-C443-BB6B-B36AB0868D77}"/>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2686050" y="3008313"/>
            <a:ext cx="231775"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3" name="Picture 146" descr="DR - Icon - Monitor Probe.png">
            <a:extLst>
              <a:ext uri="{FF2B5EF4-FFF2-40B4-BE49-F238E27FC236}">
                <a16:creationId xmlns:a16="http://schemas.microsoft.com/office/drawing/2014/main" id="{8974B8C1-3ECA-9843-B8F0-0743982F49A0}"/>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314700" y="2060575"/>
            <a:ext cx="284163"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4" name="Picture 147" descr="DR - Icon - Guard.png">
            <a:extLst>
              <a:ext uri="{FF2B5EF4-FFF2-40B4-BE49-F238E27FC236}">
                <a16:creationId xmlns:a16="http://schemas.microsoft.com/office/drawing/2014/main" id="{7C652617-1E16-6D4D-B282-206FAAFD43E1}"/>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049588" y="2089150"/>
            <a:ext cx="231775"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 name="Picture 148" descr="poim_icon_information_reengineering.png">
            <a:extLst>
              <a:ext uri="{FF2B5EF4-FFF2-40B4-BE49-F238E27FC236}">
                <a16:creationId xmlns:a16="http://schemas.microsoft.com/office/drawing/2014/main" id="{00818682-6452-CB41-9706-79A49934A4DE}"/>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2462213" y="2598738"/>
            <a:ext cx="2032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 name="Picture 149" descr="DR - Icon - Monitor Probe.png">
            <a:extLst>
              <a:ext uri="{FF2B5EF4-FFF2-40B4-BE49-F238E27FC236}">
                <a16:creationId xmlns:a16="http://schemas.microsoft.com/office/drawing/2014/main" id="{E76621B8-8D60-FF46-A02D-3A95E7CEF024}"/>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325813" y="2339975"/>
            <a:ext cx="284162"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7" name="Picture 150" descr="DR - Icon - Guard.png">
            <a:extLst>
              <a:ext uri="{FF2B5EF4-FFF2-40B4-BE49-F238E27FC236}">
                <a16:creationId xmlns:a16="http://schemas.microsoft.com/office/drawing/2014/main" id="{2779EF72-6275-E647-ACBA-C282C3BFD9E5}"/>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062288" y="2368550"/>
            <a:ext cx="230187"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8" name="Picture 151" descr="DR - Icon - Monitor Probe.png">
            <a:extLst>
              <a:ext uri="{FF2B5EF4-FFF2-40B4-BE49-F238E27FC236}">
                <a16:creationId xmlns:a16="http://schemas.microsoft.com/office/drawing/2014/main" id="{AA4004B5-B628-5A4E-8A22-2A94AE894432}"/>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325813" y="2651125"/>
            <a:ext cx="284162"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 name="Picture 152" descr="DR - Icon - Guard.png">
            <a:extLst>
              <a:ext uri="{FF2B5EF4-FFF2-40B4-BE49-F238E27FC236}">
                <a16:creationId xmlns:a16="http://schemas.microsoft.com/office/drawing/2014/main" id="{273ED91A-90AE-9E4A-9E2D-E870680DC32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062288" y="2678113"/>
            <a:ext cx="230187"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0" name="Picture 153" descr="DR - Icon - Monitor Probe.png">
            <a:extLst>
              <a:ext uri="{FF2B5EF4-FFF2-40B4-BE49-F238E27FC236}">
                <a16:creationId xmlns:a16="http://schemas.microsoft.com/office/drawing/2014/main" id="{0BE4D4D7-0BE5-EA4B-B37C-A848B734716E}"/>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336925" y="2930525"/>
            <a:ext cx="284163"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1" name="Picture 154" descr="DR - Icon - Guard.png">
            <a:extLst>
              <a:ext uri="{FF2B5EF4-FFF2-40B4-BE49-F238E27FC236}">
                <a16:creationId xmlns:a16="http://schemas.microsoft.com/office/drawing/2014/main" id="{A41AF3D2-FB9B-6B4A-ABD5-C8F89A547DC6}"/>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073400" y="2957513"/>
            <a:ext cx="230188"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 name="Picture 161" descr="DR - Repository - Audit Data.png">
            <a:extLst>
              <a:ext uri="{FF2B5EF4-FFF2-40B4-BE49-F238E27FC236}">
                <a16:creationId xmlns:a16="http://schemas.microsoft.com/office/drawing/2014/main" id="{325DEA8A-A578-CB4E-BF62-EBBCD25347D4}"/>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6075363" y="3230563"/>
            <a:ext cx="9445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3" name="Group 201">
            <a:extLst>
              <a:ext uri="{FF2B5EF4-FFF2-40B4-BE49-F238E27FC236}">
                <a16:creationId xmlns:a16="http://schemas.microsoft.com/office/drawing/2014/main" id="{2FCA2628-4890-1B41-8784-76513EFC3A37}"/>
              </a:ext>
            </a:extLst>
          </p:cNvPr>
          <p:cNvGrpSpPr>
            <a:grpSpLocks/>
          </p:cNvGrpSpPr>
          <p:nvPr/>
        </p:nvGrpSpPr>
        <p:grpSpPr bwMode="auto">
          <a:xfrm>
            <a:off x="4659313" y="1957388"/>
            <a:ext cx="255587" cy="371475"/>
            <a:chOff x="4884738" y="1239838"/>
            <a:chExt cx="255587" cy="371475"/>
          </a:xfrm>
        </p:grpSpPr>
        <p:sp>
          <p:nvSpPr>
            <p:cNvPr id="404" name="Rounded Rectangle 54">
              <a:extLst>
                <a:ext uri="{FF2B5EF4-FFF2-40B4-BE49-F238E27FC236}">
                  <a16:creationId xmlns:a16="http://schemas.microsoft.com/office/drawing/2014/main" id="{B27773B3-645F-B646-97A8-0E415BCD4984}"/>
                </a:ext>
              </a:extLst>
            </p:cNvPr>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fontAlgn="base">
                <a:spcBef>
                  <a:spcPct val="0"/>
                </a:spcBef>
                <a:spcAft>
                  <a:spcPct val="0"/>
                </a:spcAft>
              </a:pPr>
              <a:endParaRPr lang="en-GB" kern="1200">
                <a:solidFill>
                  <a:srgbClr val="FFFFFF"/>
                </a:solidFill>
                <a:latin typeface="Arial" charset="0"/>
                <a:ea typeface="ＭＳ Ｐゴシック" charset="0"/>
              </a:endParaRPr>
            </a:p>
          </p:txBody>
        </p:sp>
        <p:sp>
          <p:nvSpPr>
            <p:cNvPr id="405" name="Rounded Rectangle 111">
              <a:extLst>
                <a:ext uri="{FF2B5EF4-FFF2-40B4-BE49-F238E27FC236}">
                  <a16:creationId xmlns:a16="http://schemas.microsoft.com/office/drawing/2014/main" id="{112534C3-6D06-A145-AEF6-96C35C1D3919}"/>
                </a:ext>
              </a:extLst>
            </p:cNvPr>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06" name="Diamond 102">
              <a:extLst>
                <a:ext uri="{FF2B5EF4-FFF2-40B4-BE49-F238E27FC236}">
                  <a16:creationId xmlns:a16="http://schemas.microsoft.com/office/drawing/2014/main" id="{277AE563-0DE0-CF42-ACBF-7E07458D17AB}"/>
                </a:ext>
              </a:extLst>
            </p:cNvPr>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07" name="Rounded Rectangle 219">
              <a:extLst>
                <a:ext uri="{FF2B5EF4-FFF2-40B4-BE49-F238E27FC236}">
                  <a16:creationId xmlns:a16="http://schemas.microsoft.com/office/drawing/2014/main" id="{6B9CDF3B-8F72-524E-AED7-3719C7F22B60}"/>
                </a:ext>
              </a:extLst>
            </p:cNvPr>
            <p:cNvSpPr>
              <a:spLocks noChangeArrowheads="1"/>
            </p:cNvSpPr>
            <p:nvPr/>
          </p:nvSpPr>
          <p:spPr bwMode="auto">
            <a:xfrm>
              <a:off x="4951413" y="1446213"/>
              <a:ext cx="36512" cy="33337"/>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08" name="Rounded Rectangle 105">
              <a:extLst>
                <a:ext uri="{FF2B5EF4-FFF2-40B4-BE49-F238E27FC236}">
                  <a16:creationId xmlns:a16="http://schemas.microsoft.com/office/drawing/2014/main" id="{4DDA5F3C-51EA-ED42-823E-A45C12B4539C}"/>
                </a:ext>
              </a:extLst>
            </p:cNvPr>
            <p:cNvSpPr>
              <a:spLocks noChangeArrowheads="1"/>
            </p:cNvSpPr>
            <p:nvPr/>
          </p:nvSpPr>
          <p:spPr bwMode="auto">
            <a:xfrm>
              <a:off x="5027613"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09" name="Rounded Rectangle 106">
              <a:extLst>
                <a:ext uri="{FF2B5EF4-FFF2-40B4-BE49-F238E27FC236}">
                  <a16:creationId xmlns:a16="http://schemas.microsoft.com/office/drawing/2014/main" id="{87681903-7D6C-C441-9D6A-61710499FE94}"/>
                </a:ext>
              </a:extLst>
            </p:cNvPr>
            <p:cNvSpPr>
              <a:spLocks noChangeArrowheads="1"/>
            </p:cNvSpPr>
            <p:nvPr/>
          </p:nvSpPr>
          <p:spPr bwMode="auto">
            <a:xfrm>
              <a:off x="5027613"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0" name="Rounded Rectangle 107">
              <a:extLst>
                <a:ext uri="{FF2B5EF4-FFF2-40B4-BE49-F238E27FC236}">
                  <a16:creationId xmlns:a16="http://schemas.microsoft.com/office/drawing/2014/main" id="{3BC2F43C-2FBD-2745-A904-C26296402877}"/>
                </a:ext>
              </a:extLst>
            </p:cNvPr>
            <p:cNvSpPr>
              <a:spLocks noChangeArrowheads="1"/>
            </p:cNvSpPr>
            <p:nvPr/>
          </p:nvSpPr>
          <p:spPr bwMode="auto">
            <a:xfrm>
              <a:off x="5022850" y="1485900"/>
              <a:ext cx="71438"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1" name="Rounded Rectangle 108">
              <a:extLst>
                <a:ext uri="{FF2B5EF4-FFF2-40B4-BE49-F238E27FC236}">
                  <a16:creationId xmlns:a16="http://schemas.microsoft.com/office/drawing/2014/main" id="{3CB68489-DDCB-8A45-B428-A83C034089BE}"/>
                </a:ext>
              </a:extLst>
            </p:cNvPr>
            <p:cNvSpPr>
              <a:spLocks noChangeArrowheads="1"/>
            </p:cNvSpPr>
            <p:nvPr/>
          </p:nvSpPr>
          <p:spPr bwMode="auto">
            <a:xfrm>
              <a:off x="4951413" y="1520825"/>
              <a:ext cx="36512"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2" name="Rounded Rectangle 109">
              <a:extLst>
                <a:ext uri="{FF2B5EF4-FFF2-40B4-BE49-F238E27FC236}">
                  <a16:creationId xmlns:a16="http://schemas.microsoft.com/office/drawing/2014/main" id="{F3676F28-0903-DF4F-A770-27DADA1AE5DF}"/>
                </a:ext>
              </a:extLst>
            </p:cNvPr>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3" name="Rounded Rectangle 110">
              <a:extLst>
                <a:ext uri="{FF2B5EF4-FFF2-40B4-BE49-F238E27FC236}">
                  <a16:creationId xmlns:a16="http://schemas.microsoft.com/office/drawing/2014/main" id="{AF4703F6-6050-974E-871F-C9D155287590}"/>
                </a:ext>
              </a:extLst>
            </p:cNvPr>
            <p:cNvSpPr>
              <a:spLocks noChangeArrowheads="1"/>
            </p:cNvSpPr>
            <p:nvPr/>
          </p:nvSpPr>
          <p:spPr bwMode="auto">
            <a:xfrm>
              <a:off x="4994275" y="1552575"/>
              <a:ext cx="36513" cy="33338"/>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4" name="Rounded Rectangle 111">
              <a:extLst>
                <a:ext uri="{FF2B5EF4-FFF2-40B4-BE49-F238E27FC236}">
                  <a16:creationId xmlns:a16="http://schemas.microsoft.com/office/drawing/2014/main" id="{5404D4BC-1BFF-494E-9666-55C76217ABEF}"/>
                </a:ext>
              </a:extLst>
            </p:cNvPr>
            <p:cNvSpPr>
              <a:spLocks noChangeArrowheads="1"/>
            </p:cNvSpPr>
            <p:nvPr/>
          </p:nvSpPr>
          <p:spPr bwMode="auto">
            <a:xfrm>
              <a:off x="4965700" y="1463675"/>
              <a:ext cx="80963"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grpSp>
      <p:grpSp>
        <p:nvGrpSpPr>
          <p:cNvPr id="415" name="Group 213">
            <a:extLst>
              <a:ext uri="{FF2B5EF4-FFF2-40B4-BE49-F238E27FC236}">
                <a16:creationId xmlns:a16="http://schemas.microsoft.com/office/drawing/2014/main" id="{46734F1C-5C39-0444-B50A-5A2929836A1E}"/>
              </a:ext>
            </a:extLst>
          </p:cNvPr>
          <p:cNvGrpSpPr>
            <a:grpSpLocks/>
          </p:cNvGrpSpPr>
          <p:nvPr/>
        </p:nvGrpSpPr>
        <p:grpSpPr bwMode="auto">
          <a:xfrm>
            <a:off x="4656138" y="2406650"/>
            <a:ext cx="255587" cy="371475"/>
            <a:chOff x="4884738" y="1239838"/>
            <a:chExt cx="255587" cy="371475"/>
          </a:xfrm>
        </p:grpSpPr>
        <p:sp>
          <p:nvSpPr>
            <p:cNvPr id="416" name="Rounded Rectangle 54">
              <a:extLst>
                <a:ext uri="{FF2B5EF4-FFF2-40B4-BE49-F238E27FC236}">
                  <a16:creationId xmlns:a16="http://schemas.microsoft.com/office/drawing/2014/main" id="{8D8FE863-2E08-484E-84FA-80D85F8C6C93}"/>
                </a:ext>
              </a:extLst>
            </p:cNvPr>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fontAlgn="base">
                <a:spcBef>
                  <a:spcPct val="0"/>
                </a:spcBef>
                <a:spcAft>
                  <a:spcPct val="0"/>
                </a:spcAft>
              </a:pPr>
              <a:endParaRPr lang="en-GB" kern="1200">
                <a:solidFill>
                  <a:srgbClr val="FFFFFF"/>
                </a:solidFill>
                <a:latin typeface="Arial" charset="0"/>
                <a:ea typeface="ＭＳ Ｐゴシック" charset="0"/>
              </a:endParaRPr>
            </a:p>
          </p:txBody>
        </p:sp>
        <p:sp>
          <p:nvSpPr>
            <p:cNvPr id="417" name="Rounded Rectangle 111">
              <a:extLst>
                <a:ext uri="{FF2B5EF4-FFF2-40B4-BE49-F238E27FC236}">
                  <a16:creationId xmlns:a16="http://schemas.microsoft.com/office/drawing/2014/main" id="{5FE477C2-E191-BA44-B244-EE082579E378}"/>
                </a:ext>
              </a:extLst>
            </p:cNvPr>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8" name="Diamond 102">
              <a:extLst>
                <a:ext uri="{FF2B5EF4-FFF2-40B4-BE49-F238E27FC236}">
                  <a16:creationId xmlns:a16="http://schemas.microsoft.com/office/drawing/2014/main" id="{DFFA58DB-A3FC-5048-A520-FD02A9CFD6E9}"/>
                </a:ext>
              </a:extLst>
            </p:cNvPr>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19" name="Rounded Rectangle 219">
              <a:extLst>
                <a:ext uri="{FF2B5EF4-FFF2-40B4-BE49-F238E27FC236}">
                  <a16:creationId xmlns:a16="http://schemas.microsoft.com/office/drawing/2014/main" id="{5F01247A-F254-AA4B-B19F-78EDCCE73604}"/>
                </a:ext>
              </a:extLst>
            </p:cNvPr>
            <p:cNvSpPr>
              <a:spLocks noChangeArrowheads="1"/>
            </p:cNvSpPr>
            <p:nvPr/>
          </p:nvSpPr>
          <p:spPr bwMode="auto">
            <a:xfrm>
              <a:off x="4951413" y="1446213"/>
              <a:ext cx="36512" cy="33337"/>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0" name="Rounded Rectangle 105">
              <a:extLst>
                <a:ext uri="{FF2B5EF4-FFF2-40B4-BE49-F238E27FC236}">
                  <a16:creationId xmlns:a16="http://schemas.microsoft.com/office/drawing/2014/main" id="{E5BDB075-B167-304B-B50E-4101DA7E65AC}"/>
                </a:ext>
              </a:extLst>
            </p:cNvPr>
            <p:cNvSpPr>
              <a:spLocks noChangeArrowheads="1"/>
            </p:cNvSpPr>
            <p:nvPr/>
          </p:nvSpPr>
          <p:spPr bwMode="auto">
            <a:xfrm>
              <a:off x="5027613"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1" name="Rounded Rectangle 106">
              <a:extLst>
                <a:ext uri="{FF2B5EF4-FFF2-40B4-BE49-F238E27FC236}">
                  <a16:creationId xmlns:a16="http://schemas.microsoft.com/office/drawing/2014/main" id="{932FD8A3-BBF0-F849-93F5-4D97CCEE86CD}"/>
                </a:ext>
              </a:extLst>
            </p:cNvPr>
            <p:cNvSpPr>
              <a:spLocks noChangeArrowheads="1"/>
            </p:cNvSpPr>
            <p:nvPr/>
          </p:nvSpPr>
          <p:spPr bwMode="auto">
            <a:xfrm>
              <a:off x="5027613"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2" name="Rounded Rectangle 107">
              <a:extLst>
                <a:ext uri="{FF2B5EF4-FFF2-40B4-BE49-F238E27FC236}">
                  <a16:creationId xmlns:a16="http://schemas.microsoft.com/office/drawing/2014/main" id="{F379E885-342A-CC44-970F-2D6EDB5ABF11}"/>
                </a:ext>
              </a:extLst>
            </p:cNvPr>
            <p:cNvSpPr>
              <a:spLocks noChangeArrowheads="1"/>
            </p:cNvSpPr>
            <p:nvPr/>
          </p:nvSpPr>
          <p:spPr bwMode="auto">
            <a:xfrm>
              <a:off x="5022850" y="1485900"/>
              <a:ext cx="71438"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3" name="Rounded Rectangle 108">
              <a:extLst>
                <a:ext uri="{FF2B5EF4-FFF2-40B4-BE49-F238E27FC236}">
                  <a16:creationId xmlns:a16="http://schemas.microsoft.com/office/drawing/2014/main" id="{0480982F-B902-BE48-9F4A-4C93F38576FA}"/>
                </a:ext>
              </a:extLst>
            </p:cNvPr>
            <p:cNvSpPr>
              <a:spLocks noChangeArrowheads="1"/>
            </p:cNvSpPr>
            <p:nvPr/>
          </p:nvSpPr>
          <p:spPr bwMode="auto">
            <a:xfrm>
              <a:off x="4951413" y="1520825"/>
              <a:ext cx="36512"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4" name="Rounded Rectangle 109">
              <a:extLst>
                <a:ext uri="{FF2B5EF4-FFF2-40B4-BE49-F238E27FC236}">
                  <a16:creationId xmlns:a16="http://schemas.microsoft.com/office/drawing/2014/main" id="{11CEAC5D-0677-F64B-B895-AC070B80EA95}"/>
                </a:ext>
              </a:extLst>
            </p:cNvPr>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5" name="Rounded Rectangle 110">
              <a:extLst>
                <a:ext uri="{FF2B5EF4-FFF2-40B4-BE49-F238E27FC236}">
                  <a16:creationId xmlns:a16="http://schemas.microsoft.com/office/drawing/2014/main" id="{5F691579-0A03-D84D-84DF-E7B11D732BAA}"/>
                </a:ext>
              </a:extLst>
            </p:cNvPr>
            <p:cNvSpPr>
              <a:spLocks noChangeArrowheads="1"/>
            </p:cNvSpPr>
            <p:nvPr/>
          </p:nvSpPr>
          <p:spPr bwMode="auto">
            <a:xfrm>
              <a:off x="4994275" y="1552575"/>
              <a:ext cx="36513" cy="33338"/>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26" name="Rounded Rectangle 111">
              <a:extLst>
                <a:ext uri="{FF2B5EF4-FFF2-40B4-BE49-F238E27FC236}">
                  <a16:creationId xmlns:a16="http://schemas.microsoft.com/office/drawing/2014/main" id="{C4117D13-396B-0D4A-9EF9-36C53B9189ED}"/>
                </a:ext>
              </a:extLst>
            </p:cNvPr>
            <p:cNvSpPr>
              <a:spLocks noChangeArrowheads="1"/>
            </p:cNvSpPr>
            <p:nvPr/>
          </p:nvSpPr>
          <p:spPr bwMode="auto">
            <a:xfrm>
              <a:off x="4965700" y="1463675"/>
              <a:ext cx="80963"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grpSp>
      <p:grpSp>
        <p:nvGrpSpPr>
          <p:cNvPr id="427" name="Group 225">
            <a:extLst>
              <a:ext uri="{FF2B5EF4-FFF2-40B4-BE49-F238E27FC236}">
                <a16:creationId xmlns:a16="http://schemas.microsoft.com/office/drawing/2014/main" id="{C659E03C-A42B-944F-BB34-9478EBC5D1B7}"/>
              </a:ext>
            </a:extLst>
          </p:cNvPr>
          <p:cNvGrpSpPr>
            <a:grpSpLocks/>
          </p:cNvGrpSpPr>
          <p:nvPr/>
        </p:nvGrpSpPr>
        <p:grpSpPr bwMode="auto">
          <a:xfrm>
            <a:off x="4656138" y="2844800"/>
            <a:ext cx="255587" cy="371475"/>
            <a:chOff x="4884738" y="1239838"/>
            <a:chExt cx="255587" cy="371475"/>
          </a:xfrm>
        </p:grpSpPr>
        <p:sp>
          <p:nvSpPr>
            <p:cNvPr id="428" name="Rounded Rectangle 54">
              <a:extLst>
                <a:ext uri="{FF2B5EF4-FFF2-40B4-BE49-F238E27FC236}">
                  <a16:creationId xmlns:a16="http://schemas.microsoft.com/office/drawing/2014/main" id="{041D585D-B543-3A4D-B8EF-1F94498DD658}"/>
                </a:ext>
              </a:extLst>
            </p:cNvPr>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fontAlgn="base">
                <a:spcBef>
                  <a:spcPct val="0"/>
                </a:spcBef>
                <a:spcAft>
                  <a:spcPct val="0"/>
                </a:spcAft>
              </a:pPr>
              <a:endParaRPr lang="en-GB" kern="1200">
                <a:solidFill>
                  <a:srgbClr val="FFFFFF"/>
                </a:solidFill>
                <a:latin typeface="Arial" charset="0"/>
                <a:ea typeface="ＭＳ Ｐゴシック" charset="0"/>
              </a:endParaRPr>
            </a:p>
          </p:txBody>
        </p:sp>
        <p:sp>
          <p:nvSpPr>
            <p:cNvPr id="429" name="Rounded Rectangle 111">
              <a:extLst>
                <a:ext uri="{FF2B5EF4-FFF2-40B4-BE49-F238E27FC236}">
                  <a16:creationId xmlns:a16="http://schemas.microsoft.com/office/drawing/2014/main" id="{532BC227-B27D-484C-9AC2-B56AB7384C05}"/>
                </a:ext>
              </a:extLst>
            </p:cNvPr>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0" name="Diamond 102">
              <a:extLst>
                <a:ext uri="{FF2B5EF4-FFF2-40B4-BE49-F238E27FC236}">
                  <a16:creationId xmlns:a16="http://schemas.microsoft.com/office/drawing/2014/main" id="{AD58B6F5-5D76-2441-8935-D3CA6F2CC520}"/>
                </a:ext>
              </a:extLst>
            </p:cNvPr>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1" name="Rounded Rectangle 219">
              <a:extLst>
                <a:ext uri="{FF2B5EF4-FFF2-40B4-BE49-F238E27FC236}">
                  <a16:creationId xmlns:a16="http://schemas.microsoft.com/office/drawing/2014/main" id="{4DC1892D-D99B-1544-B11A-68C5BFF9B9DB}"/>
                </a:ext>
              </a:extLst>
            </p:cNvPr>
            <p:cNvSpPr>
              <a:spLocks noChangeArrowheads="1"/>
            </p:cNvSpPr>
            <p:nvPr/>
          </p:nvSpPr>
          <p:spPr bwMode="auto">
            <a:xfrm>
              <a:off x="4951413" y="1446213"/>
              <a:ext cx="36512" cy="33337"/>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2" name="Rounded Rectangle 105">
              <a:extLst>
                <a:ext uri="{FF2B5EF4-FFF2-40B4-BE49-F238E27FC236}">
                  <a16:creationId xmlns:a16="http://schemas.microsoft.com/office/drawing/2014/main" id="{97DFDAB2-A33E-7645-8987-4FD84BC8F6E5}"/>
                </a:ext>
              </a:extLst>
            </p:cNvPr>
            <p:cNvSpPr>
              <a:spLocks noChangeArrowheads="1"/>
            </p:cNvSpPr>
            <p:nvPr/>
          </p:nvSpPr>
          <p:spPr bwMode="auto">
            <a:xfrm>
              <a:off x="5027613"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3" name="Rounded Rectangle 106">
              <a:extLst>
                <a:ext uri="{FF2B5EF4-FFF2-40B4-BE49-F238E27FC236}">
                  <a16:creationId xmlns:a16="http://schemas.microsoft.com/office/drawing/2014/main" id="{AD6284F4-E979-0E4A-BD99-4E801ACE6BC8}"/>
                </a:ext>
              </a:extLst>
            </p:cNvPr>
            <p:cNvSpPr>
              <a:spLocks noChangeArrowheads="1"/>
            </p:cNvSpPr>
            <p:nvPr/>
          </p:nvSpPr>
          <p:spPr bwMode="auto">
            <a:xfrm>
              <a:off x="5027613"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4" name="Rounded Rectangle 107">
              <a:extLst>
                <a:ext uri="{FF2B5EF4-FFF2-40B4-BE49-F238E27FC236}">
                  <a16:creationId xmlns:a16="http://schemas.microsoft.com/office/drawing/2014/main" id="{87829B4F-52AD-A246-A6FA-3575F51C0497}"/>
                </a:ext>
              </a:extLst>
            </p:cNvPr>
            <p:cNvSpPr>
              <a:spLocks noChangeArrowheads="1"/>
            </p:cNvSpPr>
            <p:nvPr/>
          </p:nvSpPr>
          <p:spPr bwMode="auto">
            <a:xfrm>
              <a:off x="5022850" y="1485900"/>
              <a:ext cx="71438"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5" name="Rounded Rectangle 108">
              <a:extLst>
                <a:ext uri="{FF2B5EF4-FFF2-40B4-BE49-F238E27FC236}">
                  <a16:creationId xmlns:a16="http://schemas.microsoft.com/office/drawing/2014/main" id="{9885F14F-313B-884B-B00A-C740A5FBD0E4}"/>
                </a:ext>
              </a:extLst>
            </p:cNvPr>
            <p:cNvSpPr>
              <a:spLocks noChangeArrowheads="1"/>
            </p:cNvSpPr>
            <p:nvPr/>
          </p:nvSpPr>
          <p:spPr bwMode="auto">
            <a:xfrm>
              <a:off x="4951413" y="1520825"/>
              <a:ext cx="36512"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6" name="Rounded Rectangle 109">
              <a:extLst>
                <a:ext uri="{FF2B5EF4-FFF2-40B4-BE49-F238E27FC236}">
                  <a16:creationId xmlns:a16="http://schemas.microsoft.com/office/drawing/2014/main" id="{3676B7F2-E364-8648-8A76-17A5ED5D7E61}"/>
                </a:ext>
              </a:extLst>
            </p:cNvPr>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7" name="Rounded Rectangle 110">
              <a:extLst>
                <a:ext uri="{FF2B5EF4-FFF2-40B4-BE49-F238E27FC236}">
                  <a16:creationId xmlns:a16="http://schemas.microsoft.com/office/drawing/2014/main" id="{A737D39E-F71E-3746-B661-AEC2211D440B}"/>
                </a:ext>
              </a:extLst>
            </p:cNvPr>
            <p:cNvSpPr>
              <a:spLocks noChangeArrowheads="1"/>
            </p:cNvSpPr>
            <p:nvPr/>
          </p:nvSpPr>
          <p:spPr bwMode="auto">
            <a:xfrm>
              <a:off x="4994275" y="1552575"/>
              <a:ext cx="36513" cy="33338"/>
            </a:xfrm>
            <a:prstGeom prst="roundRect">
              <a:avLst>
                <a:gd name="adj" fmla="val 16667"/>
              </a:avLst>
            </a:prstGeom>
            <a:solidFill>
              <a:srgbClr val="1F497D"/>
            </a:solidFill>
            <a:ln w="9525">
              <a:solidFill>
                <a:srgbClr val="1F497D"/>
              </a:solidFill>
              <a:round/>
              <a:headEnd/>
              <a:tailEnd/>
            </a:ln>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sp>
          <p:nvSpPr>
            <p:cNvPr id="438" name="Rounded Rectangle 111">
              <a:extLst>
                <a:ext uri="{FF2B5EF4-FFF2-40B4-BE49-F238E27FC236}">
                  <a16:creationId xmlns:a16="http://schemas.microsoft.com/office/drawing/2014/main" id="{E51D3B85-B16D-AF48-A97D-EEDFD003ED67}"/>
                </a:ext>
              </a:extLst>
            </p:cNvPr>
            <p:cNvSpPr>
              <a:spLocks noChangeArrowheads="1"/>
            </p:cNvSpPr>
            <p:nvPr/>
          </p:nvSpPr>
          <p:spPr bwMode="auto">
            <a:xfrm>
              <a:off x="4965700" y="1463675"/>
              <a:ext cx="80963"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fontAlgn="base">
                <a:spcBef>
                  <a:spcPct val="0"/>
                </a:spcBef>
                <a:spcAft>
                  <a:spcPct val="0"/>
                </a:spcAft>
              </a:pPr>
              <a:endParaRPr lang="en-GB" sz="2400" kern="1200">
                <a:solidFill>
                  <a:srgbClr val="FFFFFF"/>
                </a:solidFill>
                <a:latin typeface="Arial" charset="0"/>
                <a:ea typeface="ＭＳ Ｐゴシック" charset="0"/>
              </a:endParaRPr>
            </a:p>
          </p:txBody>
        </p:sp>
      </p:grpSp>
      <p:sp>
        <p:nvSpPr>
          <p:cNvPr id="439" name="TextBox 438">
            <a:extLst>
              <a:ext uri="{FF2B5EF4-FFF2-40B4-BE49-F238E27FC236}">
                <a16:creationId xmlns:a16="http://schemas.microsoft.com/office/drawing/2014/main" id="{DF297768-2E51-C740-BE7A-31FFEFDA138A}"/>
              </a:ext>
            </a:extLst>
          </p:cNvPr>
          <p:cNvSpPr txBox="1"/>
          <p:nvPr/>
        </p:nvSpPr>
        <p:spPr bwMode="auto">
          <a:xfrm>
            <a:off x="4397375" y="3209925"/>
            <a:ext cx="647700" cy="415925"/>
          </a:xfrm>
          <a:prstGeom prst="rect">
            <a:avLst/>
          </a:prstGeom>
          <a:noFill/>
          <a:ln w="9525">
            <a:noFill/>
            <a:miter lim="800000"/>
            <a:headEnd/>
            <a:tailEnd/>
          </a:ln>
        </p:spPr>
        <p:txBody>
          <a:bodyPr wrap="none">
            <a:spAutoFit/>
          </a:bodyPr>
          <a:lstStyle/>
          <a:p>
            <a:pPr algn="ctr">
              <a:defRPr/>
            </a:pPr>
            <a:r>
              <a:rPr lang="en-US" sz="1050" kern="1200" dirty="0">
                <a:solidFill>
                  <a:prstClr val="black"/>
                </a:solidFill>
                <a:latin typeface="Calibri" pitchFamily="-1" charset="0"/>
                <a:ea typeface="ＭＳ Ｐゴシック"/>
              </a:rPr>
              <a:t>Decision</a:t>
            </a:r>
          </a:p>
          <a:p>
            <a:pPr algn="ctr">
              <a:defRPr/>
            </a:pPr>
            <a:r>
              <a:rPr lang="en-US" sz="1050" kern="1200" dirty="0">
                <a:solidFill>
                  <a:prstClr val="black"/>
                </a:solidFill>
                <a:latin typeface="Calibri" pitchFamily="-1" charset="0"/>
                <a:ea typeface="ＭＳ Ｐゴシック"/>
              </a:rPr>
              <a:t>Models</a:t>
            </a:r>
          </a:p>
        </p:txBody>
      </p:sp>
      <p:sp>
        <p:nvSpPr>
          <p:cNvPr id="440" name="Rectangle 439">
            <a:extLst>
              <a:ext uri="{FF2B5EF4-FFF2-40B4-BE49-F238E27FC236}">
                <a16:creationId xmlns:a16="http://schemas.microsoft.com/office/drawing/2014/main" id="{A5C15601-8E0B-D14A-AF12-EA15DFC37557}"/>
              </a:ext>
            </a:extLst>
          </p:cNvPr>
          <p:cNvSpPr/>
          <p:nvPr/>
        </p:nvSpPr>
        <p:spPr>
          <a:xfrm>
            <a:off x="6527593" y="3746500"/>
            <a:ext cx="655638" cy="85883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MDM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a:ea typeface="ＭＳ Ｐゴシック"/>
                <a:cs typeface="Calibri"/>
              </a:rPr>
              <a:t>Hub</a:t>
            </a:r>
          </a:p>
        </p:txBody>
      </p:sp>
    </p:spTree>
    <p:extLst>
      <p:ext uri="{BB962C8B-B14F-4D97-AF65-F5344CB8AC3E}">
        <p14:creationId xmlns:p14="http://schemas.microsoft.com/office/powerpoint/2010/main" val="342234678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lack, sitting, several&#10;&#10;Description automatically generated">
            <a:extLst>
              <a:ext uri="{FF2B5EF4-FFF2-40B4-BE49-F238E27FC236}">
                <a16:creationId xmlns:a16="http://schemas.microsoft.com/office/drawing/2014/main" id="{E6963159-3924-8643-B09F-5AC5AF9136DB}"/>
              </a:ext>
            </a:extLst>
          </p:cNvPr>
          <p:cNvPicPr>
            <a:picLocks noChangeAspect="1"/>
          </p:cNvPicPr>
          <p:nvPr/>
        </p:nvPicPr>
        <p:blipFill>
          <a:blip r:embed="rId2"/>
          <a:stretch>
            <a:fillRect/>
          </a:stretch>
        </p:blipFill>
        <p:spPr>
          <a:xfrm>
            <a:off x="850900" y="1010829"/>
            <a:ext cx="7716814" cy="3459571"/>
          </a:xfrm>
          <a:prstGeom prst="rect">
            <a:avLst/>
          </a:prstGeom>
        </p:spPr>
      </p:pic>
      <p:sp>
        <p:nvSpPr>
          <p:cNvPr id="4" name="Title 3">
            <a:extLst>
              <a:ext uri="{FF2B5EF4-FFF2-40B4-BE49-F238E27FC236}">
                <a16:creationId xmlns:a16="http://schemas.microsoft.com/office/drawing/2014/main" id="{14AD3A39-2D4F-0D40-A1BE-009381C7F292}"/>
              </a:ext>
            </a:extLst>
          </p:cNvPr>
          <p:cNvSpPr>
            <a:spLocks noGrp="1"/>
          </p:cNvSpPr>
          <p:nvPr>
            <p:ph type="title"/>
          </p:nvPr>
        </p:nvSpPr>
        <p:spPr/>
        <p:txBody>
          <a:bodyPr/>
          <a:lstStyle/>
          <a:p>
            <a:r>
              <a:rPr lang="en-US" dirty="0"/>
              <a:t>Summary</a:t>
            </a:r>
          </a:p>
        </p:txBody>
      </p:sp>
      <p:sp>
        <p:nvSpPr>
          <p:cNvPr id="3" name="Slide Number Placeholder 2">
            <a:extLst>
              <a:ext uri="{FF2B5EF4-FFF2-40B4-BE49-F238E27FC236}">
                <a16:creationId xmlns:a16="http://schemas.microsoft.com/office/drawing/2014/main" id="{09652775-4BD8-B048-AEEE-2DAD07A60318}"/>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46</a:t>
            </a:fld>
            <a:endParaRPr lang="en-US" sz="1000"/>
          </a:p>
        </p:txBody>
      </p:sp>
    </p:spTree>
    <p:extLst>
      <p:ext uri="{BB962C8B-B14F-4D97-AF65-F5344CB8AC3E}">
        <p14:creationId xmlns:p14="http://schemas.microsoft.com/office/powerpoint/2010/main" val="228268010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838210" y="1078706"/>
            <a:ext cx="7561263" cy="3053800"/>
            <a:chOff x="573" y="1189"/>
            <a:chExt cx="4718" cy="2201"/>
          </a:xfrm>
        </p:grpSpPr>
        <p:sp>
          <p:nvSpPr>
            <p:cNvPr id="19458" name="AutoShape 3"/>
            <p:cNvSpPr>
              <a:spLocks noChangeAspect="1" noChangeArrowheads="1" noTextEdit="1"/>
            </p:cNvSpPr>
            <p:nvPr/>
          </p:nvSpPr>
          <p:spPr bwMode="auto">
            <a:xfrm>
              <a:off x="573" y="1189"/>
              <a:ext cx="4718" cy="1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9459" name="Freeform 4"/>
            <p:cNvSpPr>
              <a:spLocks/>
            </p:cNvSpPr>
            <p:nvPr/>
          </p:nvSpPr>
          <p:spPr bwMode="auto">
            <a:xfrm>
              <a:off x="3409" y="1712"/>
              <a:ext cx="777" cy="965"/>
            </a:xfrm>
            <a:custGeom>
              <a:avLst/>
              <a:gdLst>
                <a:gd name="T0" fmla="*/ 1 w 1554"/>
                <a:gd name="T1" fmla="*/ 0 h 2894"/>
                <a:gd name="T2" fmla="*/ 1 w 1554"/>
                <a:gd name="T3" fmla="*/ 0 h 2894"/>
                <a:gd name="T4" fmla="*/ 1 w 1554"/>
                <a:gd name="T5" fmla="*/ 0 h 2894"/>
                <a:gd name="T6" fmla="*/ 1 w 1554"/>
                <a:gd name="T7" fmla="*/ 0 h 2894"/>
                <a:gd name="T8" fmla="*/ 1 w 1554"/>
                <a:gd name="T9" fmla="*/ 0 h 2894"/>
                <a:gd name="T10" fmla="*/ 1 w 1554"/>
                <a:gd name="T11" fmla="*/ 0 h 2894"/>
                <a:gd name="T12" fmla="*/ 1 w 1554"/>
                <a:gd name="T13" fmla="*/ 0 h 2894"/>
                <a:gd name="T14" fmla="*/ 1 w 1554"/>
                <a:gd name="T15" fmla="*/ 0 h 2894"/>
                <a:gd name="T16" fmla="*/ 1 w 1554"/>
                <a:gd name="T17" fmla="*/ 0 h 2894"/>
                <a:gd name="T18" fmla="*/ 1 w 1554"/>
                <a:gd name="T19" fmla="*/ 0 h 2894"/>
                <a:gd name="T20" fmla="*/ 1 w 1554"/>
                <a:gd name="T21" fmla="*/ 0 h 2894"/>
                <a:gd name="T22" fmla="*/ 1 w 1554"/>
                <a:gd name="T23" fmla="*/ 0 h 2894"/>
                <a:gd name="T24" fmla="*/ 1 w 1554"/>
                <a:gd name="T25" fmla="*/ 0 h 2894"/>
                <a:gd name="T26" fmla="*/ 1 w 1554"/>
                <a:gd name="T27" fmla="*/ 0 h 2894"/>
                <a:gd name="T28" fmla="*/ 1 w 1554"/>
                <a:gd name="T29" fmla="*/ 0 h 2894"/>
                <a:gd name="T30" fmla="*/ 1 w 1554"/>
                <a:gd name="T31" fmla="*/ 0 h 2894"/>
                <a:gd name="T32" fmla="*/ 1 w 1554"/>
                <a:gd name="T33" fmla="*/ 0 h 2894"/>
                <a:gd name="T34" fmla="*/ 1 w 1554"/>
                <a:gd name="T35" fmla="*/ 0 h 2894"/>
                <a:gd name="T36" fmla="*/ 1 w 1554"/>
                <a:gd name="T37" fmla="*/ 0 h 2894"/>
                <a:gd name="T38" fmla="*/ 1 w 1554"/>
                <a:gd name="T39" fmla="*/ 0 h 2894"/>
                <a:gd name="T40" fmla="*/ 1 w 1554"/>
                <a:gd name="T41" fmla="*/ 0 h 2894"/>
                <a:gd name="T42" fmla="*/ 1 w 1554"/>
                <a:gd name="T43" fmla="*/ 0 h 2894"/>
                <a:gd name="T44" fmla="*/ 1 w 1554"/>
                <a:gd name="T45" fmla="*/ 0 h 2894"/>
                <a:gd name="T46" fmla="*/ 1 w 1554"/>
                <a:gd name="T47" fmla="*/ 0 h 2894"/>
                <a:gd name="T48" fmla="*/ 1 w 1554"/>
                <a:gd name="T49" fmla="*/ 0 h 2894"/>
                <a:gd name="T50" fmla="*/ 1 w 1554"/>
                <a:gd name="T51" fmla="*/ 0 h 2894"/>
                <a:gd name="T52" fmla="*/ 1 w 1554"/>
                <a:gd name="T53" fmla="*/ 0 h 2894"/>
                <a:gd name="T54" fmla="*/ 1 w 1554"/>
                <a:gd name="T55" fmla="*/ 0 h 2894"/>
                <a:gd name="T56" fmla="*/ 1 w 1554"/>
                <a:gd name="T57" fmla="*/ 0 h 2894"/>
                <a:gd name="T58" fmla="*/ 1 w 1554"/>
                <a:gd name="T59" fmla="*/ 0 h 2894"/>
                <a:gd name="T60" fmla="*/ 1 w 1554"/>
                <a:gd name="T61" fmla="*/ 0 h 2894"/>
                <a:gd name="T62" fmla="*/ 1 w 1554"/>
                <a:gd name="T63" fmla="*/ 0 h 2894"/>
                <a:gd name="T64" fmla="*/ 1 w 1554"/>
                <a:gd name="T65" fmla="*/ 0 h 2894"/>
                <a:gd name="T66" fmla="*/ 0 w 1554"/>
                <a:gd name="T67" fmla="*/ 0 h 2894"/>
                <a:gd name="T68" fmla="*/ 1 w 1554"/>
                <a:gd name="T69" fmla="*/ 0 h 2894"/>
                <a:gd name="T70" fmla="*/ 1 w 1554"/>
                <a:gd name="T71" fmla="*/ 0 h 2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4"/>
                <a:gd name="T109" fmla="*/ 0 h 2894"/>
                <a:gd name="T110" fmla="*/ 1554 w 1554"/>
                <a:gd name="T111" fmla="*/ 2894 h 2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4" h="2894">
                  <a:moveTo>
                    <a:pt x="1486" y="2887"/>
                  </a:moveTo>
                  <a:lnTo>
                    <a:pt x="1515" y="2876"/>
                  </a:lnTo>
                  <a:lnTo>
                    <a:pt x="1535" y="2838"/>
                  </a:lnTo>
                  <a:lnTo>
                    <a:pt x="1554" y="2707"/>
                  </a:lnTo>
                  <a:lnTo>
                    <a:pt x="1554" y="2665"/>
                  </a:lnTo>
                  <a:lnTo>
                    <a:pt x="1553" y="2618"/>
                  </a:lnTo>
                  <a:lnTo>
                    <a:pt x="1547" y="2519"/>
                  </a:lnTo>
                  <a:lnTo>
                    <a:pt x="1517" y="2295"/>
                  </a:lnTo>
                  <a:lnTo>
                    <a:pt x="1424" y="1841"/>
                  </a:lnTo>
                  <a:lnTo>
                    <a:pt x="1323" y="1529"/>
                  </a:lnTo>
                  <a:lnTo>
                    <a:pt x="1284" y="1492"/>
                  </a:lnTo>
                  <a:lnTo>
                    <a:pt x="1237" y="1467"/>
                  </a:lnTo>
                  <a:lnTo>
                    <a:pt x="1028" y="1373"/>
                  </a:lnTo>
                  <a:lnTo>
                    <a:pt x="976" y="1323"/>
                  </a:lnTo>
                  <a:lnTo>
                    <a:pt x="939" y="1245"/>
                  </a:lnTo>
                  <a:lnTo>
                    <a:pt x="923" y="1193"/>
                  </a:lnTo>
                  <a:lnTo>
                    <a:pt x="924" y="1170"/>
                  </a:lnTo>
                  <a:lnTo>
                    <a:pt x="933" y="1137"/>
                  </a:lnTo>
                  <a:lnTo>
                    <a:pt x="1020" y="953"/>
                  </a:lnTo>
                  <a:lnTo>
                    <a:pt x="1055" y="848"/>
                  </a:lnTo>
                  <a:lnTo>
                    <a:pt x="1071" y="786"/>
                  </a:lnTo>
                  <a:lnTo>
                    <a:pt x="1077" y="739"/>
                  </a:lnTo>
                  <a:lnTo>
                    <a:pt x="1077" y="702"/>
                  </a:lnTo>
                  <a:lnTo>
                    <a:pt x="1077" y="677"/>
                  </a:lnTo>
                  <a:lnTo>
                    <a:pt x="1076" y="647"/>
                  </a:lnTo>
                  <a:lnTo>
                    <a:pt x="1067" y="507"/>
                  </a:lnTo>
                  <a:lnTo>
                    <a:pt x="1035" y="280"/>
                  </a:lnTo>
                  <a:lnTo>
                    <a:pt x="941" y="128"/>
                  </a:lnTo>
                  <a:lnTo>
                    <a:pt x="830" y="4"/>
                  </a:lnTo>
                  <a:lnTo>
                    <a:pt x="814" y="0"/>
                  </a:lnTo>
                  <a:lnTo>
                    <a:pt x="792" y="0"/>
                  </a:lnTo>
                  <a:lnTo>
                    <a:pt x="749" y="16"/>
                  </a:lnTo>
                  <a:lnTo>
                    <a:pt x="723" y="39"/>
                  </a:lnTo>
                  <a:lnTo>
                    <a:pt x="720" y="48"/>
                  </a:lnTo>
                  <a:lnTo>
                    <a:pt x="729" y="58"/>
                  </a:lnTo>
                  <a:lnTo>
                    <a:pt x="700" y="23"/>
                  </a:lnTo>
                  <a:lnTo>
                    <a:pt x="664" y="6"/>
                  </a:lnTo>
                  <a:lnTo>
                    <a:pt x="646" y="3"/>
                  </a:lnTo>
                  <a:lnTo>
                    <a:pt x="630" y="13"/>
                  </a:lnTo>
                  <a:lnTo>
                    <a:pt x="543" y="110"/>
                  </a:lnTo>
                  <a:lnTo>
                    <a:pt x="462" y="224"/>
                  </a:lnTo>
                  <a:lnTo>
                    <a:pt x="452" y="417"/>
                  </a:lnTo>
                  <a:lnTo>
                    <a:pt x="452" y="540"/>
                  </a:lnTo>
                  <a:lnTo>
                    <a:pt x="448" y="621"/>
                  </a:lnTo>
                  <a:lnTo>
                    <a:pt x="432" y="660"/>
                  </a:lnTo>
                  <a:lnTo>
                    <a:pt x="418" y="703"/>
                  </a:lnTo>
                  <a:lnTo>
                    <a:pt x="418" y="728"/>
                  </a:lnTo>
                  <a:lnTo>
                    <a:pt x="416" y="750"/>
                  </a:lnTo>
                  <a:lnTo>
                    <a:pt x="416" y="773"/>
                  </a:lnTo>
                  <a:lnTo>
                    <a:pt x="416" y="806"/>
                  </a:lnTo>
                  <a:lnTo>
                    <a:pt x="452" y="875"/>
                  </a:lnTo>
                  <a:lnTo>
                    <a:pt x="489" y="946"/>
                  </a:lnTo>
                  <a:lnTo>
                    <a:pt x="538" y="1069"/>
                  </a:lnTo>
                  <a:lnTo>
                    <a:pt x="553" y="1132"/>
                  </a:lnTo>
                  <a:lnTo>
                    <a:pt x="550" y="1163"/>
                  </a:lnTo>
                  <a:lnTo>
                    <a:pt x="552" y="1187"/>
                  </a:lnTo>
                  <a:lnTo>
                    <a:pt x="553" y="1225"/>
                  </a:lnTo>
                  <a:lnTo>
                    <a:pt x="547" y="1259"/>
                  </a:lnTo>
                  <a:lnTo>
                    <a:pt x="530" y="1285"/>
                  </a:lnTo>
                  <a:lnTo>
                    <a:pt x="478" y="1330"/>
                  </a:lnTo>
                  <a:lnTo>
                    <a:pt x="423" y="1372"/>
                  </a:lnTo>
                  <a:lnTo>
                    <a:pt x="327" y="1375"/>
                  </a:lnTo>
                  <a:lnTo>
                    <a:pt x="211" y="1398"/>
                  </a:lnTo>
                  <a:lnTo>
                    <a:pt x="90" y="1490"/>
                  </a:lnTo>
                  <a:lnTo>
                    <a:pt x="56" y="1622"/>
                  </a:lnTo>
                  <a:lnTo>
                    <a:pt x="33" y="1763"/>
                  </a:lnTo>
                  <a:lnTo>
                    <a:pt x="4" y="2369"/>
                  </a:lnTo>
                  <a:lnTo>
                    <a:pt x="0" y="2852"/>
                  </a:lnTo>
                  <a:lnTo>
                    <a:pt x="471" y="2886"/>
                  </a:lnTo>
                  <a:lnTo>
                    <a:pt x="948" y="2894"/>
                  </a:lnTo>
                  <a:lnTo>
                    <a:pt x="1213" y="2894"/>
                  </a:lnTo>
                  <a:lnTo>
                    <a:pt x="1486" y="2887"/>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0" name="Freeform 5"/>
            <p:cNvSpPr>
              <a:spLocks/>
            </p:cNvSpPr>
            <p:nvPr/>
          </p:nvSpPr>
          <p:spPr bwMode="auto">
            <a:xfrm>
              <a:off x="4205" y="1742"/>
              <a:ext cx="789" cy="940"/>
            </a:xfrm>
            <a:custGeom>
              <a:avLst/>
              <a:gdLst>
                <a:gd name="T0" fmla="*/ 1 w 1577"/>
                <a:gd name="T1" fmla="*/ 0 h 2821"/>
                <a:gd name="T2" fmla="*/ 0 w 1577"/>
                <a:gd name="T3" fmla="*/ 0 h 2821"/>
                <a:gd name="T4" fmla="*/ 1 w 1577"/>
                <a:gd name="T5" fmla="*/ 0 h 2821"/>
                <a:gd name="T6" fmla="*/ 1 w 1577"/>
                <a:gd name="T7" fmla="*/ 0 h 2821"/>
                <a:gd name="T8" fmla="*/ 1 w 1577"/>
                <a:gd name="T9" fmla="*/ 0 h 2821"/>
                <a:gd name="T10" fmla="*/ 1 w 1577"/>
                <a:gd name="T11" fmla="*/ 0 h 2821"/>
                <a:gd name="T12" fmla="*/ 1 w 1577"/>
                <a:gd name="T13" fmla="*/ 0 h 2821"/>
                <a:gd name="T14" fmla="*/ 1 w 1577"/>
                <a:gd name="T15" fmla="*/ 0 h 2821"/>
                <a:gd name="T16" fmla="*/ 1 w 1577"/>
                <a:gd name="T17" fmla="*/ 0 h 2821"/>
                <a:gd name="T18" fmla="*/ 1 w 1577"/>
                <a:gd name="T19" fmla="*/ 0 h 2821"/>
                <a:gd name="T20" fmla="*/ 1 w 1577"/>
                <a:gd name="T21" fmla="*/ 0 h 2821"/>
                <a:gd name="T22" fmla="*/ 1 w 1577"/>
                <a:gd name="T23" fmla="*/ 0 h 2821"/>
                <a:gd name="T24" fmla="*/ 1 w 1577"/>
                <a:gd name="T25" fmla="*/ 0 h 2821"/>
                <a:gd name="T26" fmla="*/ 1 w 1577"/>
                <a:gd name="T27" fmla="*/ 0 h 2821"/>
                <a:gd name="T28" fmla="*/ 1 w 1577"/>
                <a:gd name="T29" fmla="*/ 0 h 2821"/>
                <a:gd name="T30" fmla="*/ 1 w 1577"/>
                <a:gd name="T31" fmla="*/ 0 h 2821"/>
                <a:gd name="T32" fmla="*/ 1 w 1577"/>
                <a:gd name="T33" fmla="*/ 0 h 2821"/>
                <a:gd name="T34" fmla="*/ 1 w 1577"/>
                <a:gd name="T35" fmla="*/ 0 h 2821"/>
                <a:gd name="T36" fmla="*/ 1 w 1577"/>
                <a:gd name="T37" fmla="*/ 0 h 2821"/>
                <a:gd name="T38" fmla="*/ 1 w 1577"/>
                <a:gd name="T39" fmla="*/ 0 h 2821"/>
                <a:gd name="T40" fmla="*/ 1 w 1577"/>
                <a:gd name="T41" fmla="*/ 0 h 2821"/>
                <a:gd name="T42" fmla="*/ 1 w 1577"/>
                <a:gd name="T43" fmla="*/ 0 h 2821"/>
                <a:gd name="T44" fmla="*/ 1 w 1577"/>
                <a:gd name="T45" fmla="*/ 0 h 2821"/>
                <a:gd name="T46" fmla="*/ 1 w 1577"/>
                <a:gd name="T47" fmla="*/ 0 h 2821"/>
                <a:gd name="T48" fmla="*/ 1 w 1577"/>
                <a:gd name="T49" fmla="*/ 0 h 2821"/>
                <a:gd name="T50" fmla="*/ 1 w 1577"/>
                <a:gd name="T51" fmla="*/ 0 h 2821"/>
                <a:gd name="T52" fmla="*/ 1 w 1577"/>
                <a:gd name="T53" fmla="*/ 0 h 2821"/>
                <a:gd name="T54" fmla="*/ 1 w 1577"/>
                <a:gd name="T55" fmla="*/ 0 h 2821"/>
                <a:gd name="T56" fmla="*/ 1 w 1577"/>
                <a:gd name="T57" fmla="*/ 0 h 2821"/>
                <a:gd name="T58" fmla="*/ 1 w 1577"/>
                <a:gd name="T59" fmla="*/ 0 h 2821"/>
                <a:gd name="T60" fmla="*/ 1 w 1577"/>
                <a:gd name="T61" fmla="*/ 0 h 2821"/>
                <a:gd name="T62" fmla="*/ 1 w 1577"/>
                <a:gd name="T63" fmla="*/ 0 h 2821"/>
                <a:gd name="T64" fmla="*/ 1 w 1577"/>
                <a:gd name="T65" fmla="*/ 0 h 2821"/>
                <a:gd name="T66" fmla="*/ 1 w 1577"/>
                <a:gd name="T67" fmla="*/ 0 h 28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7"/>
                <a:gd name="T103" fmla="*/ 0 h 2821"/>
                <a:gd name="T104" fmla="*/ 1577 w 1577"/>
                <a:gd name="T105" fmla="*/ 2821 h 28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7" h="2821">
                  <a:moveTo>
                    <a:pt x="31" y="2790"/>
                  </a:moveTo>
                  <a:lnTo>
                    <a:pt x="17" y="2757"/>
                  </a:lnTo>
                  <a:lnTo>
                    <a:pt x="7" y="2669"/>
                  </a:lnTo>
                  <a:lnTo>
                    <a:pt x="0" y="2396"/>
                  </a:lnTo>
                  <a:lnTo>
                    <a:pt x="14" y="1941"/>
                  </a:lnTo>
                  <a:lnTo>
                    <a:pt x="31" y="1831"/>
                  </a:lnTo>
                  <a:lnTo>
                    <a:pt x="60" y="1732"/>
                  </a:lnTo>
                  <a:lnTo>
                    <a:pt x="188" y="1521"/>
                  </a:lnTo>
                  <a:lnTo>
                    <a:pt x="260" y="1485"/>
                  </a:lnTo>
                  <a:lnTo>
                    <a:pt x="300" y="1463"/>
                  </a:lnTo>
                  <a:lnTo>
                    <a:pt x="319" y="1434"/>
                  </a:lnTo>
                  <a:lnTo>
                    <a:pt x="310" y="1405"/>
                  </a:lnTo>
                  <a:lnTo>
                    <a:pt x="291" y="1371"/>
                  </a:lnTo>
                  <a:lnTo>
                    <a:pt x="261" y="1306"/>
                  </a:lnTo>
                  <a:lnTo>
                    <a:pt x="261" y="1278"/>
                  </a:lnTo>
                  <a:lnTo>
                    <a:pt x="267" y="1246"/>
                  </a:lnTo>
                  <a:lnTo>
                    <a:pt x="288" y="1174"/>
                  </a:lnTo>
                  <a:lnTo>
                    <a:pt x="327" y="1041"/>
                  </a:lnTo>
                  <a:lnTo>
                    <a:pt x="331" y="894"/>
                  </a:lnTo>
                  <a:lnTo>
                    <a:pt x="331" y="855"/>
                  </a:lnTo>
                  <a:lnTo>
                    <a:pt x="331" y="835"/>
                  </a:lnTo>
                  <a:lnTo>
                    <a:pt x="330" y="813"/>
                  </a:lnTo>
                  <a:lnTo>
                    <a:pt x="327" y="745"/>
                  </a:lnTo>
                  <a:lnTo>
                    <a:pt x="305" y="612"/>
                  </a:lnTo>
                  <a:lnTo>
                    <a:pt x="294" y="542"/>
                  </a:lnTo>
                  <a:lnTo>
                    <a:pt x="291" y="510"/>
                  </a:lnTo>
                  <a:lnTo>
                    <a:pt x="290" y="482"/>
                  </a:lnTo>
                  <a:lnTo>
                    <a:pt x="319" y="329"/>
                  </a:lnTo>
                  <a:lnTo>
                    <a:pt x="372" y="185"/>
                  </a:lnTo>
                  <a:lnTo>
                    <a:pt x="455" y="74"/>
                  </a:lnTo>
                  <a:lnTo>
                    <a:pt x="508" y="25"/>
                  </a:lnTo>
                  <a:lnTo>
                    <a:pt x="556" y="0"/>
                  </a:lnTo>
                  <a:lnTo>
                    <a:pt x="584" y="10"/>
                  </a:lnTo>
                  <a:lnTo>
                    <a:pt x="614" y="29"/>
                  </a:lnTo>
                  <a:lnTo>
                    <a:pt x="696" y="75"/>
                  </a:lnTo>
                  <a:lnTo>
                    <a:pt x="725" y="64"/>
                  </a:lnTo>
                  <a:lnTo>
                    <a:pt x="756" y="55"/>
                  </a:lnTo>
                  <a:lnTo>
                    <a:pt x="801" y="87"/>
                  </a:lnTo>
                  <a:lnTo>
                    <a:pt x="852" y="144"/>
                  </a:lnTo>
                  <a:lnTo>
                    <a:pt x="931" y="274"/>
                  </a:lnTo>
                  <a:lnTo>
                    <a:pt x="979" y="420"/>
                  </a:lnTo>
                  <a:lnTo>
                    <a:pt x="1015" y="581"/>
                  </a:lnTo>
                  <a:lnTo>
                    <a:pt x="1058" y="900"/>
                  </a:lnTo>
                  <a:lnTo>
                    <a:pt x="1065" y="1150"/>
                  </a:lnTo>
                  <a:lnTo>
                    <a:pt x="1070" y="1236"/>
                  </a:lnTo>
                  <a:lnTo>
                    <a:pt x="1072" y="1284"/>
                  </a:lnTo>
                  <a:lnTo>
                    <a:pt x="1072" y="1306"/>
                  </a:lnTo>
                  <a:lnTo>
                    <a:pt x="1071" y="1326"/>
                  </a:lnTo>
                  <a:lnTo>
                    <a:pt x="1064" y="1358"/>
                  </a:lnTo>
                  <a:lnTo>
                    <a:pt x="1058" y="1392"/>
                  </a:lnTo>
                  <a:lnTo>
                    <a:pt x="1073" y="1423"/>
                  </a:lnTo>
                  <a:lnTo>
                    <a:pt x="1103" y="1454"/>
                  </a:lnTo>
                  <a:lnTo>
                    <a:pt x="1163" y="1501"/>
                  </a:lnTo>
                  <a:lnTo>
                    <a:pt x="1307" y="1616"/>
                  </a:lnTo>
                  <a:lnTo>
                    <a:pt x="1563" y="2106"/>
                  </a:lnTo>
                  <a:lnTo>
                    <a:pt x="1571" y="2210"/>
                  </a:lnTo>
                  <a:lnTo>
                    <a:pt x="1564" y="2226"/>
                  </a:lnTo>
                  <a:lnTo>
                    <a:pt x="1563" y="2256"/>
                  </a:lnTo>
                  <a:lnTo>
                    <a:pt x="1563" y="2281"/>
                  </a:lnTo>
                  <a:lnTo>
                    <a:pt x="1563" y="2315"/>
                  </a:lnTo>
                  <a:lnTo>
                    <a:pt x="1574" y="2617"/>
                  </a:lnTo>
                  <a:lnTo>
                    <a:pt x="1577" y="2751"/>
                  </a:lnTo>
                  <a:lnTo>
                    <a:pt x="1577" y="2775"/>
                  </a:lnTo>
                  <a:lnTo>
                    <a:pt x="1576" y="2793"/>
                  </a:lnTo>
                  <a:lnTo>
                    <a:pt x="1570" y="2809"/>
                  </a:lnTo>
                  <a:lnTo>
                    <a:pt x="763" y="2821"/>
                  </a:lnTo>
                  <a:lnTo>
                    <a:pt x="366" y="2816"/>
                  </a:lnTo>
                  <a:lnTo>
                    <a:pt x="31" y="2790"/>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1" name="Freeform 6"/>
            <p:cNvSpPr>
              <a:spLocks/>
            </p:cNvSpPr>
            <p:nvPr/>
          </p:nvSpPr>
          <p:spPr bwMode="auto">
            <a:xfrm>
              <a:off x="3800" y="1869"/>
              <a:ext cx="946" cy="925"/>
            </a:xfrm>
            <a:custGeom>
              <a:avLst/>
              <a:gdLst>
                <a:gd name="T0" fmla="*/ 0 w 1891"/>
                <a:gd name="T1" fmla="*/ 0 h 2775"/>
                <a:gd name="T2" fmla="*/ 1 w 1891"/>
                <a:gd name="T3" fmla="*/ 0 h 2775"/>
                <a:gd name="T4" fmla="*/ 1 w 1891"/>
                <a:gd name="T5" fmla="*/ 0 h 2775"/>
                <a:gd name="T6" fmla="*/ 1 w 1891"/>
                <a:gd name="T7" fmla="*/ 0 h 2775"/>
                <a:gd name="T8" fmla="*/ 1 w 1891"/>
                <a:gd name="T9" fmla="*/ 0 h 2775"/>
                <a:gd name="T10" fmla="*/ 1 w 1891"/>
                <a:gd name="T11" fmla="*/ 0 h 2775"/>
                <a:gd name="T12" fmla="*/ 1 w 1891"/>
                <a:gd name="T13" fmla="*/ 0 h 2775"/>
                <a:gd name="T14" fmla="*/ 1 w 1891"/>
                <a:gd name="T15" fmla="*/ 0 h 2775"/>
                <a:gd name="T16" fmla="*/ 1 w 1891"/>
                <a:gd name="T17" fmla="*/ 0 h 2775"/>
                <a:gd name="T18" fmla="*/ 1 w 1891"/>
                <a:gd name="T19" fmla="*/ 0 h 2775"/>
                <a:gd name="T20" fmla="*/ 1 w 1891"/>
                <a:gd name="T21" fmla="*/ 0 h 2775"/>
                <a:gd name="T22" fmla="*/ 1 w 1891"/>
                <a:gd name="T23" fmla="*/ 0 h 2775"/>
                <a:gd name="T24" fmla="*/ 1 w 1891"/>
                <a:gd name="T25" fmla="*/ 0 h 2775"/>
                <a:gd name="T26" fmla="*/ 1 w 1891"/>
                <a:gd name="T27" fmla="*/ 0 h 2775"/>
                <a:gd name="T28" fmla="*/ 1 w 1891"/>
                <a:gd name="T29" fmla="*/ 0 h 2775"/>
                <a:gd name="T30" fmla="*/ 1 w 1891"/>
                <a:gd name="T31" fmla="*/ 0 h 2775"/>
                <a:gd name="T32" fmla="*/ 1 w 1891"/>
                <a:gd name="T33" fmla="*/ 0 h 2775"/>
                <a:gd name="T34" fmla="*/ 1 w 1891"/>
                <a:gd name="T35" fmla="*/ 0 h 2775"/>
                <a:gd name="T36" fmla="*/ 1 w 1891"/>
                <a:gd name="T37" fmla="*/ 0 h 2775"/>
                <a:gd name="T38" fmla="*/ 1 w 1891"/>
                <a:gd name="T39" fmla="*/ 0 h 2775"/>
                <a:gd name="T40" fmla="*/ 1 w 1891"/>
                <a:gd name="T41" fmla="*/ 0 h 2775"/>
                <a:gd name="T42" fmla="*/ 1 w 1891"/>
                <a:gd name="T43" fmla="*/ 0 h 2775"/>
                <a:gd name="T44" fmla="*/ 1 w 1891"/>
                <a:gd name="T45" fmla="*/ 0 h 2775"/>
                <a:gd name="T46" fmla="*/ 1 w 1891"/>
                <a:gd name="T47" fmla="*/ 0 h 2775"/>
                <a:gd name="T48" fmla="*/ 1 w 1891"/>
                <a:gd name="T49" fmla="*/ 0 h 2775"/>
                <a:gd name="T50" fmla="*/ 1 w 1891"/>
                <a:gd name="T51" fmla="*/ 0 h 2775"/>
                <a:gd name="T52" fmla="*/ 1 w 1891"/>
                <a:gd name="T53" fmla="*/ 0 h 2775"/>
                <a:gd name="T54" fmla="*/ 1 w 1891"/>
                <a:gd name="T55" fmla="*/ 0 h 2775"/>
                <a:gd name="T56" fmla="*/ 1 w 1891"/>
                <a:gd name="T57" fmla="*/ 0 h 2775"/>
                <a:gd name="T58" fmla="*/ 1 w 1891"/>
                <a:gd name="T59" fmla="*/ 0 h 2775"/>
                <a:gd name="T60" fmla="*/ 1 w 1891"/>
                <a:gd name="T61" fmla="*/ 0 h 2775"/>
                <a:gd name="T62" fmla="*/ 1 w 1891"/>
                <a:gd name="T63" fmla="*/ 0 h 2775"/>
                <a:gd name="T64" fmla="*/ 1 w 1891"/>
                <a:gd name="T65" fmla="*/ 0 h 2775"/>
                <a:gd name="T66" fmla="*/ 1 w 1891"/>
                <a:gd name="T67" fmla="*/ 0 h 2775"/>
                <a:gd name="T68" fmla="*/ 1 w 1891"/>
                <a:gd name="T69" fmla="*/ 0 h 2775"/>
                <a:gd name="T70" fmla="*/ 1 w 1891"/>
                <a:gd name="T71" fmla="*/ 0 h 2775"/>
                <a:gd name="T72" fmla="*/ 1 w 1891"/>
                <a:gd name="T73" fmla="*/ 0 h 2775"/>
                <a:gd name="T74" fmla="*/ 0 w 1891"/>
                <a:gd name="T75" fmla="*/ 0 h 27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1"/>
                <a:gd name="T115" fmla="*/ 0 h 2775"/>
                <a:gd name="T116" fmla="*/ 1891 w 1891"/>
                <a:gd name="T117" fmla="*/ 2775 h 27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1" h="2775">
                  <a:moveTo>
                    <a:pt x="0" y="2723"/>
                  </a:moveTo>
                  <a:lnTo>
                    <a:pt x="86" y="1843"/>
                  </a:lnTo>
                  <a:lnTo>
                    <a:pt x="136" y="1713"/>
                  </a:lnTo>
                  <a:lnTo>
                    <a:pt x="212" y="1528"/>
                  </a:lnTo>
                  <a:lnTo>
                    <a:pt x="301" y="1508"/>
                  </a:lnTo>
                  <a:lnTo>
                    <a:pt x="477" y="1473"/>
                  </a:lnTo>
                  <a:lnTo>
                    <a:pt x="562" y="1426"/>
                  </a:lnTo>
                  <a:lnTo>
                    <a:pt x="633" y="1368"/>
                  </a:lnTo>
                  <a:lnTo>
                    <a:pt x="660" y="1209"/>
                  </a:lnTo>
                  <a:lnTo>
                    <a:pt x="575" y="997"/>
                  </a:lnTo>
                  <a:lnTo>
                    <a:pt x="519" y="978"/>
                  </a:lnTo>
                  <a:lnTo>
                    <a:pt x="468" y="748"/>
                  </a:lnTo>
                  <a:lnTo>
                    <a:pt x="503" y="689"/>
                  </a:lnTo>
                  <a:lnTo>
                    <a:pt x="487" y="462"/>
                  </a:lnTo>
                  <a:lnTo>
                    <a:pt x="493" y="249"/>
                  </a:lnTo>
                  <a:lnTo>
                    <a:pt x="554" y="165"/>
                  </a:lnTo>
                  <a:lnTo>
                    <a:pt x="679" y="21"/>
                  </a:lnTo>
                  <a:lnTo>
                    <a:pt x="779" y="0"/>
                  </a:lnTo>
                  <a:lnTo>
                    <a:pt x="910" y="0"/>
                  </a:lnTo>
                  <a:lnTo>
                    <a:pt x="1012" y="58"/>
                  </a:lnTo>
                  <a:lnTo>
                    <a:pt x="1097" y="165"/>
                  </a:lnTo>
                  <a:lnTo>
                    <a:pt x="1154" y="341"/>
                  </a:lnTo>
                  <a:lnTo>
                    <a:pt x="1167" y="496"/>
                  </a:lnTo>
                  <a:lnTo>
                    <a:pt x="1167" y="629"/>
                  </a:lnTo>
                  <a:lnTo>
                    <a:pt x="1220" y="652"/>
                  </a:lnTo>
                  <a:lnTo>
                    <a:pt x="1202" y="865"/>
                  </a:lnTo>
                  <a:lnTo>
                    <a:pt x="1130" y="903"/>
                  </a:lnTo>
                  <a:lnTo>
                    <a:pt x="1112" y="1033"/>
                  </a:lnTo>
                  <a:lnTo>
                    <a:pt x="1086" y="1179"/>
                  </a:lnTo>
                  <a:lnTo>
                    <a:pt x="1104" y="1293"/>
                  </a:lnTo>
                  <a:lnTo>
                    <a:pt x="1197" y="1368"/>
                  </a:lnTo>
                  <a:lnTo>
                    <a:pt x="1321" y="1411"/>
                  </a:lnTo>
                  <a:lnTo>
                    <a:pt x="1497" y="1448"/>
                  </a:lnTo>
                  <a:lnTo>
                    <a:pt x="1620" y="1459"/>
                  </a:lnTo>
                  <a:lnTo>
                    <a:pt x="1687" y="1579"/>
                  </a:lnTo>
                  <a:lnTo>
                    <a:pt x="1738" y="1687"/>
                  </a:lnTo>
                  <a:lnTo>
                    <a:pt x="1891" y="2775"/>
                  </a:lnTo>
                  <a:lnTo>
                    <a:pt x="0" y="2723"/>
                  </a:lnTo>
                  <a:close/>
                </a:path>
              </a:pathLst>
            </a:custGeom>
            <a:solidFill>
              <a:srgbClr val="808080"/>
            </a:solidFill>
            <a:ln w="1588">
              <a:solidFill>
                <a:srgbClr val="919191"/>
              </a:solidFill>
              <a:round/>
              <a:headEnd/>
              <a:tailEnd/>
            </a:ln>
          </p:spPr>
          <p:txBody>
            <a:bodyPr/>
            <a:lstStyle/>
            <a:p>
              <a:endParaRPr lang="en-GB"/>
            </a:p>
          </p:txBody>
        </p:sp>
        <p:sp>
          <p:nvSpPr>
            <p:cNvPr id="19462" name="Freeform 7"/>
            <p:cNvSpPr>
              <a:spLocks/>
            </p:cNvSpPr>
            <p:nvPr/>
          </p:nvSpPr>
          <p:spPr bwMode="auto">
            <a:xfrm>
              <a:off x="1544" y="1762"/>
              <a:ext cx="739" cy="982"/>
            </a:xfrm>
            <a:custGeom>
              <a:avLst/>
              <a:gdLst>
                <a:gd name="T0" fmla="*/ 0 w 1479"/>
                <a:gd name="T1" fmla="*/ 0 h 2946"/>
                <a:gd name="T2" fmla="*/ 0 w 1479"/>
                <a:gd name="T3" fmla="*/ 0 h 2946"/>
                <a:gd name="T4" fmla="*/ 0 w 1479"/>
                <a:gd name="T5" fmla="*/ 0 h 2946"/>
                <a:gd name="T6" fmla="*/ 0 w 1479"/>
                <a:gd name="T7" fmla="*/ 0 h 2946"/>
                <a:gd name="T8" fmla="*/ 0 w 1479"/>
                <a:gd name="T9" fmla="*/ 0 h 2946"/>
                <a:gd name="T10" fmla="*/ 0 w 1479"/>
                <a:gd name="T11" fmla="*/ 0 h 2946"/>
                <a:gd name="T12" fmla="*/ 0 w 1479"/>
                <a:gd name="T13" fmla="*/ 0 h 2946"/>
                <a:gd name="T14" fmla="*/ 0 w 1479"/>
                <a:gd name="T15" fmla="*/ 0 h 2946"/>
                <a:gd name="T16" fmla="*/ 0 w 1479"/>
                <a:gd name="T17" fmla="*/ 0 h 2946"/>
                <a:gd name="T18" fmla="*/ 0 w 1479"/>
                <a:gd name="T19" fmla="*/ 0 h 2946"/>
                <a:gd name="T20" fmla="*/ 0 w 1479"/>
                <a:gd name="T21" fmla="*/ 0 h 2946"/>
                <a:gd name="T22" fmla="*/ 0 w 1479"/>
                <a:gd name="T23" fmla="*/ 0 h 2946"/>
                <a:gd name="T24" fmla="*/ 0 w 1479"/>
                <a:gd name="T25" fmla="*/ 0 h 2946"/>
                <a:gd name="T26" fmla="*/ 0 w 1479"/>
                <a:gd name="T27" fmla="*/ 0 h 2946"/>
                <a:gd name="T28" fmla="*/ 0 w 1479"/>
                <a:gd name="T29" fmla="*/ 0 h 2946"/>
                <a:gd name="T30" fmla="*/ 0 w 1479"/>
                <a:gd name="T31" fmla="*/ 0 h 2946"/>
                <a:gd name="T32" fmla="*/ 0 w 1479"/>
                <a:gd name="T33" fmla="*/ 0 h 2946"/>
                <a:gd name="T34" fmla="*/ 0 w 1479"/>
                <a:gd name="T35" fmla="*/ 0 h 2946"/>
                <a:gd name="T36" fmla="*/ 0 w 1479"/>
                <a:gd name="T37" fmla="*/ 0 h 2946"/>
                <a:gd name="T38" fmla="*/ 0 w 1479"/>
                <a:gd name="T39" fmla="*/ 0 h 2946"/>
                <a:gd name="T40" fmla="*/ 0 w 1479"/>
                <a:gd name="T41" fmla="*/ 0 h 2946"/>
                <a:gd name="T42" fmla="*/ 0 w 1479"/>
                <a:gd name="T43" fmla="*/ 0 h 2946"/>
                <a:gd name="T44" fmla="*/ 0 w 1479"/>
                <a:gd name="T45" fmla="*/ 0 h 2946"/>
                <a:gd name="T46" fmla="*/ 0 w 1479"/>
                <a:gd name="T47" fmla="*/ 0 h 2946"/>
                <a:gd name="T48" fmla="*/ 0 w 1479"/>
                <a:gd name="T49" fmla="*/ 0 h 2946"/>
                <a:gd name="T50" fmla="*/ 0 w 1479"/>
                <a:gd name="T51" fmla="*/ 0 h 2946"/>
                <a:gd name="T52" fmla="*/ 0 w 1479"/>
                <a:gd name="T53" fmla="*/ 0 h 2946"/>
                <a:gd name="T54" fmla="*/ 0 w 1479"/>
                <a:gd name="T55" fmla="*/ 0 h 2946"/>
                <a:gd name="T56" fmla="*/ 0 w 1479"/>
                <a:gd name="T57" fmla="*/ 0 h 2946"/>
                <a:gd name="T58" fmla="*/ 0 w 1479"/>
                <a:gd name="T59" fmla="*/ 0 h 2946"/>
                <a:gd name="T60" fmla="*/ 0 w 1479"/>
                <a:gd name="T61" fmla="*/ 0 h 2946"/>
                <a:gd name="T62" fmla="*/ 0 w 1479"/>
                <a:gd name="T63" fmla="*/ 0 h 2946"/>
                <a:gd name="T64" fmla="*/ 0 w 1479"/>
                <a:gd name="T65" fmla="*/ 0 h 2946"/>
                <a:gd name="T66" fmla="*/ 0 w 1479"/>
                <a:gd name="T67" fmla="*/ 0 h 2946"/>
                <a:gd name="T68" fmla="*/ 0 w 1479"/>
                <a:gd name="T69" fmla="*/ 0 h 2946"/>
                <a:gd name="T70" fmla="*/ 0 w 1479"/>
                <a:gd name="T71" fmla="*/ 0 h 2946"/>
                <a:gd name="T72" fmla="*/ 0 w 1479"/>
                <a:gd name="T73" fmla="*/ 0 h 2946"/>
                <a:gd name="T74" fmla="*/ 0 w 1479"/>
                <a:gd name="T75" fmla="*/ 0 h 2946"/>
                <a:gd name="T76" fmla="*/ 0 w 1479"/>
                <a:gd name="T77" fmla="*/ 0 h 29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79"/>
                <a:gd name="T118" fmla="*/ 0 h 2946"/>
                <a:gd name="T119" fmla="*/ 1479 w 1479"/>
                <a:gd name="T120" fmla="*/ 2946 h 29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79" h="2946">
                  <a:moveTo>
                    <a:pt x="0" y="2946"/>
                  </a:moveTo>
                  <a:lnTo>
                    <a:pt x="20" y="1832"/>
                  </a:lnTo>
                  <a:lnTo>
                    <a:pt x="78" y="1502"/>
                  </a:lnTo>
                  <a:lnTo>
                    <a:pt x="195" y="1349"/>
                  </a:lnTo>
                  <a:lnTo>
                    <a:pt x="344" y="1324"/>
                  </a:lnTo>
                  <a:lnTo>
                    <a:pt x="474" y="1275"/>
                  </a:lnTo>
                  <a:lnTo>
                    <a:pt x="528" y="1167"/>
                  </a:lnTo>
                  <a:lnTo>
                    <a:pt x="532" y="1005"/>
                  </a:lnTo>
                  <a:lnTo>
                    <a:pt x="480" y="917"/>
                  </a:lnTo>
                  <a:lnTo>
                    <a:pt x="480" y="865"/>
                  </a:lnTo>
                  <a:lnTo>
                    <a:pt x="436" y="798"/>
                  </a:lnTo>
                  <a:lnTo>
                    <a:pt x="398" y="660"/>
                  </a:lnTo>
                  <a:lnTo>
                    <a:pt x="405" y="635"/>
                  </a:lnTo>
                  <a:lnTo>
                    <a:pt x="367" y="527"/>
                  </a:lnTo>
                  <a:lnTo>
                    <a:pt x="405" y="309"/>
                  </a:lnTo>
                  <a:lnTo>
                    <a:pt x="488" y="206"/>
                  </a:lnTo>
                  <a:lnTo>
                    <a:pt x="584" y="63"/>
                  </a:lnTo>
                  <a:lnTo>
                    <a:pt x="774" y="0"/>
                  </a:lnTo>
                  <a:lnTo>
                    <a:pt x="919" y="108"/>
                  </a:lnTo>
                  <a:lnTo>
                    <a:pt x="971" y="195"/>
                  </a:lnTo>
                  <a:lnTo>
                    <a:pt x="1054" y="238"/>
                  </a:lnTo>
                  <a:lnTo>
                    <a:pt x="1054" y="336"/>
                  </a:lnTo>
                  <a:lnTo>
                    <a:pt x="1063" y="391"/>
                  </a:lnTo>
                  <a:lnTo>
                    <a:pt x="1124" y="499"/>
                  </a:lnTo>
                  <a:lnTo>
                    <a:pt x="1075" y="651"/>
                  </a:lnTo>
                  <a:lnTo>
                    <a:pt x="1083" y="759"/>
                  </a:lnTo>
                  <a:lnTo>
                    <a:pt x="1038" y="865"/>
                  </a:lnTo>
                  <a:lnTo>
                    <a:pt x="1002" y="897"/>
                  </a:lnTo>
                  <a:lnTo>
                    <a:pt x="1002" y="949"/>
                  </a:lnTo>
                  <a:lnTo>
                    <a:pt x="957" y="1070"/>
                  </a:lnTo>
                  <a:lnTo>
                    <a:pt x="926" y="1167"/>
                  </a:lnTo>
                  <a:lnTo>
                    <a:pt x="1018" y="1275"/>
                  </a:lnTo>
                  <a:lnTo>
                    <a:pt x="1175" y="1380"/>
                  </a:lnTo>
                  <a:lnTo>
                    <a:pt x="1340" y="1489"/>
                  </a:lnTo>
                  <a:lnTo>
                    <a:pt x="1416" y="1617"/>
                  </a:lnTo>
                  <a:lnTo>
                    <a:pt x="1447" y="1789"/>
                  </a:lnTo>
                  <a:lnTo>
                    <a:pt x="1470" y="2052"/>
                  </a:lnTo>
                  <a:lnTo>
                    <a:pt x="1479" y="2817"/>
                  </a:lnTo>
                  <a:lnTo>
                    <a:pt x="0" y="2946"/>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3" name="Freeform 8"/>
            <p:cNvSpPr>
              <a:spLocks/>
            </p:cNvSpPr>
            <p:nvPr/>
          </p:nvSpPr>
          <p:spPr bwMode="auto">
            <a:xfrm>
              <a:off x="2100" y="1704"/>
              <a:ext cx="789" cy="1031"/>
            </a:xfrm>
            <a:custGeom>
              <a:avLst/>
              <a:gdLst>
                <a:gd name="T0" fmla="*/ 1 w 1577"/>
                <a:gd name="T1" fmla="*/ 0 h 3093"/>
                <a:gd name="T2" fmla="*/ 0 w 1577"/>
                <a:gd name="T3" fmla="*/ 0 h 3093"/>
                <a:gd name="T4" fmla="*/ 1 w 1577"/>
                <a:gd name="T5" fmla="*/ 0 h 3093"/>
                <a:gd name="T6" fmla="*/ 1 w 1577"/>
                <a:gd name="T7" fmla="*/ 0 h 3093"/>
                <a:gd name="T8" fmla="*/ 1 w 1577"/>
                <a:gd name="T9" fmla="*/ 0 h 3093"/>
                <a:gd name="T10" fmla="*/ 1 w 1577"/>
                <a:gd name="T11" fmla="*/ 0 h 3093"/>
                <a:gd name="T12" fmla="*/ 1 w 1577"/>
                <a:gd name="T13" fmla="*/ 0 h 3093"/>
                <a:gd name="T14" fmla="*/ 1 w 1577"/>
                <a:gd name="T15" fmla="*/ 0 h 3093"/>
                <a:gd name="T16" fmla="*/ 1 w 1577"/>
                <a:gd name="T17" fmla="*/ 0 h 3093"/>
                <a:gd name="T18" fmla="*/ 1 w 1577"/>
                <a:gd name="T19" fmla="*/ 0 h 3093"/>
                <a:gd name="T20" fmla="*/ 1 w 1577"/>
                <a:gd name="T21" fmla="*/ 0 h 3093"/>
                <a:gd name="T22" fmla="*/ 1 w 1577"/>
                <a:gd name="T23" fmla="*/ 0 h 3093"/>
                <a:gd name="T24" fmla="*/ 1 w 1577"/>
                <a:gd name="T25" fmla="*/ 0 h 3093"/>
                <a:gd name="T26" fmla="*/ 1 w 1577"/>
                <a:gd name="T27" fmla="*/ 0 h 3093"/>
                <a:gd name="T28" fmla="*/ 1 w 1577"/>
                <a:gd name="T29" fmla="*/ 0 h 3093"/>
                <a:gd name="T30" fmla="*/ 1 w 1577"/>
                <a:gd name="T31" fmla="*/ 0 h 3093"/>
                <a:gd name="T32" fmla="*/ 1 w 1577"/>
                <a:gd name="T33" fmla="*/ 0 h 3093"/>
                <a:gd name="T34" fmla="*/ 1 w 1577"/>
                <a:gd name="T35" fmla="*/ 0 h 3093"/>
                <a:gd name="T36" fmla="*/ 1 w 1577"/>
                <a:gd name="T37" fmla="*/ 0 h 3093"/>
                <a:gd name="T38" fmla="*/ 1 w 1577"/>
                <a:gd name="T39" fmla="*/ 0 h 3093"/>
                <a:gd name="T40" fmla="*/ 1 w 1577"/>
                <a:gd name="T41" fmla="*/ 0 h 3093"/>
                <a:gd name="T42" fmla="*/ 1 w 1577"/>
                <a:gd name="T43" fmla="*/ 0 h 3093"/>
                <a:gd name="T44" fmla="*/ 1 w 1577"/>
                <a:gd name="T45" fmla="*/ 0 h 3093"/>
                <a:gd name="T46" fmla="*/ 1 w 1577"/>
                <a:gd name="T47" fmla="*/ 0 h 3093"/>
                <a:gd name="T48" fmla="*/ 1 w 1577"/>
                <a:gd name="T49" fmla="*/ 0 h 3093"/>
                <a:gd name="T50" fmla="*/ 1 w 1577"/>
                <a:gd name="T51" fmla="*/ 0 h 3093"/>
                <a:gd name="T52" fmla="*/ 1 w 1577"/>
                <a:gd name="T53" fmla="*/ 0 h 3093"/>
                <a:gd name="T54" fmla="*/ 1 w 1577"/>
                <a:gd name="T55" fmla="*/ 0 h 3093"/>
                <a:gd name="T56" fmla="*/ 1 w 1577"/>
                <a:gd name="T57" fmla="*/ 0 h 3093"/>
                <a:gd name="T58" fmla="*/ 1 w 1577"/>
                <a:gd name="T59" fmla="*/ 0 h 3093"/>
                <a:gd name="T60" fmla="*/ 1 w 1577"/>
                <a:gd name="T61" fmla="*/ 0 h 3093"/>
                <a:gd name="T62" fmla="*/ 1 w 1577"/>
                <a:gd name="T63" fmla="*/ 0 h 3093"/>
                <a:gd name="T64" fmla="*/ 1 w 1577"/>
                <a:gd name="T65" fmla="*/ 0 h 3093"/>
                <a:gd name="T66" fmla="*/ 1 w 1577"/>
                <a:gd name="T67" fmla="*/ 0 h 3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7"/>
                <a:gd name="T103" fmla="*/ 0 h 3093"/>
                <a:gd name="T104" fmla="*/ 1577 w 1577"/>
                <a:gd name="T105" fmla="*/ 3093 h 30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7" h="3093">
                  <a:moveTo>
                    <a:pt x="31" y="3059"/>
                  </a:moveTo>
                  <a:lnTo>
                    <a:pt x="17" y="3023"/>
                  </a:lnTo>
                  <a:lnTo>
                    <a:pt x="7" y="2927"/>
                  </a:lnTo>
                  <a:lnTo>
                    <a:pt x="0" y="2628"/>
                  </a:lnTo>
                  <a:lnTo>
                    <a:pt x="14" y="2128"/>
                  </a:lnTo>
                  <a:lnTo>
                    <a:pt x="31" y="2008"/>
                  </a:lnTo>
                  <a:lnTo>
                    <a:pt x="60" y="1898"/>
                  </a:lnTo>
                  <a:lnTo>
                    <a:pt x="188" y="1667"/>
                  </a:lnTo>
                  <a:lnTo>
                    <a:pt x="260" y="1627"/>
                  </a:lnTo>
                  <a:lnTo>
                    <a:pt x="300" y="1604"/>
                  </a:lnTo>
                  <a:lnTo>
                    <a:pt x="319" y="1573"/>
                  </a:lnTo>
                  <a:lnTo>
                    <a:pt x="310" y="1541"/>
                  </a:lnTo>
                  <a:lnTo>
                    <a:pt x="291" y="1504"/>
                  </a:lnTo>
                  <a:lnTo>
                    <a:pt x="261" y="1432"/>
                  </a:lnTo>
                  <a:lnTo>
                    <a:pt x="261" y="1401"/>
                  </a:lnTo>
                  <a:lnTo>
                    <a:pt x="268" y="1365"/>
                  </a:lnTo>
                  <a:lnTo>
                    <a:pt x="288" y="1287"/>
                  </a:lnTo>
                  <a:lnTo>
                    <a:pt x="327" y="1143"/>
                  </a:lnTo>
                  <a:lnTo>
                    <a:pt x="331" y="981"/>
                  </a:lnTo>
                  <a:lnTo>
                    <a:pt x="331" y="938"/>
                  </a:lnTo>
                  <a:lnTo>
                    <a:pt x="331" y="916"/>
                  </a:lnTo>
                  <a:lnTo>
                    <a:pt x="330" y="893"/>
                  </a:lnTo>
                  <a:lnTo>
                    <a:pt x="327" y="818"/>
                  </a:lnTo>
                  <a:lnTo>
                    <a:pt x="305" y="672"/>
                  </a:lnTo>
                  <a:lnTo>
                    <a:pt x="294" y="595"/>
                  </a:lnTo>
                  <a:lnTo>
                    <a:pt x="291" y="561"/>
                  </a:lnTo>
                  <a:lnTo>
                    <a:pt x="290" y="529"/>
                  </a:lnTo>
                  <a:lnTo>
                    <a:pt x="319" y="361"/>
                  </a:lnTo>
                  <a:lnTo>
                    <a:pt x="372" y="204"/>
                  </a:lnTo>
                  <a:lnTo>
                    <a:pt x="455" y="83"/>
                  </a:lnTo>
                  <a:lnTo>
                    <a:pt x="508" y="29"/>
                  </a:lnTo>
                  <a:lnTo>
                    <a:pt x="556" y="0"/>
                  </a:lnTo>
                  <a:lnTo>
                    <a:pt x="584" y="10"/>
                  </a:lnTo>
                  <a:lnTo>
                    <a:pt x="614" y="32"/>
                  </a:lnTo>
                  <a:lnTo>
                    <a:pt x="653" y="60"/>
                  </a:lnTo>
                  <a:lnTo>
                    <a:pt x="696" y="83"/>
                  </a:lnTo>
                  <a:lnTo>
                    <a:pt x="726" y="71"/>
                  </a:lnTo>
                  <a:lnTo>
                    <a:pt x="756" y="61"/>
                  </a:lnTo>
                  <a:lnTo>
                    <a:pt x="801" y="96"/>
                  </a:lnTo>
                  <a:lnTo>
                    <a:pt x="852" y="159"/>
                  </a:lnTo>
                  <a:lnTo>
                    <a:pt x="931" y="302"/>
                  </a:lnTo>
                  <a:lnTo>
                    <a:pt x="979" y="463"/>
                  </a:lnTo>
                  <a:lnTo>
                    <a:pt x="1015" y="637"/>
                  </a:lnTo>
                  <a:lnTo>
                    <a:pt x="1058" y="987"/>
                  </a:lnTo>
                  <a:lnTo>
                    <a:pt x="1065" y="1261"/>
                  </a:lnTo>
                  <a:lnTo>
                    <a:pt x="1070" y="1357"/>
                  </a:lnTo>
                  <a:lnTo>
                    <a:pt x="1072" y="1407"/>
                  </a:lnTo>
                  <a:lnTo>
                    <a:pt x="1072" y="1430"/>
                  </a:lnTo>
                  <a:lnTo>
                    <a:pt x="1071" y="1453"/>
                  </a:lnTo>
                  <a:lnTo>
                    <a:pt x="1064" y="1488"/>
                  </a:lnTo>
                  <a:lnTo>
                    <a:pt x="1058" y="1527"/>
                  </a:lnTo>
                  <a:lnTo>
                    <a:pt x="1103" y="1595"/>
                  </a:lnTo>
                  <a:lnTo>
                    <a:pt x="1163" y="1645"/>
                  </a:lnTo>
                  <a:lnTo>
                    <a:pt x="1307" y="1773"/>
                  </a:lnTo>
                  <a:lnTo>
                    <a:pt x="1563" y="2308"/>
                  </a:lnTo>
                  <a:lnTo>
                    <a:pt x="1571" y="2422"/>
                  </a:lnTo>
                  <a:lnTo>
                    <a:pt x="1564" y="2440"/>
                  </a:lnTo>
                  <a:lnTo>
                    <a:pt x="1563" y="2473"/>
                  </a:lnTo>
                  <a:lnTo>
                    <a:pt x="1563" y="2499"/>
                  </a:lnTo>
                  <a:lnTo>
                    <a:pt x="1563" y="2516"/>
                  </a:lnTo>
                  <a:lnTo>
                    <a:pt x="1563" y="2538"/>
                  </a:lnTo>
                  <a:lnTo>
                    <a:pt x="1574" y="2869"/>
                  </a:lnTo>
                  <a:lnTo>
                    <a:pt x="1577" y="3016"/>
                  </a:lnTo>
                  <a:lnTo>
                    <a:pt x="1577" y="3041"/>
                  </a:lnTo>
                  <a:lnTo>
                    <a:pt x="1576" y="3061"/>
                  </a:lnTo>
                  <a:lnTo>
                    <a:pt x="1570" y="3080"/>
                  </a:lnTo>
                  <a:lnTo>
                    <a:pt x="763" y="3093"/>
                  </a:lnTo>
                  <a:lnTo>
                    <a:pt x="366" y="3088"/>
                  </a:lnTo>
                  <a:lnTo>
                    <a:pt x="31" y="3059"/>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4" name="Freeform 9"/>
            <p:cNvSpPr>
              <a:spLocks/>
            </p:cNvSpPr>
            <p:nvPr/>
          </p:nvSpPr>
          <p:spPr bwMode="auto">
            <a:xfrm rot="-2660175">
              <a:off x="2627" y="1712"/>
              <a:ext cx="812" cy="969"/>
            </a:xfrm>
            <a:custGeom>
              <a:avLst/>
              <a:gdLst>
                <a:gd name="T0" fmla="*/ 1 w 1623"/>
                <a:gd name="T1" fmla="*/ 0 h 2907"/>
                <a:gd name="T2" fmla="*/ 1 w 1623"/>
                <a:gd name="T3" fmla="*/ 0 h 2907"/>
                <a:gd name="T4" fmla="*/ 1 w 1623"/>
                <a:gd name="T5" fmla="*/ 0 h 2907"/>
                <a:gd name="T6" fmla="*/ 1 w 1623"/>
                <a:gd name="T7" fmla="*/ 0 h 2907"/>
                <a:gd name="T8" fmla="*/ 1 w 1623"/>
                <a:gd name="T9" fmla="*/ 0 h 2907"/>
                <a:gd name="T10" fmla="*/ 1 w 1623"/>
                <a:gd name="T11" fmla="*/ 0 h 2907"/>
                <a:gd name="T12" fmla="*/ 1 w 1623"/>
                <a:gd name="T13" fmla="*/ 0 h 2907"/>
                <a:gd name="T14" fmla="*/ 1 w 1623"/>
                <a:gd name="T15" fmla="*/ 0 h 2907"/>
                <a:gd name="T16" fmla="*/ 1 w 1623"/>
                <a:gd name="T17" fmla="*/ 0 h 2907"/>
                <a:gd name="T18" fmla="*/ 1 w 1623"/>
                <a:gd name="T19" fmla="*/ 0 h 2907"/>
                <a:gd name="T20" fmla="*/ 1 w 1623"/>
                <a:gd name="T21" fmla="*/ 0 h 2907"/>
                <a:gd name="T22" fmla="*/ 1 w 1623"/>
                <a:gd name="T23" fmla="*/ 0 h 2907"/>
                <a:gd name="T24" fmla="*/ 1 w 1623"/>
                <a:gd name="T25" fmla="*/ 0 h 2907"/>
                <a:gd name="T26" fmla="*/ 1 w 1623"/>
                <a:gd name="T27" fmla="*/ 0 h 2907"/>
                <a:gd name="T28" fmla="*/ 1 w 1623"/>
                <a:gd name="T29" fmla="*/ 0 h 2907"/>
                <a:gd name="T30" fmla="*/ 1 w 1623"/>
                <a:gd name="T31" fmla="*/ 0 h 2907"/>
                <a:gd name="T32" fmla="*/ 1 w 1623"/>
                <a:gd name="T33" fmla="*/ 0 h 2907"/>
                <a:gd name="T34" fmla="*/ 1 w 1623"/>
                <a:gd name="T35" fmla="*/ 0 h 2907"/>
                <a:gd name="T36" fmla="*/ 1 w 1623"/>
                <a:gd name="T37" fmla="*/ 0 h 2907"/>
                <a:gd name="T38" fmla="*/ 1 w 1623"/>
                <a:gd name="T39" fmla="*/ 0 h 2907"/>
                <a:gd name="T40" fmla="*/ 1 w 1623"/>
                <a:gd name="T41" fmla="*/ 0 h 2907"/>
                <a:gd name="T42" fmla="*/ 1 w 1623"/>
                <a:gd name="T43" fmla="*/ 0 h 2907"/>
                <a:gd name="T44" fmla="*/ 1 w 1623"/>
                <a:gd name="T45" fmla="*/ 0 h 2907"/>
                <a:gd name="T46" fmla="*/ 1 w 1623"/>
                <a:gd name="T47" fmla="*/ 0 h 2907"/>
                <a:gd name="T48" fmla="*/ 1 w 1623"/>
                <a:gd name="T49" fmla="*/ 0 h 2907"/>
                <a:gd name="T50" fmla="*/ 1 w 1623"/>
                <a:gd name="T51" fmla="*/ 0 h 2907"/>
                <a:gd name="T52" fmla="*/ 1 w 1623"/>
                <a:gd name="T53" fmla="*/ 0 h 2907"/>
                <a:gd name="T54" fmla="*/ 1 w 1623"/>
                <a:gd name="T55" fmla="*/ 0 h 2907"/>
                <a:gd name="T56" fmla="*/ 1 w 1623"/>
                <a:gd name="T57" fmla="*/ 0 h 2907"/>
                <a:gd name="T58" fmla="*/ 1 w 1623"/>
                <a:gd name="T59" fmla="*/ 0 h 2907"/>
                <a:gd name="T60" fmla="*/ 1 w 1623"/>
                <a:gd name="T61" fmla="*/ 0 h 2907"/>
                <a:gd name="T62" fmla="*/ 1 w 1623"/>
                <a:gd name="T63" fmla="*/ 0 h 2907"/>
                <a:gd name="T64" fmla="*/ 1 w 1623"/>
                <a:gd name="T65" fmla="*/ 0 h 2907"/>
                <a:gd name="T66" fmla="*/ 1 w 1623"/>
                <a:gd name="T67" fmla="*/ 0 h 2907"/>
                <a:gd name="T68" fmla="*/ 1 w 1623"/>
                <a:gd name="T69" fmla="*/ 0 h 2907"/>
                <a:gd name="T70" fmla="*/ 1 w 1623"/>
                <a:gd name="T71" fmla="*/ 0 h 2907"/>
                <a:gd name="T72" fmla="*/ 1 w 1623"/>
                <a:gd name="T73" fmla="*/ 0 h 2907"/>
                <a:gd name="T74" fmla="*/ 1 w 1623"/>
                <a:gd name="T75" fmla="*/ 0 h 2907"/>
                <a:gd name="T76" fmla="*/ 0 w 1623"/>
                <a:gd name="T77" fmla="*/ 0 h 2907"/>
                <a:gd name="T78" fmla="*/ 1 w 1623"/>
                <a:gd name="T79" fmla="*/ 0 h 2907"/>
                <a:gd name="T80" fmla="*/ 1 w 1623"/>
                <a:gd name="T81" fmla="*/ 0 h 2907"/>
                <a:gd name="T82" fmla="*/ 1 w 1623"/>
                <a:gd name="T83" fmla="*/ 0 h 29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23"/>
                <a:gd name="T127" fmla="*/ 0 h 2907"/>
                <a:gd name="T128" fmla="*/ 1623 w 1623"/>
                <a:gd name="T129" fmla="*/ 2907 h 29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23" h="2907">
                  <a:moveTo>
                    <a:pt x="1538" y="2864"/>
                  </a:moveTo>
                  <a:lnTo>
                    <a:pt x="1570" y="2852"/>
                  </a:lnTo>
                  <a:lnTo>
                    <a:pt x="1595" y="2816"/>
                  </a:lnTo>
                  <a:lnTo>
                    <a:pt x="1620" y="2688"/>
                  </a:lnTo>
                  <a:lnTo>
                    <a:pt x="1623" y="2604"/>
                  </a:lnTo>
                  <a:lnTo>
                    <a:pt x="1623" y="2558"/>
                  </a:lnTo>
                  <a:lnTo>
                    <a:pt x="1621" y="2506"/>
                  </a:lnTo>
                  <a:lnTo>
                    <a:pt x="1601" y="2289"/>
                  </a:lnTo>
                  <a:lnTo>
                    <a:pt x="1522" y="1849"/>
                  </a:lnTo>
                  <a:lnTo>
                    <a:pt x="1475" y="1668"/>
                  </a:lnTo>
                  <a:lnTo>
                    <a:pt x="1427" y="1542"/>
                  </a:lnTo>
                  <a:lnTo>
                    <a:pt x="1372" y="1499"/>
                  </a:lnTo>
                  <a:lnTo>
                    <a:pt x="1308" y="1470"/>
                  </a:lnTo>
                  <a:lnTo>
                    <a:pt x="1128" y="1365"/>
                  </a:lnTo>
                  <a:lnTo>
                    <a:pt x="1022" y="1305"/>
                  </a:lnTo>
                  <a:lnTo>
                    <a:pt x="966" y="1266"/>
                  </a:lnTo>
                  <a:lnTo>
                    <a:pt x="927" y="1219"/>
                  </a:lnTo>
                  <a:lnTo>
                    <a:pt x="913" y="1131"/>
                  </a:lnTo>
                  <a:lnTo>
                    <a:pt x="913" y="1109"/>
                  </a:lnTo>
                  <a:lnTo>
                    <a:pt x="913" y="1083"/>
                  </a:lnTo>
                  <a:lnTo>
                    <a:pt x="922" y="1040"/>
                  </a:lnTo>
                  <a:lnTo>
                    <a:pt x="947" y="940"/>
                  </a:lnTo>
                  <a:lnTo>
                    <a:pt x="1012" y="869"/>
                  </a:lnTo>
                  <a:lnTo>
                    <a:pt x="1034" y="758"/>
                  </a:lnTo>
                  <a:lnTo>
                    <a:pt x="1047" y="640"/>
                  </a:lnTo>
                  <a:lnTo>
                    <a:pt x="1043" y="615"/>
                  </a:lnTo>
                  <a:lnTo>
                    <a:pt x="1032" y="596"/>
                  </a:lnTo>
                  <a:lnTo>
                    <a:pt x="1016" y="549"/>
                  </a:lnTo>
                  <a:lnTo>
                    <a:pt x="1016" y="481"/>
                  </a:lnTo>
                  <a:lnTo>
                    <a:pt x="1012" y="393"/>
                  </a:lnTo>
                  <a:lnTo>
                    <a:pt x="984" y="241"/>
                  </a:lnTo>
                  <a:lnTo>
                    <a:pt x="909" y="133"/>
                  </a:lnTo>
                  <a:lnTo>
                    <a:pt x="817" y="52"/>
                  </a:lnTo>
                  <a:lnTo>
                    <a:pt x="725" y="17"/>
                  </a:lnTo>
                  <a:lnTo>
                    <a:pt x="630" y="0"/>
                  </a:lnTo>
                  <a:lnTo>
                    <a:pt x="614" y="1"/>
                  </a:lnTo>
                  <a:lnTo>
                    <a:pt x="595" y="8"/>
                  </a:lnTo>
                  <a:lnTo>
                    <a:pt x="553" y="36"/>
                  </a:lnTo>
                  <a:lnTo>
                    <a:pt x="480" y="99"/>
                  </a:lnTo>
                  <a:lnTo>
                    <a:pt x="446" y="192"/>
                  </a:lnTo>
                  <a:lnTo>
                    <a:pt x="418" y="299"/>
                  </a:lnTo>
                  <a:lnTo>
                    <a:pt x="412" y="352"/>
                  </a:lnTo>
                  <a:lnTo>
                    <a:pt x="416" y="433"/>
                  </a:lnTo>
                  <a:lnTo>
                    <a:pt x="421" y="515"/>
                  </a:lnTo>
                  <a:lnTo>
                    <a:pt x="422" y="549"/>
                  </a:lnTo>
                  <a:lnTo>
                    <a:pt x="422" y="576"/>
                  </a:lnTo>
                  <a:lnTo>
                    <a:pt x="409" y="596"/>
                  </a:lnTo>
                  <a:lnTo>
                    <a:pt x="400" y="602"/>
                  </a:lnTo>
                  <a:lnTo>
                    <a:pt x="395" y="618"/>
                  </a:lnTo>
                  <a:lnTo>
                    <a:pt x="420" y="830"/>
                  </a:lnTo>
                  <a:lnTo>
                    <a:pt x="453" y="887"/>
                  </a:lnTo>
                  <a:lnTo>
                    <a:pt x="488" y="927"/>
                  </a:lnTo>
                  <a:lnTo>
                    <a:pt x="525" y="1015"/>
                  </a:lnTo>
                  <a:lnTo>
                    <a:pt x="535" y="1035"/>
                  </a:lnTo>
                  <a:lnTo>
                    <a:pt x="542" y="1123"/>
                  </a:lnTo>
                  <a:lnTo>
                    <a:pt x="542" y="1203"/>
                  </a:lnTo>
                  <a:lnTo>
                    <a:pt x="507" y="1236"/>
                  </a:lnTo>
                  <a:lnTo>
                    <a:pt x="445" y="1266"/>
                  </a:lnTo>
                  <a:lnTo>
                    <a:pt x="418" y="1274"/>
                  </a:lnTo>
                  <a:lnTo>
                    <a:pt x="398" y="1274"/>
                  </a:lnTo>
                  <a:lnTo>
                    <a:pt x="377" y="1274"/>
                  </a:lnTo>
                  <a:lnTo>
                    <a:pt x="338" y="1272"/>
                  </a:lnTo>
                  <a:lnTo>
                    <a:pt x="322" y="1272"/>
                  </a:lnTo>
                  <a:lnTo>
                    <a:pt x="307" y="1272"/>
                  </a:lnTo>
                  <a:lnTo>
                    <a:pt x="292" y="1272"/>
                  </a:lnTo>
                  <a:lnTo>
                    <a:pt x="270" y="1272"/>
                  </a:lnTo>
                  <a:lnTo>
                    <a:pt x="214" y="1262"/>
                  </a:lnTo>
                  <a:lnTo>
                    <a:pt x="159" y="1255"/>
                  </a:lnTo>
                  <a:lnTo>
                    <a:pt x="137" y="1253"/>
                  </a:lnTo>
                  <a:lnTo>
                    <a:pt x="118" y="1255"/>
                  </a:lnTo>
                  <a:lnTo>
                    <a:pt x="108" y="1284"/>
                  </a:lnTo>
                  <a:lnTo>
                    <a:pt x="103" y="1344"/>
                  </a:lnTo>
                  <a:lnTo>
                    <a:pt x="89" y="1448"/>
                  </a:lnTo>
                  <a:lnTo>
                    <a:pt x="60" y="1532"/>
                  </a:lnTo>
                  <a:lnTo>
                    <a:pt x="42" y="1626"/>
                  </a:lnTo>
                  <a:lnTo>
                    <a:pt x="4" y="2101"/>
                  </a:lnTo>
                  <a:lnTo>
                    <a:pt x="0" y="2553"/>
                  </a:lnTo>
                  <a:lnTo>
                    <a:pt x="0" y="2780"/>
                  </a:lnTo>
                  <a:lnTo>
                    <a:pt x="4" y="2880"/>
                  </a:lnTo>
                  <a:lnTo>
                    <a:pt x="305" y="2903"/>
                  </a:lnTo>
                  <a:lnTo>
                    <a:pt x="477" y="2907"/>
                  </a:lnTo>
                  <a:lnTo>
                    <a:pt x="568" y="2907"/>
                  </a:lnTo>
                  <a:lnTo>
                    <a:pt x="615" y="2907"/>
                  </a:lnTo>
                  <a:lnTo>
                    <a:pt x="664" y="2907"/>
                  </a:lnTo>
                  <a:lnTo>
                    <a:pt x="1538" y="2864"/>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5" name="Freeform 10"/>
            <p:cNvSpPr>
              <a:spLocks/>
            </p:cNvSpPr>
            <p:nvPr/>
          </p:nvSpPr>
          <p:spPr bwMode="auto">
            <a:xfrm>
              <a:off x="1546" y="1992"/>
              <a:ext cx="820" cy="1005"/>
            </a:xfrm>
            <a:custGeom>
              <a:avLst/>
              <a:gdLst>
                <a:gd name="T0" fmla="*/ 1 w 1639"/>
                <a:gd name="T1" fmla="*/ 0 h 3014"/>
                <a:gd name="T2" fmla="*/ 1 w 1639"/>
                <a:gd name="T3" fmla="*/ 0 h 3014"/>
                <a:gd name="T4" fmla="*/ 0 w 1639"/>
                <a:gd name="T5" fmla="*/ 0 h 3014"/>
                <a:gd name="T6" fmla="*/ 1 w 1639"/>
                <a:gd name="T7" fmla="*/ 0 h 3014"/>
                <a:gd name="T8" fmla="*/ 1 w 1639"/>
                <a:gd name="T9" fmla="*/ 0 h 3014"/>
                <a:gd name="T10" fmla="*/ 1 w 1639"/>
                <a:gd name="T11" fmla="*/ 0 h 3014"/>
                <a:gd name="T12" fmla="*/ 1 w 1639"/>
                <a:gd name="T13" fmla="*/ 0 h 3014"/>
                <a:gd name="T14" fmla="*/ 1 w 1639"/>
                <a:gd name="T15" fmla="*/ 0 h 3014"/>
                <a:gd name="T16" fmla="*/ 1 w 1639"/>
                <a:gd name="T17" fmla="*/ 0 h 3014"/>
                <a:gd name="T18" fmla="*/ 1 w 1639"/>
                <a:gd name="T19" fmla="*/ 0 h 3014"/>
                <a:gd name="T20" fmla="*/ 1 w 1639"/>
                <a:gd name="T21" fmla="*/ 0 h 3014"/>
                <a:gd name="T22" fmla="*/ 1 w 1639"/>
                <a:gd name="T23" fmla="*/ 0 h 3014"/>
                <a:gd name="T24" fmla="*/ 1 w 1639"/>
                <a:gd name="T25" fmla="*/ 0 h 3014"/>
                <a:gd name="T26" fmla="*/ 1 w 1639"/>
                <a:gd name="T27" fmla="*/ 0 h 3014"/>
                <a:gd name="T28" fmla="*/ 1 w 1639"/>
                <a:gd name="T29" fmla="*/ 0 h 3014"/>
                <a:gd name="T30" fmla="*/ 1 w 1639"/>
                <a:gd name="T31" fmla="*/ 0 h 3014"/>
                <a:gd name="T32" fmla="*/ 1 w 1639"/>
                <a:gd name="T33" fmla="*/ 0 h 3014"/>
                <a:gd name="T34" fmla="*/ 1 w 1639"/>
                <a:gd name="T35" fmla="*/ 0 h 3014"/>
                <a:gd name="T36" fmla="*/ 1 w 1639"/>
                <a:gd name="T37" fmla="*/ 0 h 3014"/>
                <a:gd name="T38" fmla="*/ 1 w 1639"/>
                <a:gd name="T39" fmla="*/ 0 h 3014"/>
                <a:gd name="T40" fmla="*/ 1 w 1639"/>
                <a:gd name="T41" fmla="*/ 0 h 3014"/>
                <a:gd name="T42" fmla="*/ 1 w 1639"/>
                <a:gd name="T43" fmla="*/ 0 h 3014"/>
                <a:gd name="T44" fmla="*/ 1 w 1639"/>
                <a:gd name="T45" fmla="*/ 0 h 3014"/>
                <a:gd name="T46" fmla="*/ 1 w 1639"/>
                <a:gd name="T47" fmla="*/ 0 h 3014"/>
                <a:gd name="T48" fmla="*/ 1 w 1639"/>
                <a:gd name="T49" fmla="*/ 0 h 3014"/>
                <a:gd name="T50" fmla="*/ 1 w 1639"/>
                <a:gd name="T51" fmla="*/ 0 h 3014"/>
                <a:gd name="T52" fmla="*/ 1 w 1639"/>
                <a:gd name="T53" fmla="*/ 0 h 3014"/>
                <a:gd name="T54" fmla="*/ 1 w 1639"/>
                <a:gd name="T55" fmla="*/ 0 h 3014"/>
                <a:gd name="T56" fmla="*/ 1 w 1639"/>
                <a:gd name="T57" fmla="*/ 0 h 3014"/>
                <a:gd name="T58" fmla="*/ 1 w 1639"/>
                <a:gd name="T59" fmla="*/ 0 h 3014"/>
                <a:gd name="T60" fmla="*/ 1 w 1639"/>
                <a:gd name="T61" fmla="*/ 0 h 3014"/>
                <a:gd name="T62" fmla="*/ 1 w 1639"/>
                <a:gd name="T63" fmla="*/ 0 h 3014"/>
                <a:gd name="T64" fmla="*/ 1 w 1639"/>
                <a:gd name="T65" fmla="*/ 0 h 3014"/>
                <a:gd name="T66" fmla="*/ 1 w 1639"/>
                <a:gd name="T67" fmla="*/ 0 h 30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39"/>
                <a:gd name="T103" fmla="*/ 0 h 3014"/>
                <a:gd name="T104" fmla="*/ 1639 w 1639"/>
                <a:gd name="T105" fmla="*/ 3014 h 30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39" h="3014">
                  <a:moveTo>
                    <a:pt x="156" y="3014"/>
                  </a:moveTo>
                  <a:lnTo>
                    <a:pt x="9" y="2958"/>
                  </a:lnTo>
                  <a:lnTo>
                    <a:pt x="0" y="1901"/>
                  </a:lnTo>
                  <a:lnTo>
                    <a:pt x="118" y="1674"/>
                  </a:lnTo>
                  <a:lnTo>
                    <a:pt x="316" y="1573"/>
                  </a:lnTo>
                  <a:lnTo>
                    <a:pt x="427" y="1488"/>
                  </a:lnTo>
                  <a:lnTo>
                    <a:pt x="551" y="1415"/>
                  </a:lnTo>
                  <a:lnTo>
                    <a:pt x="597" y="1310"/>
                  </a:lnTo>
                  <a:lnTo>
                    <a:pt x="606" y="1251"/>
                  </a:lnTo>
                  <a:lnTo>
                    <a:pt x="590" y="1184"/>
                  </a:lnTo>
                  <a:lnTo>
                    <a:pt x="499" y="1155"/>
                  </a:lnTo>
                  <a:lnTo>
                    <a:pt x="433" y="885"/>
                  </a:lnTo>
                  <a:lnTo>
                    <a:pt x="472" y="514"/>
                  </a:lnTo>
                  <a:lnTo>
                    <a:pt x="506" y="243"/>
                  </a:lnTo>
                  <a:lnTo>
                    <a:pt x="620" y="59"/>
                  </a:lnTo>
                  <a:lnTo>
                    <a:pt x="699" y="0"/>
                  </a:lnTo>
                  <a:lnTo>
                    <a:pt x="769" y="13"/>
                  </a:lnTo>
                  <a:lnTo>
                    <a:pt x="838" y="26"/>
                  </a:lnTo>
                  <a:lnTo>
                    <a:pt x="869" y="0"/>
                  </a:lnTo>
                  <a:lnTo>
                    <a:pt x="1020" y="118"/>
                  </a:lnTo>
                  <a:lnTo>
                    <a:pt x="1136" y="455"/>
                  </a:lnTo>
                  <a:lnTo>
                    <a:pt x="1215" y="750"/>
                  </a:lnTo>
                  <a:lnTo>
                    <a:pt x="1215" y="1013"/>
                  </a:lnTo>
                  <a:lnTo>
                    <a:pt x="1136" y="1189"/>
                  </a:lnTo>
                  <a:lnTo>
                    <a:pt x="1049" y="1262"/>
                  </a:lnTo>
                  <a:lnTo>
                    <a:pt x="1080" y="1333"/>
                  </a:lnTo>
                  <a:lnTo>
                    <a:pt x="1228" y="1465"/>
                  </a:lnTo>
                  <a:lnTo>
                    <a:pt x="1414" y="1488"/>
                  </a:lnTo>
                  <a:lnTo>
                    <a:pt x="1518" y="1561"/>
                  </a:lnTo>
                  <a:lnTo>
                    <a:pt x="1602" y="1631"/>
                  </a:lnTo>
                  <a:lnTo>
                    <a:pt x="1632" y="1801"/>
                  </a:lnTo>
                  <a:lnTo>
                    <a:pt x="1639" y="1940"/>
                  </a:lnTo>
                  <a:lnTo>
                    <a:pt x="1527" y="3013"/>
                  </a:lnTo>
                  <a:lnTo>
                    <a:pt x="156" y="3014"/>
                  </a:lnTo>
                  <a:close/>
                </a:path>
              </a:pathLst>
            </a:custGeom>
            <a:solidFill>
              <a:srgbClr val="808080"/>
            </a:solidFill>
            <a:ln w="1588">
              <a:solidFill>
                <a:srgbClr val="919191"/>
              </a:solidFill>
              <a:round/>
              <a:headEnd/>
              <a:tailEnd/>
            </a:ln>
          </p:spPr>
          <p:txBody>
            <a:bodyPr/>
            <a:lstStyle/>
            <a:p>
              <a:endParaRPr lang="en-GB"/>
            </a:p>
          </p:txBody>
        </p:sp>
        <p:sp>
          <p:nvSpPr>
            <p:cNvPr id="19466" name="Freeform 11"/>
            <p:cNvSpPr>
              <a:spLocks/>
            </p:cNvSpPr>
            <p:nvPr/>
          </p:nvSpPr>
          <p:spPr bwMode="auto">
            <a:xfrm>
              <a:off x="2825" y="1953"/>
              <a:ext cx="882" cy="924"/>
            </a:xfrm>
            <a:custGeom>
              <a:avLst/>
              <a:gdLst>
                <a:gd name="T0" fmla="*/ 0 w 1765"/>
                <a:gd name="T1" fmla="*/ 0 h 2774"/>
                <a:gd name="T2" fmla="*/ 0 w 1765"/>
                <a:gd name="T3" fmla="*/ 0 h 2774"/>
                <a:gd name="T4" fmla="*/ 0 w 1765"/>
                <a:gd name="T5" fmla="*/ 0 h 2774"/>
                <a:gd name="T6" fmla="*/ 0 w 1765"/>
                <a:gd name="T7" fmla="*/ 0 h 2774"/>
                <a:gd name="T8" fmla="*/ 0 w 1765"/>
                <a:gd name="T9" fmla="*/ 0 h 2774"/>
                <a:gd name="T10" fmla="*/ 0 w 1765"/>
                <a:gd name="T11" fmla="*/ 0 h 2774"/>
                <a:gd name="T12" fmla="*/ 0 w 1765"/>
                <a:gd name="T13" fmla="*/ 0 h 2774"/>
                <a:gd name="T14" fmla="*/ 0 w 1765"/>
                <a:gd name="T15" fmla="*/ 0 h 2774"/>
                <a:gd name="T16" fmla="*/ 0 w 1765"/>
                <a:gd name="T17" fmla="*/ 0 h 2774"/>
                <a:gd name="T18" fmla="*/ 0 w 1765"/>
                <a:gd name="T19" fmla="*/ 0 h 2774"/>
                <a:gd name="T20" fmla="*/ 0 w 1765"/>
                <a:gd name="T21" fmla="*/ 0 h 2774"/>
                <a:gd name="T22" fmla="*/ 0 w 1765"/>
                <a:gd name="T23" fmla="*/ 0 h 2774"/>
                <a:gd name="T24" fmla="*/ 0 w 1765"/>
                <a:gd name="T25" fmla="*/ 0 h 2774"/>
                <a:gd name="T26" fmla="*/ 0 w 1765"/>
                <a:gd name="T27" fmla="*/ 0 h 2774"/>
                <a:gd name="T28" fmla="*/ 0 w 1765"/>
                <a:gd name="T29" fmla="*/ 0 h 2774"/>
                <a:gd name="T30" fmla="*/ 0 w 1765"/>
                <a:gd name="T31" fmla="*/ 0 h 2774"/>
                <a:gd name="T32" fmla="*/ 0 w 1765"/>
                <a:gd name="T33" fmla="*/ 0 h 2774"/>
                <a:gd name="T34" fmla="*/ 0 w 1765"/>
                <a:gd name="T35" fmla="*/ 0 h 2774"/>
                <a:gd name="T36" fmla="*/ 0 w 1765"/>
                <a:gd name="T37" fmla="*/ 0 h 2774"/>
                <a:gd name="T38" fmla="*/ 0 w 1765"/>
                <a:gd name="T39" fmla="*/ 0 h 2774"/>
                <a:gd name="T40" fmla="*/ 0 w 1765"/>
                <a:gd name="T41" fmla="*/ 0 h 2774"/>
                <a:gd name="T42" fmla="*/ 0 w 1765"/>
                <a:gd name="T43" fmla="*/ 0 h 2774"/>
                <a:gd name="T44" fmla="*/ 0 w 1765"/>
                <a:gd name="T45" fmla="*/ 0 h 2774"/>
                <a:gd name="T46" fmla="*/ 0 w 1765"/>
                <a:gd name="T47" fmla="*/ 0 h 2774"/>
                <a:gd name="T48" fmla="*/ 0 w 1765"/>
                <a:gd name="T49" fmla="*/ 0 h 2774"/>
                <a:gd name="T50" fmla="*/ 0 w 1765"/>
                <a:gd name="T51" fmla="*/ 0 h 2774"/>
                <a:gd name="T52" fmla="*/ 0 w 1765"/>
                <a:gd name="T53" fmla="*/ 0 h 2774"/>
                <a:gd name="T54" fmla="*/ 0 w 1765"/>
                <a:gd name="T55" fmla="*/ 0 h 2774"/>
                <a:gd name="T56" fmla="*/ 0 w 1765"/>
                <a:gd name="T57" fmla="*/ 0 h 2774"/>
                <a:gd name="T58" fmla="*/ 0 w 1765"/>
                <a:gd name="T59" fmla="*/ 0 h 2774"/>
                <a:gd name="T60" fmla="*/ 0 w 1765"/>
                <a:gd name="T61" fmla="*/ 0 h 2774"/>
                <a:gd name="T62" fmla="*/ 0 w 1765"/>
                <a:gd name="T63" fmla="*/ 0 h 2774"/>
                <a:gd name="T64" fmla="*/ 0 w 1765"/>
                <a:gd name="T65" fmla="*/ 0 h 2774"/>
                <a:gd name="T66" fmla="*/ 0 w 1765"/>
                <a:gd name="T67" fmla="*/ 0 h 2774"/>
                <a:gd name="T68" fmla="*/ 0 w 1765"/>
                <a:gd name="T69" fmla="*/ 0 h 2774"/>
                <a:gd name="T70" fmla="*/ 0 w 1765"/>
                <a:gd name="T71" fmla="*/ 0 h 2774"/>
                <a:gd name="T72" fmla="*/ 0 w 1765"/>
                <a:gd name="T73" fmla="*/ 0 h 2774"/>
                <a:gd name="T74" fmla="*/ 0 w 1765"/>
                <a:gd name="T75" fmla="*/ 0 h 27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5"/>
                <a:gd name="T115" fmla="*/ 0 h 2774"/>
                <a:gd name="T116" fmla="*/ 1765 w 1765"/>
                <a:gd name="T117" fmla="*/ 2774 h 27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5" h="2774">
                  <a:moveTo>
                    <a:pt x="0" y="2722"/>
                  </a:moveTo>
                  <a:lnTo>
                    <a:pt x="81" y="1843"/>
                  </a:lnTo>
                  <a:lnTo>
                    <a:pt x="127" y="1713"/>
                  </a:lnTo>
                  <a:lnTo>
                    <a:pt x="198" y="1528"/>
                  </a:lnTo>
                  <a:lnTo>
                    <a:pt x="282" y="1507"/>
                  </a:lnTo>
                  <a:lnTo>
                    <a:pt x="446" y="1473"/>
                  </a:lnTo>
                  <a:lnTo>
                    <a:pt x="525" y="1425"/>
                  </a:lnTo>
                  <a:lnTo>
                    <a:pt x="591" y="1367"/>
                  </a:lnTo>
                  <a:lnTo>
                    <a:pt x="617" y="1208"/>
                  </a:lnTo>
                  <a:lnTo>
                    <a:pt x="538" y="996"/>
                  </a:lnTo>
                  <a:lnTo>
                    <a:pt x="485" y="977"/>
                  </a:lnTo>
                  <a:lnTo>
                    <a:pt x="438" y="748"/>
                  </a:lnTo>
                  <a:lnTo>
                    <a:pt x="470" y="689"/>
                  </a:lnTo>
                  <a:lnTo>
                    <a:pt x="454" y="462"/>
                  </a:lnTo>
                  <a:lnTo>
                    <a:pt x="460" y="248"/>
                  </a:lnTo>
                  <a:lnTo>
                    <a:pt x="518" y="164"/>
                  </a:lnTo>
                  <a:lnTo>
                    <a:pt x="634" y="20"/>
                  </a:lnTo>
                  <a:lnTo>
                    <a:pt x="727" y="0"/>
                  </a:lnTo>
                  <a:lnTo>
                    <a:pt x="850" y="0"/>
                  </a:lnTo>
                  <a:lnTo>
                    <a:pt x="945" y="57"/>
                  </a:lnTo>
                  <a:lnTo>
                    <a:pt x="1024" y="164"/>
                  </a:lnTo>
                  <a:lnTo>
                    <a:pt x="1078" y="340"/>
                  </a:lnTo>
                  <a:lnTo>
                    <a:pt x="1090" y="495"/>
                  </a:lnTo>
                  <a:lnTo>
                    <a:pt x="1090" y="628"/>
                  </a:lnTo>
                  <a:lnTo>
                    <a:pt x="1138" y="651"/>
                  </a:lnTo>
                  <a:lnTo>
                    <a:pt x="1122" y="865"/>
                  </a:lnTo>
                  <a:lnTo>
                    <a:pt x="1054" y="902"/>
                  </a:lnTo>
                  <a:lnTo>
                    <a:pt x="1038" y="1032"/>
                  </a:lnTo>
                  <a:lnTo>
                    <a:pt x="1013" y="1178"/>
                  </a:lnTo>
                  <a:lnTo>
                    <a:pt x="1031" y="1292"/>
                  </a:lnTo>
                  <a:lnTo>
                    <a:pt x="1118" y="1367"/>
                  </a:lnTo>
                  <a:lnTo>
                    <a:pt x="1233" y="1411"/>
                  </a:lnTo>
                  <a:lnTo>
                    <a:pt x="1397" y="1447"/>
                  </a:lnTo>
                  <a:lnTo>
                    <a:pt x="1512" y="1458"/>
                  </a:lnTo>
                  <a:lnTo>
                    <a:pt x="1575" y="1578"/>
                  </a:lnTo>
                  <a:lnTo>
                    <a:pt x="1622" y="1687"/>
                  </a:lnTo>
                  <a:lnTo>
                    <a:pt x="1765" y="2774"/>
                  </a:lnTo>
                  <a:lnTo>
                    <a:pt x="0" y="2722"/>
                  </a:lnTo>
                  <a:close/>
                </a:path>
              </a:pathLst>
            </a:custGeom>
            <a:solidFill>
              <a:srgbClr val="808080"/>
            </a:solidFill>
            <a:ln w="1588">
              <a:solidFill>
                <a:srgbClr val="919191"/>
              </a:solidFill>
              <a:round/>
              <a:headEnd/>
              <a:tailEnd/>
            </a:ln>
          </p:spPr>
          <p:txBody>
            <a:bodyPr/>
            <a:lstStyle/>
            <a:p>
              <a:endParaRPr lang="en-GB"/>
            </a:p>
          </p:txBody>
        </p:sp>
        <p:sp>
          <p:nvSpPr>
            <p:cNvPr id="19467" name="Freeform 12"/>
            <p:cNvSpPr>
              <a:spLocks/>
            </p:cNvSpPr>
            <p:nvPr/>
          </p:nvSpPr>
          <p:spPr bwMode="auto">
            <a:xfrm>
              <a:off x="2464" y="2105"/>
              <a:ext cx="814" cy="1037"/>
            </a:xfrm>
            <a:custGeom>
              <a:avLst/>
              <a:gdLst>
                <a:gd name="T0" fmla="*/ 1 w 1626"/>
                <a:gd name="T1" fmla="*/ 0 h 3111"/>
                <a:gd name="T2" fmla="*/ 0 w 1626"/>
                <a:gd name="T3" fmla="*/ 0 h 3111"/>
                <a:gd name="T4" fmla="*/ 1 w 1626"/>
                <a:gd name="T5" fmla="*/ 0 h 3111"/>
                <a:gd name="T6" fmla="*/ 1 w 1626"/>
                <a:gd name="T7" fmla="*/ 0 h 3111"/>
                <a:gd name="T8" fmla="*/ 1 w 1626"/>
                <a:gd name="T9" fmla="*/ 0 h 3111"/>
                <a:gd name="T10" fmla="*/ 1 w 1626"/>
                <a:gd name="T11" fmla="*/ 0 h 3111"/>
                <a:gd name="T12" fmla="*/ 1 w 1626"/>
                <a:gd name="T13" fmla="*/ 0 h 3111"/>
                <a:gd name="T14" fmla="*/ 1 w 1626"/>
                <a:gd name="T15" fmla="*/ 0 h 3111"/>
                <a:gd name="T16" fmla="*/ 1 w 1626"/>
                <a:gd name="T17" fmla="*/ 0 h 3111"/>
                <a:gd name="T18" fmla="*/ 1 w 1626"/>
                <a:gd name="T19" fmla="*/ 0 h 3111"/>
                <a:gd name="T20" fmla="*/ 1 w 1626"/>
                <a:gd name="T21" fmla="*/ 0 h 3111"/>
                <a:gd name="T22" fmla="*/ 1 w 1626"/>
                <a:gd name="T23" fmla="*/ 0 h 3111"/>
                <a:gd name="T24" fmla="*/ 1 w 1626"/>
                <a:gd name="T25" fmla="*/ 0 h 3111"/>
                <a:gd name="T26" fmla="*/ 1 w 1626"/>
                <a:gd name="T27" fmla="*/ 0 h 3111"/>
                <a:gd name="T28" fmla="*/ 1 w 1626"/>
                <a:gd name="T29" fmla="*/ 0 h 3111"/>
                <a:gd name="T30" fmla="*/ 1 w 1626"/>
                <a:gd name="T31" fmla="*/ 0 h 3111"/>
                <a:gd name="T32" fmla="*/ 1 w 1626"/>
                <a:gd name="T33" fmla="*/ 0 h 3111"/>
                <a:gd name="T34" fmla="*/ 1 w 1626"/>
                <a:gd name="T35" fmla="*/ 0 h 3111"/>
                <a:gd name="T36" fmla="*/ 1 w 1626"/>
                <a:gd name="T37" fmla="*/ 0 h 3111"/>
                <a:gd name="T38" fmla="*/ 1 w 1626"/>
                <a:gd name="T39" fmla="*/ 0 h 3111"/>
                <a:gd name="T40" fmla="*/ 1 w 1626"/>
                <a:gd name="T41" fmla="*/ 0 h 3111"/>
                <a:gd name="T42" fmla="*/ 1 w 1626"/>
                <a:gd name="T43" fmla="*/ 0 h 3111"/>
                <a:gd name="T44" fmla="*/ 1 w 1626"/>
                <a:gd name="T45" fmla="*/ 0 h 3111"/>
                <a:gd name="T46" fmla="*/ 1 w 1626"/>
                <a:gd name="T47" fmla="*/ 0 h 3111"/>
                <a:gd name="T48" fmla="*/ 1 w 1626"/>
                <a:gd name="T49" fmla="*/ 0 h 3111"/>
                <a:gd name="T50" fmla="*/ 1 w 1626"/>
                <a:gd name="T51" fmla="*/ 0 h 3111"/>
                <a:gd name="T52" fmla="*/ 1 w 1626"/>
                <a:gd name="T53" fmla="*/ 0 h 3111"/>
                <a:gd name="T54" fmla="*/ 1 w 1626"/>
                <a:gd name="T55" fmla="*/ 0 h 3111"/>
                <a:gd name="T56" fmla="*/ 1 w 1626"/>
                <a:gd name="T57" fmla="*/ 0 h 3111"/>
                <a:gd name="T58" fmla="*/ 1 w 1626"/>
                <a:gd name="T59" fmla="*/ 0 h 3111"/>
                <a:gd name="T60" fmla="*/ 1 w 1626"/>
                <a:gd name="T61" fmla="*/ 0 h 3111"/>
                <a:gd name="T62" fmla="*/ 1 w 1626"/>
                <a:gd name="T63" fmla="*/ 0 h 3111"/>
                <a:gd name="T64" fmla="*/ 1 w 1626"/>
                <a:gd name="T65" fmla="*/ 0 h 3111"/>
                <a:gd name="T66" fmla="*/ 1 w 1626"/>
                <a:gd name="T67" fmla="*/ 0 h 3111"/>
                <a:gd name="T68" fmla="*/ 1 w 1626"/>
                <a:gd name="T69" fmla="*/ 0 h 3111"/>
                <a:gd name="T70" fmla="*/ 1 w 1626"/>
                <a:gd name="T71" fmla="*/ 0 h 3111"/>
                <a:gd name="T72" fmla="*/ 1 w 1626"/>
                <a:gd name="T73" fmla="*/ 0 h 3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6"/>
                <a:gd name="T112" fmla="*/ 0 h 3111"/>
                <a:gd name="T113" fmla="*/ 1626 w 1626"/>
                <a:gd name="T114" fmla="*/ 3111 h 3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6" h="3111">
                  <a:moveTo>
                    <a:pt x="31" y="3081"/>
                  </a:moveTo>
                  <a:lnTo>
                    <a:pt x="17" y="3045"/>
                  </a:lnTo>
                  <a:lnTo>
                    <a:pt x="7" y="2945"/>
                  </a:lnTo>
                  <a:lnTo>
                    <a:pt x="0" y="2643"/>
                  </a:lnTo>
                  <a:lnTo>
                    <a:pt x="14" y="2143"/>
                  </a:lnTo>
                  <a:lnTo>
                    <a:pt x="31" y="2023"/>
                  </a:lnTo>
                  <a:lnTo>
                    <a:pt x="59" y="1911"/>
                  </a:lnTo>
                  <a:lnTo>
                    <a:pt x="135" y="1837"/>
                  </a:lnTo>
                  <a:lnTo>
                    <a:pt x="268" y="1733"/>
                  </a:lnTo>
                  <a:lnTo>
                    <a:pt x="403" y="1632"/>
                  </a:lnTo>
                  <a:lnTo>
                    <a:pt x="483" y="1557"/>
                  </a:lnTo>
                  <a:lnTo>
                    <a:pt x="460" y="1521"/>
                  </a:lnTo>
                  <a:lnTo>
                    <a:pt x="383" y="1456"/>
                  </a:lnTo>
                  <a:lnTo>
                    <a:pt x="302" y="1389"/>
                  </a:lnTo>
                  <a:lnTo>
                    <a:pt x="263" y="1337"/>
                  </a:lnTo>
                  <a:lnTo>
                    <a:pt x="269" y="1319"/>
                  </a:lnTo>
                  <a:lnTo>
                    <a:pt x="286" y="1316"/>
                  </a:lnTo>
                  <a:lnTo>
                    <a:pt x="300" y="1313"/>
                  </a:lnTo>
                  <a:lnTo>
                    <a:pt x="306" y="1294"/>
                  </a:lnTo>
                  <a:lnTo>
                    <a:pt x="301" y="1259"/>
                  </a:lnTo>
                  <a:lnTo>
                    <a:pt x="291" y="1251"/>
                  </a:lnTo>
                  <a:lnTo>
                    <a:pt x="284" y="1242"/>
                  </a:lnTo>
                  <a:lnTo>
                    <a:pt x="283" y="1231"/>
                  </a:lnTo>
                  <a:lnTo>
                    <a:pt x="284" y="1207"/>
                  </a:lnTo>
                  <a:lnTo>
                    <a:pt x="313" y="1015"/>
                  </a:lnTo>
                  <a:lnTo>
                    <a:pt x="330" y="907"/>
                  </a:lnTo>
                  <a:lnTo>
                    <a:pt x="334" y="862"/>
                  </a:lnTo>
                  <a:lnTo>
                    <a:pt x="336" y="825"/>
                  </a:lnTo>
                  <a:lnTo>
                    <a:pt x="313" y="679"/>
                  </a:lnTo>
                  <a:lnTo>
                    <a:pt x="301" y="602"/>
                  </a:lnTo>
                  <a:lnTo>
                    <a:pt x="297" y="568"/>
                  </a:lnTo>
                  <a:lnTo>
                    <a:pt x="297" y="537"/>
                  </a:lnTo>
                  <a:lnTo>
                    <a:pt x="328" y="365"/>
                  </a:lnTo>
                  <a:lnTo>
                    <a:pt x="380" y="207"/>
                  </a:lnTo>
                  <a:lnTo>
                    <a:pt x="467" y="82"/>
                  </a:lnTo>
                  <a:lnTo>
                    <a:pt x="521" y="29"/>
                  </a:lnTo>
                  <a:lnTo>
                    <a:pt x="571" y="0"/>
                  </a:lnTo>
                  <a:lnTo>
                    <a:pt x="602" y="13"/>
                  </a:lnTo>
                  <a:lnTo>
                    <a:pt x="632" y="39"/>
                  </a:lnTo>
                  <a:lnTo>
                    <a:pt x="716" y="85"/>
                  </a:lnTo>
                  <a:lnTo>
                    <a:pt x="746" y="74"/>
                  </a:lnTo>
                  <a:lnTo>
                    <a:pt x="778" y="62"/>
                  </a:lnTo>
                  <a:lnTo>
                    <a:pt x="825" y="97"/>
                  </a:lnTo>
                  <a:lnTo>
                    <a:pt x="878" y="160"/>
                  </a:lnTo>
                  <a:lnTo>
                    <a:pt x="961" y="305"/>
                  </a:lnTo>
                  <a:lnTo>
                    <a:pt x="1008" y="468"/>
                  </a:lnTo>
                  <a:lnTo>
                    <a:pt x="1045" y="643"/>
                  </a:lnTo>
                  <a:lnTo>
                    <a:pt x="1089" y="994"/>
                  </a:lnTo>
                  <a:lnTo>
                    <a:pt x="1098" y="1270"/>
                  </a:lnTo>
                  <a:lnTo>
                    <a:pt x="1103" y="1366"/>
                  </a:lnTo>
                  <a:lnTo>
                    <a:pt x="1105" y="1421"/>
                  </a:lnTo>
                  <a:lnTo>
                    <a:pt x="1105" y="1444"/>
                  </a:lnTo>
                  <a:lnTo>
                    <a:pt x="1104" y="1467"/>
                  </a:lnTo>
                  <a:lnTo>
                    <a:pt x="1096" y="1501"/>
                  </a:lnTo>
                  <a:lnTo>
                    <a:pt x="1089" y="1538"/>
                  </a:lnTo>
                  <a:lnTo>
                    <a:pt x="1105" y="1571"/>
                  </a:lnTo>
                  <a:lnTo>
                    <a:pt x="1135" y="1606"/>
                  </a:lnTo>
                  <a:lnTo>
                    <a:pt x="1196" y="1658"/>
                  </a:lnTo>
                  <a:lnTo>
                    <a:pt x="1348" y="1785"/>
                  </a:lnTo>
                  <a:lnTo>
                    <a:pt x="1612" y="2325"/>
                  </a:lnTo>
                  <a:lnTo>
                    <a:pt x="1619" y="2437"/>
                  </a:lnTo>
                  <a:lnTo>
                    <a:pt x="1612" y="2454"/>
                  </a:lnTo>
                  <a:lnTo>
                    <a:pt x="1611" y="2487"/>
                  </a:lnTo>
                  <a:lnTo>
                    <a:pt x="1611" y="2513"/>
                  </a:lnTo>
                  <a:lnTo>
                    <a:pt x="1612" y="2552"/>
                  </a:lnTo>
                  <a:lnTo>
                    <a:pt x="1623" y="2887"/>
                  </a:lnTo>
                  <a:lnTo>
                    <a:pt x="1626" y="3034"/>
                  </a:lnTo>
                  <a:lnTo>
                    <a:pt x="1626" y="3059"/>
                  </a:lnTo>
                  <a:lnTo>
                    <a:pt x="1625" y="3079"/>
                  </a:lnTo>
                  <a:lnTo>
                    <a:pt x="1619" y="3098"/>
                  </a:lnTo>
                  <a:lnTo>
                    <a:pt x="787" y="3111"/>
                  </a:lnTo>
                  <a:lnTo>
                    <a:pt x="577" y="3111"/>
                  </a:lnTo>
                  <a:lnTo>
                    <a:pt x="476" y="3111"/>
                  </a:lnTo>
                  <a:lnTo>
                    <a:pt x="377" y="3108"/>
                  </a:lnTo>
                  <a:lnTo>
                    <a:pt x="31" y="3081"/>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8" name="Freeform 13"/>
            <p:cNvSpPr>
              <a:spLocks/>
            </p:cNvSpPr>
            <p:nvPr/>
          </p:nvSpPr>
          <p:spPr bwMode="auto">
            <a:xfrm>
              <a:off x="3226" y="2092"/>
              <a:ext cx="838" cy="1067"/>
            </a:xfrm>
            <a:custGeom>
              <a:avLst/>
              <a:gdLst>
                <a:gd name="T0" fmla="*/ 1 w 1675"/>
                <a:gd name="T1" fmla="*/ 0 h 3203"/>
                <a:gd name="T2" fmla="*/ 1 w 1675"/>
                <a:gd name="T3" fmla="*/ 0 h 3203"/>
                <a:gd name="T4" fmla="*/ 1 w 1675"/>
                <a:gd name="T5" fmla="*/ 0 h 3203"/>
                <a:gd name="T6" fmla="*/ 1 w 1675"/>
                <a:gd name="T7" fmla="*/ 0 h 3203"/>
                <a:gd name="T8" fmla="*/ 1 w 1675"/>
                <a:gd name="T9" fmla="*/ 0 h 3203"/>
                <a:gd name="T10" fmla="*/ 1 w 1675"/>
                <a:gd name="T11" fmla="*/ 0 h 3203"/>
                <a:gd name="T12" fmla="*/ 1 w 1675"/>
                <a:gd name="T13" fmla="*/ 0 h 3203"/>
                <a:gd name="T14" fmla="*/ 1 w 1675"/>
                <a:gd name="T15" fmla="*/ 0 h 3203"/>
                <a:gd name="T16" fmla="*/ 1 w 1675"/>
                <a:gd name="T17" fmla="*/ 0 h 3203"/>
                <a:gd name="T18" fmla="*/ 1 w 1675"/>
                <a:gd name="T19" fmla="*/ 0 h 3203"/>
                <a:gd name="T20" fmla="*/ 1 w 1675"/>
                <a:gd name="T21" fmla="*/ 0 h 3203"/>
                <a:gd name="T22" fmla="*/ 1 w 1675"/>
                <a:gd name="T23" fmla="*/ 0 h 3203"/>
                <a:gd name="T24" fmla="*/ 1 w 1675"/>
                <a:gd name="T25" fmla="*/ 0 h 3203"/>
                <a:gd name="T26" fmla="*/ 1 w 1675"/>
                <a:gd name="T27" fmla="*/ 0 h 3203"/>
                <a:gd name="T28" fmla="*/ 1 w 1675"/>
                <a:gd name="T29" fmla="*/ 0 h 3203"/>
                <a:gd name="T30" fmla="*/ 1 w 1675"/>
                <a:gd name="T31" fmla="*/ 0 h 3203"/>
                <a:gd name="T32" fmla="*/ 1 w 1675"/>
                <a:gd name="T33" fmla="*/ 0 h 3203"/>
                <a:gd name="T34" fmla="*/ 1 w 1675"/>
                <a:gd name="T35" fmla="*/ 0 h 3203"/>
                <a:gd name="T36" fmla="*/ 1 w 1675"/>
                <a:gd name="T37" fmla="*/ 0 h 3203"/>
                <a:gd name="T38" fmla="*/ 1 w 1675"/>
                <a:gd name="T39" fmla="*/ 0 h 3203"/>
                <a:gd name="T40" fmla="*/ 1 w 1675"/>
                <a:gd name="T41" fmla="*/ 0 h 3203"/>
                <a:gd name="T42" fmla="*/ 1 w 1675"/>
                <a:gd name="T43" fmla="*/ 0 h 3203"/>
                <a:gd name="T44" fmla="*/ 1 w 1675"/>
                <a:gd name="T45" fmla="*/ 0 h 3203"/>
                <a:gd name="T46" fmla="*/ 1 w 1675"/>
                <a:gd name="T47" fmla="*/ 0 h 3203"/>
                <a:gd name="T48" fmla="*/ 1 w 1675"/>
                <a:gd name="T49" fmla="*/ 0 h 3203"/>
                <a:gd name="T50" fmla="*/ 1 w 1675"/>
                <a:gd name="T51" fmla="*/ 0 h 3203"/>
                <a:gd name="T52" fmla="*/ 1 w 1675"/>
                <a:gd name="T53" fmla="*/ 0 h 3203"/>
                <a:gd name="T54" fmla="*/ 1 w 1675"/>
                <a:gd name="T55" fmla="*/ 0 h 3203"/>
                <a:gd name="T56" fmla="*/ 1 w 1675"/>
                <a:gd name="T57" fmla="*/ 0 h 3203"/>
                <a:gd name="T58" fmla="*/ 1 w 1675"/>
                <a:gd name="T59" fmla="*/ 0 h 3203"/>
                <a:gd name="T60" fmla="*/ 1 w 1675"/>
                <a:gd name="T61" fmla="*/ 0 h 3203"/>
                <a:gd name="T62" fmla="*/ 1 w 1675"/>
                <a:gd name="T63" fmla="*/ 0 h 3203"/>
                <a:gd name="T64" fmla="*/ 1 w 1675"/>
                <a:gd name="T65" fmla="*/ 0 h 3203"/>
                <a:gd name="T66" fmla="*/ 1 w 1675"/>
                <a:gd name="T67" fmla="*/ 0 h 3203"/>
                <a:gd name="T68" fmla="*/ 1 w 1675"/>
                <a:gd name="T69" fmla="*/ 0 h 3203"/>
                <a:gd name="T70" fmla="*/ 1 w 1675"/>
                <a:gd name="T71" fmla="*/ 0 h 3203"/>
                <a:gd name="T72" fmla="*/ 1 w 1675"/>
                <a:gd name="T73" fmla="*/ 0 h 3203"/>
                <a:gd name="T74" fmla="*/ 1 w 1675"/>
                <a:gd name="T75" fmla="*/ 0 h 3203"/>
                <a:gd name="T76" fmla="*/ 1 w 1675"/>
                <a:gd name="T77" fmla="*/ 0 h 3203"/>
                <a:gd name="T78" fmla="*/ 1 w 1675"/>
                <a:gd name="T79" fmla="*/ 0 h 3203"/>
                <a:gd name="T80" fmla="*/ 1 w 1675"/>
                <a:gd name="T81" fmla="*/ 0 h 3203"/>
                <a:gd name="T82" fmla="*/ 1 w 1675"/>
                <a:gd name="T83" fmla="*/ 0 h 3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5"/>
                <a:gd name="T127" fmla="*/ 0 h 3203"/>
                <a:gd name="T128" fmla="*/ 1675 w 1675"/>
                <a:gd name="T129" fmla="*/ 3203 h 32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5" h="3203">
                  <a:moveTo>
                    <a:pt x="1588" y="3157"/>
                  </a:moveTo>
                  <a:lnTo>
                    <a:pt x="1620" y="3144"/>
                  </a:lnTo>
                  <a:lnTo>
                    <a:pt x="1645" y="3104"/>
                  </a:lnTo>
                  <a:lnTo>
                    <a:pt x="1672" y="2962"/>
                  </a:lnTo>
                  <a:lnTo>
                    <a:pt x="1675" y="2870"/>
                  </a:lnTo>
                  <a:lnTo>
                    <a:pt x="1675" y="2818"/>
                  </a:lnTo>
                  <a:lnTo>
                    <a:pt x="1673" y="2762"/>
                  </a:lnTo>
                  <a:lnTo>
                    <a:pt x="1653" y="2522"/>
                  </a:lnTo>
                  <a:lnTo>
                    <a:pt x="1572" y="2036"/>
                  </a:lnTo>
                  <a:lnTo>
                    <a:pt x="1523" y="1840"/>
                  </a:lnTo>
                  <a:lnTo>
                    <a:pt x="1474" y="1701"/>
                  </a:lnTo>
                  <a:lnTo>
                    <a:pt x="1453" y="1673"/>
                  </a:lnTo>
                  <a:lnTo>
                    <a:pt x="1418" y="1651"/>
                  </a:lnTo>
                  <a:lnTo>
                    <a:pt x="1351" y="1619"/>
                  </a:lnTo>
                  <a:lnTo>
                    <a:pt x="1164" y="1505"/>
                  </a:lnTo>
                  <a:lnTo>
                    <a:pt x="1056" y="1437"/>
                  </a:lnTo>
                  <a:lnTo>
                    <a:pt x="1000" y="1394"/>
                  </a:lnTo>
                  <a:lnTo>
                    <a:pt x="960" y="1342"/>
                  </a:lnTo>
                  <a:lnTo>
                    <a:pt x="941" y="1226"/>
                  </a:lnTo>
                  <a:lnTo>
                    <a:pt x="941" y="1193"/>
                  </a:lnTo>
                  <a:lnTo>
                    <a:pt x="941" y="1158"/>
                  </a:lnTo>
                  <a:lnTo>
                    <a:pt x="951" y="1105"/>
                  </a:lnTo>
                  <a:lnTo>
                    <a:pt x="1024" y="966"/>
                  </a:lnTo>
                  <a:lnTo>
                    <a:pt x="1058" y="836"/>
                  </a:lnTo>
                  <a:lnTo>
                    <a:pt x="1080" y="703"/>
                  </a:lnTo>
                  <a:lnTo>
                    <a:pt x="1077" y="676"/>
                  </a:lnTo>
                  <a:lnTo>
                    <a:pt x="1067" y="656"/>
                  </a:lnTo>
                  <a:lnTo>
                    <a:pt x="1050" y="604"/>
                  </a:lnTo>
                  <a:lnTo>
                    <a:pt x="1050" y="526"/>
                  </a:lnTo>
                  <a:lnTo>
                    <a:pt x="1045" y="429"/>
                  </a:lnTo>
                  <a:lnTo>
                    <a:pt x="1016" y="261"/>
                  </a:lnTo>
                  <a:lnTo>
                    <a:pt x="987" y="205"/>
                  </a:lnTo>
                  <a:lnTo>
                    <a:pt x="940" y="143"/>
                  </a:lnTo>
                  <a:lnTo>
                    <a:pt x="842" y="52"/>
                  </a:lnTo>
                  <a:lnTo>
                    <a:pt x="749" y="17"/>
                  </a:lnTo>
                  <a:lnTo>
                    <a:pt x="650" y="0"/>
                  </a:lnTo>
                  <a:lnTo>
                    <a:pt x="634" y="1"/>
                  </a:lnTo>
                  <a:lnTo>
                    <a:pt x="615" y="10"/>
                  </a:lnTo>
                  <a:lnTo>
                    <a:pt x="573" y="39"/>
                  </a:lnTo>
                  <a:lnTo>
                    <a:pt x="497" y="110"/>
                  </a:lnTo>
                  <a:lnTo>
                    <a:pt x="462" y="195"/>
                  </a:lnTo>
                  <a:lnTo>
                    <a:pt x="429" y="292"/>
                  </a:lnTo>
                  <a:lnTo>
                    <a:pt x="423" y="352"/>
                  </a:lnTo>
                  <a:lnTo>
                    <a:pt x="423" y="393"/>
                  </a:lnTo>
                  <a:lnTo>
                    <a:pt x="423" y="415"/>
                  </a:lnTo>
                  <a:lnTo>
                    <a:pt x="423" y="441"/>
                  </a:lnTo>
                  <a:lnTo>
                    <a:pt x="425" y="532"/>
                  </a:lnTo>
                  <a:lnTo>
                    <a:pt x="425" y="569"/>
                  </a:lnTo>
                  <a:lnTo>
                    <a:pt x="424" y="599"/>
                  </a:lnTo>
                  <a:lnTo>
                    <a:pt x="405" y="644"/>
                  </a:lnTo>
                  <a:lnTo>
                    <a:pt x="386" y="689"/>
                  </a:lnTo>
                  <a:lnTo>
                    <a:pt x="415" y="880"/>
                  </a:lnTo>
                  <a:lnTo>
                    <a:pt x="450" y="963"/>
                  </a:lnTo>
                  <a:lnTo>
                    <a:pt x="486" y="1040"/>
                  </a:lnTo>
                  <a:lnTo>
                    <a:pt x="516" y="1193"/>
                  </a:lnTo>
                  <a:lnTo>
                    <a:pt x="530" y="1232"/>
                  </a:lnTo>
                  <a:lnTo>
                    <a:pt x="575" y="1317"/>
                  </a:lnTo>
                  <a:lnTo>
                    <a:pt x="531" y="1356"/>
                  </a:lnTo>
                  <a:lnTo>
                    <a:pt x="461" y="1397"/>
                  </a:lnTo>
                  <a:lnTo>
                    <a:pt x="431" y="1401"/>
                  </a:lnTo>
                  <a:lnTo>
                    <a:pt x="391" y="1392"/>
                  </a:lnTo>
                  <a:lnTo>
                    <a:pt x="353" y="1381"/>
                  </a:lnTo>
                  <a:lnTo>
                    <a:pt x="321" y="1378"/>
                  </a:lnTo>
                  <a:lnTo>
                    <a:pt x="282" y="1382"/>
                  </a:lnTo>
                  <a:lnTo>
                    <a:pt x="254" y="1382"/>
                  </a:lnTo>
                  <a:lnTo>
                    <a:pt x="239" y="1382"/>
                  </a:lnTo>
                  <a:lnTo>
                    <a:pt x="224" y="1381"/>
                  </a:lnTo>
                  <a:lnTo>
                    <a:pt x="165" y="1379"/>
                  </a:lnTo>
                  <a:lnTo>
                    <a:pt x="142" y="1379"/>
                  </a:lnTo>
                  <a:lnTo>
                    <a:pt x="123" y="1385"/>
                  </a:lnTo>
                  <a:lnTo>
                    <a:pt x="112" y="1417"/>
                  </a:lnTo>
                  <a:lnTo>
                    <a:pt x="107" y="1482"/>
                  </a:lnTo>
                  <a:lnTo>
                    <a:pt x="94" y="1593"/>
                  </a:lnTo>
                  <a:lnTo>
                    <a:pt x="64" y="1686"/>
                  </a:lnTo>
                  <a:lnTo>
                    <a:pt x="46" y="1789"/>
                  </a:lnTo>
                  <a:lnTo>
                    <a:pt x="3" y="2317"/>
                  </a:lnTo>
                  <a:lnTo>
                    <a:pt x="0" y="2815"/>
                  </a:lnTo>
                  <a:lnTo>
                    <a:pt x="3" y="3176"/>
                  </a:lnTo>
                  <a:lnTo>
                    <a:pt x="316" y="3199"/>
                  </a:lnTo>
                  <a:lnTo>
                    <a:pt x="493" y="3203"/>
                  </a:lnTo>
                  <a:lnTo>
                    <a:pt x="587" y="3203"/>
                  </a:lnTo>
                  <a:lnTo>
                    <a:pt x="636" y="3203"/>
                  </a:lnTo>
                  <a:lnTo>
                    <a:pt x="686" y="3203"/>
                  </a:lnTo>
                  <a:lnTo>
                    <a:pt x="1588" y="3157"/>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9" name="Freeform 14"/>
            <p:cNvSpPr>
              <a:spLocks/>
            </p:cNvSpPr>
            <p:nvPr/>
          </p:nvSpPr>
          <p:spPr bwMode="auto">
            <a:xfrm>
              <a:off x="1547" y="2214"/>
              <a:ext cx="811" cy="966"/>
            </a:xfrm>
            <a:custGeom>
              <a:avLst/>
              <a:gdLst>
                <a:gd name="T0" fmla="*/ 1 w 1621"/>
                <a:gd name="T1" fmla="*/ 0 h 2897"/>
                <a:gd name="T2" fmla="*/ 1 w 1621"/>
                <a:gd name="T3" fmla="*/ 0 h 2897"/>
                <a:gd name="T4" fmla="*/ 1 w 1621"/>
                <a:gd name="T5" fmla="*/ 0 h 2897"/>
                <a:gd name="T6" fmla="*/ 1 w 1621"/>
                <a:gd name="T7" fmla="*/ 0 h 2897"/>
                <a:gd name="T8" fmla="*/ 1 w 1621"/>
                <a:gd name="T9" fmla="*/ 0 h 2897"/>
                <a:gd name="T10" fmla="*/ 1 w 1621"/>
                <a:gd name="T11" fmla="*/ 0 h 2897"/>
                <a:gd name="T12" fmla="*/ 1 w 1621"/>
                <a:gd name="T13" fmla="*/ 0 h 2897"/>
                <a:gd name="T14" fmla="*/ 1 w 1621"/>
                <a:gd name="T15" fmla="*/ 0 h 2897"/>
                <a:gd name="T16" fmla="*/ 1 w 1621"/>
                <a:gd name="T17" fmla="*/ 0 h 2897"/>
                <a:gd name="T18" fmla="*/ 1 w 1621"/>
                <a:gd name="T19" fmla="*/ 0 h 2897"/>
                <a:gd name="T20" fmla="*/ 1 w 1621"/>
                <a:gd name="T21" fmla="*/ 0 h 2897"/>
                <a:gd name="T22" fmla="*/ 1 w 1621"/>
                <a:gd name="T23" fmla="*/ 0 h 2897"/>
                <a:gd name="T24" fmla="*/ 1 w 1621"/>
                <a:gd name="T25" fmla="*/ 0 h 2897"/>
                <a:gd name="T26" fmla="*/ 1 w 1621"/>
                <a:gd name="T27" fmla="*/ 0 h 2897"/>
                <a:gd name="T28" fmla="*/ 1 w 1621"/>
                <a:gd name="T29" fmla="*/ 0 h 2897"/>
                <a:gd name="T30" fmla="*/ 1 w 1621"/>
                <a:gd name="T31" fmla="*/ 0 h 2897"/>
                <a:gd name="T32" fmla="*/ 1 w 1621"/>
                <a:gd name="T33" fmla="*/ 0 h 2897"/>
                <a:gd name="T34" fmla="*/ 1 w 1621"/>
                <a:gd name="T35" fmla="*/ 0 h 2897"/>
                <a:gd name="T36" fmla="*/ 1 w 1621"/>
                <a:gd name="T37" fmla="*/ 0 h 2897"/>
                <a:gd name="T38" fmla="*/ 1 w 1621"/>
                <a:gd name="T39" fmla="*/ 0 h 2897"/>
                <a:gd name="T40" fmla="*/ 1 w 1621"/>
                <a:gd name="T41" fmla="*/ 0 h 2897"/>
                <a:gd name="T42" fmla="*/ 1 w 1621"/>
                <a:gd name="T43" fmla="*/ 0 h 2897"/>
                <a:gd name="T44" fmla="*/ 1 w 1621"/>
                <a:gd name="T45" fmla="*/ 0 h 2897"/>
                <a:gd name="T46" fmla="*/ 1 w 1621"/>
                <a:gd name="T47" fmla="*/ 0 h 2897"/>
                <a:gd name="T48" fmla="*/ 1 w 1621"/>
                <a:gd name="T49" fmla="*/ 0 h 2897"/>
                <a:gd name="T50" fmla="*/ 1 w 1621"/>
                <a:gd name="T51" fmla="*/ 0 h 2897"/>
                <a:gd name="T52" fmla="*/ 1 w 1621"/>
                <a:gd name="T53" fmla="*/ 0 h 2897"/>
                <a:gd name="T54" fmla="*/ 1 w 1621"/>
                <a:gd name="T55" fmla="*/ 0 h 2897"/>
                <a:gd name="T56" fmla="*/ 1 w 1621"/>
                <a:gd name="T57" fmla="*/ 0 h 2897"/>
                <a:gd name="T58" fmla="*/ 1 w 1621"/>
                <a:gd name="T59" fmla="*/ 0 h 2897"/>
                <a:gd name="T60" fmla="*/ 1 w 1621"/>
                <a:gd name="T61" fmla="*/ 0 h 2897"/>
                <a:gd name="T62" fmla="*/ 0 w 1621"/>
                <a:gd name="T63" fmla="*/ 0 h 2897"/>
                <a:gd name="T64" fmla="*/ 1 w 1621"/>
                <a:gd name="T65" fmla="*/ 0 h 2897"/>
                <a:gd name="T66" fmla="*/ 1 w 1621"/>
                <a:gd name="T67" fmla="*/ 0 h 2897"/>
                <a:gd name="T68" fmla="*/ 1 w 1621"/>
                <a:gd name="T69" fmla="*/ 0 h 2897"/>
                <a:gd name="T70" fmla="*/ 1 w 1621"/>
                <a:gd name="T71" fmla="*/ 0 h 2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21"/>
                <a:gd name="T109" fmla="*/ 0 h 2897"/>
                <a:gd name="T110" fmla="*/ 1621 w 1621"/>
                <a:gd name="T111" fmla="*/ 2897 h 2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21" h="2897">
                  <a:moveTo>
                    <a:pt x="1621" y="2890"/>
                  </a:moveTo>
                  <a:lnTo>
                    <a:pt x="1621" y="2770"/>
                  </a:lnTo>
                  <a:lnTo>
                    <a:pt x="1617" y="2614"/>
                  </a:lnTo>
                  <a:lnTo>
                    <a:pt x="1595" y="2246"/>
                  </a:lnTo>
                  <a:lnTo>
                    <a:pt x="1553" y="1882"/>
                  </a:lnTo>
                  <a:lnTo>
                    <a:pt x="1522" y="1733"/>
                  </a:lnTo>
                  <a:lnTo>
                    <a:pt x="1481" y="1619"/>
                  </a:lnTo>
                  <a:lnTo>
                    <a:pt x="1431" y="1539"/>
                  </a:lnTo>
                  <a:lnTo>
                    <a:pt x="1368" y="1473"/>
                  </a:lnTo>
                  <a:lnTo>
                    <a:pt x="1275" y="1440"/>
                  </a:lnTo>
                  <a:lnTo>
                    <a:pt x="1181" y="1407"/>
                  </a:lnTo>
                  <a:lnTo>
                    <a:pt x="1052" y="1342"/>
                  </a:lnTo>
                  <a:lnTo>
                    <a:pt x="981" y="1300"/>
                  </a:lnTo>
                  <a:lnTo>
                    <a:pt x="937" y="1249"/>
                  </a:lnTo>
                  <a:lnTo>
                    <a:pt x="920" y="1197"/>
                  </a:lnTo>
                  <a:lnTo>
                    <a:pt x="920" y="1171"/>
                  </a:lnTo>
                  <a:lnTo>
                    <a:pt x="929" y="1139"/>
                  </a:lnTo>
                  <a:lnTo>
                    <a:pt x="1021" y="955"/>
                  </a:lnTo>
                  <a:lnTo>
                    <a:pt x="1055" y="851"/>
                  </a:lnTo>
                  <a:lnTo>
                    <a:pt x="1078" y="738"/>
                  </a:lnTo>
                  <a:lnTo>
                    <a:pt x="1078" y="700"/>
                  </a:lnTo>
                  <a:lnTo>
                    <a:pt x="1078" y="676"/>
                  </a:lnTo>
                  <a:lnTo>
                    <a:pt x="1076" y="645"/>
                  </a:lnTo>
                  <a:lnTo>
                    <a:pt x="1067" y="505"/>
                  </a:lnTo>
                  <a:lnTo>
                    <a:pt x="1034" y="279"/>
                  </a:lnTo>
                  <a:lnTo>
                    <a:pt x="939" y="128"/>
                  </a:lnTo>
                  <a:lnTo>
                    <a:pt x="826" y="7"/>
                  </a:lnTo>
                  <a:lnTo>
                    <a:pt x="808" y="3"/>
                  </a:lnTo>
                  <a:lnTo>
                    <a:pt x="787" y="1"/>
                  </a:lnTo>
                  <a:lnTo>
                    <a:pt x="743" y="16"/>
                  </a:lnTo>
                  <a:lnTo>
                    <a:pt x="716" y="37"/>
                  </a:lnTo>
                  <a:lnTo>
                    <a:pt x="723" y="53"/>
                  </a:lnTo>
                  <a:lnTo>
                    <a:pt x="695" y="22"/>
                  </a:lnTo>
                  <a:lnTo>
                    <a:pt x="657" y="3"/>
                  </a:lnTo>
                  <a:lnTo>
                    <a:pt x="638" y="0"/>
                  </a:lnTo>
                  <a:lnTo>
                    <a:pt x="621" y="10"/>
                  </a:lnTo>
                  <a:lnTo>
                    <a:pt x="533" y="108"/>
                  </a:lnTo>
                  <a:lnTo>
                    <a:pt x="451" y="222"/>
                  </a:lnTo>
                  <a:lnTo>
                    <a:pt x="442" y="416"/>
                  </a:lnTo>
                  <a:lnTo>
                    <a:pt x="442" y="540"/>
                  </a:lnTo>
                  <a:lnTo>
                    <a:pt x="439" y="621"/>
                  </a:lnTo>
                  <a:lnTo>
                    <a:pt x="423" y="661"/>
                  </a:lnTo>
                  <a:lnTo>
                    <a:pt x="408" y="703"/>
                  </a:lnTo>
                  <a:lnTo>
                    <a:pt x="408" y="731"/>
                  </a:lnTo>
                  <a:lnTo>
                    <a:pt x="405" y="752"/>
                  </a:lnTo>
                  <a:lnTo>
                    <a:pt x="405" y="773"/>
                  </a:lnTo>
                  <a:lnTo>
                    <a:pt x="406" y="804"/>
                  </a:lnTo>
                  <a:lnTo>
                    <a:pt x="442" y="875"/>
                  </a:lnTo>
                  <a:lnTo>
                    <a:pt x="480" y="947"/>
                  </a:lnTo>
                  <a:lnTo>
                    <a:pt x="528" y="1072"/>
                  </a:lnTo>
                  <a:lnTo>
                    <a:pt x="545" y="1135"/>
                  </a:lnTo>
                  <a:lnTo>
                    <a:pt x="542" y="1164"/>
                  </a:lnTo>
                  <a:lnTo>
                    <a:pt x="544" y="1190"/>
                  </a:lnTo>
                  <a:lnTo>
                    <a:pt x="545" y="1228"/>
                  </a:lnTo>
                  <a:lnTo>
                    <a:pt x="539" y="1265"/>
                  </a:lnTo>
                  <a:lnTo>
                    <a:pt x="521" y="1293"/>
                  </a:lnTo>
                  <a:lnTo>
                    <a:pt x="414" y="1373"/>
                  </a:lnTo>
                  <a:lnTo>
                    <a:pt x="315" y="1379"/>
                  </a:lnTo>
                  <a:lnTo>
                    <a:pt x="198" y="1401"/>
                  </a:lnTo>
                  <a:lnTo>
                    <a:pt x="74" y="1493"/>
                  </a:lnTo>
                  <a:lnTo>
                    <a:pt x="41" y="1626"/>
                  </a:lnTo>
                  <a:lnTo>
                    <a:pt x="20" y="1771"/>
                  </a:lnTo>
                  <a:lnTo>
                    <a:pt x="8" y="2012"/>
                  </a:lnTo>
                  <a:lnTo>
                    <a:pt x="0" y="2260"/>
                  </a:lnTo>
                  <a:lnTo>
                    <a:pt x="10" y="2569"/>
                  </a:lnTo>
                  <a:lnTo>
                    <a:pt x="18" y="2735"/>
                  </a:lnTo>
                  <a:lnTo>
                    <a:pt x="19" y="2812"/>
                  </a:lnTo>
                  <a:lnTo>
                    <a:pt x="19" y="2847"/>
                  </a:lnTo>
                  <a:lnTo>
                    <a:pt x="20" y="2883"/>
                  </a:lnTo>
                  <a:lnTo>
                    <a:pt x="819" y="2897"/>
                  </a:lnTo>
                  <a:lnTo>
                    <a:pt x="1370" y="2897"/>
                  </a:lnTo>
                  <a:lnTo>
                    <a:pt x="1621" y="289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0" name="Freeform 15"/>
            <p:cNvSpPr>
              <a:spLocks/>
            </p:cNvSpPr>
            <p:nvPr/>
          </p:nvSpPr>
          <p:spPr bwMode="auto">
            <a:xfrm>
              <a:off x="2014" y="2446"/>
              <a:ext cx="784" cy="733"/>
            </a:xfrm>
            <a:custGeom>
              <a:avLst/>
              <a:gdLst>
                <a:gd name="T0" fmla="*/ 0 w 1568"/>
                <a:gd name="T1" fmla="*/ 0 h 2197"/>
                <a:gd name="T2" fmla="*/ 1 w 1568"/>
                <a:gd name="T3" fmla="*/ 0 h 2197"/>
                <a:gd name="T4" fmla="*/ 1 w 1568"/>
                <a:gd name="T5" fmla="*/ 0 h 2197"/>
                <a:gd name="T6" fmla="*/ 1 w 1568"/>
                <a:gd name="T7" fmla="*/ 0 h 2197"/>
                <a:gd name="T8" fmla="*/ 1 w 1568"/>
                <a:gd name="T9" fmla="*/ 0 h 2197"/>
                <a:gd name="T10" fmla="*/ 1 w 1568"/>
                <a:gd name="T11" fmla="*/ 0 h 2197"/>
                <a:gd name="T12" fmla="*/ 1 w 1568"/>
                <a:gd name="T13" fmla="*/ 0 h 2197"/>
                <a:gd name="T14" fmla="*/ 1 w 1568"/>
                <a:gd name="T15" fmla="*/ 0 h 2197"/>
                <a:gd name="T16" fmla="*/ 1 w 1568"/>
                <a:gd name="T17" fmla="*/ 0 h 2197"/>
                <a:gd name="T18" fmla="*/ 1 w 1568"/>
                <a:gd name="T19" fmla="*/ 0 h 2197"/>
                <a:gd name="T20" fmla="*/ 1 w 1568"/>
                <a:gd name="T21" fmla="*/ 0 h 2197"/>
                <a:gd name="T22" fmla="*/ 1 w 1568"/>
                <a:gd name="T23" fmla="*/ 0 h 2197"/>
                <a:gd name="T24" fmla="*/ 1 w 1568"/>
                <a:gd name="T25" fmla="*/ 0 h 2197"/>
                <a:gd name="T26" fmla="*/ 1 w 1568"/>
                <a:gd name="T27" fmla="*/ 0 h 2197"/>
                <a:gd name="T28" fmla="*/ 1 w 1568"/>
                <a:gd name="T29" fmla="*/ 0 h 2197"/>
                <a:gd name="T30" fmla="*/ 1 w 1568"/>
                <a:gd name="T31" fmla="*/ 0 h 2197"/>
                <a:gd name="T32" fmla="*/ 1 w 1568"/>
                <a:gd name="T33" fmla="*/ 0 h 2197"/>
                <a:gd name="T34" fmla="*/ 1 w 1568"/>
                <a:gd name="T35" fmla="*/ 0 h 2197"/>
                <a:gd name="T36" fmla="*/ 1 w 1568"/>
                <a:gd name="T37" fmla="*/ 0 h 2197"/>
                <a:gd name="T38" fmla="*/ 1 w 1568"/>
                <a:gd name="T39" fmla="*/ 0 h 2197"/>
                <a:gd name="T40" fmla="*/ 1 w 1568"/>
                <a:gd name="T41" fmla="*/ 0 h 2197"/>
                <a:gd name="T42" fmla="*/ 1 w 1568"/>
                <a:gd name="T43" fmla="*/ 0 h 2197"/>
                <a:gd name="T44" fmla="*/ 1 w 1568"/>
                <a:gd name="T45" fmla="*/ 0 h 2197"/>
                <a:gd name="T46" fmla="*/ 1 w 1568"/>
                <a:gd name="T47" fmla="*/ 0 h 2197"/>
                <a:gd name="T48" fmla="*/ 1 w 1568"/>
                <a:gd name="T49" fmla="*/ 0 h 2197"/>
                <a:gd name="T50" fmla="*/ 1 w 1568"/>
                <a:gd name="T51" fmla="*/ 0 h 2197"/>
                <a:gd name="T52" fmla="*/ 1 w 1568"/>
                <a:gd name="T53" fmla="*/ 0 h 2197"/>
                <a:gd name="T54" fmla="*/ 1 w 1568"/>
                <a:gd name="T55" fmla="*/ 0 h 2197"/>
                <a:gd name="T56" fmla="*/ 1 w 1568"/>
                <a:gd name="T57" fmla="*/ 0 h 2197"/>
                <a:gd name="T58" fmla="*/ 1 w 1568"/>
                <a:gd name="T59" fmla="*/ 0 h 2197"/>
                <a:gd name="T60" fmla="*/ 1 w 1568"/>
                <a:gd name="T61" fmla="*/ 0 h 2197"/>
                <a:gd name="T62" fmla="*/ 1 w 1568"/>
                <a:gd name="T63" fmla="*/ 0 h 2197"/>
                <a:gd name="T64" fmla="*/ 1 w 1568"/>
                <a:gd name="T65" fmla="*/ 0 h 2197"/>
                <a:gd name="T66" fmla="*/ 0 w 1568"/>
                <a:gd name="T67" fmla="*/ 0 h 2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68"/>
                <a:gd name="T103" fmla="*/ 0 h 2197"/>
                <a:gd name="T104" fmla="*/ 1568 w 1568"/>
                <a:gd name="T105" fmla="*/ 2197 h 2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68" h="2197">
                  <a:moveTo>
                    <a:pt x="0" y="2197"/>
                  </a:moveTo>
                  <a:lnTo>
                    <a:pt x="28" y="2024"/>
                  </a:lnTo>
                  <a:lnTo>
                    <a:pt x="42" y="1747"/>
                  </a:lnTo>
                  <a:lnTo>
                    <a:pt x="82" y="1641"/>
                  </a:lnTo>
                  <a:lnTo>
                    <a:pt x="168" y="1569"/>
                  </a:lnTo>
                  <a:lnTo>
                    <a:pt x="277" y="1487"/>
                  </a:lnTo>
                  <a:lnTo>
                    <a:pt x="402" y="1414"/>
                  </a:lnTo>
                  <a:lnTo>
                    <a:pt x="448" y="1306"/>
                  </a:lnTo>
                  <a:lnTo>
                    <a:pt x="454" y="1248"/>
                  </a:lnTo>
                  <a:lnTo>
                    <a:pt x="378" y="1201"/>
                  </a:lnTo>
                  <a:lnTo>
                    <a:pt x="285" y="1092"/>
                  </a:lnTo>
                  <a:lnTo>
                    <a:pt x="285" y="880"/>
                  </a:lnTo>
                  <a:lnTo>
                    <a:pt x="324" y="510"/>
                  </a:lnTo>
                  <a:lnTo>
                    <a:pt x="356" y="240"/>
                  </a:lnTo>
                  <a:lnTo>
                    <a:pt x="472" y="57"/>
                  </a:lnTo>
                  <a:lnTo>
                    <a:pt x="549" y="0"/>
                  </a:lnTo>
                  <a:lnTo>
                    <a:pt x="619" y="11"/>
                  </a:lnTo>
                  <a:lnTo>
                    <a:pt x="688" y="24"/>
                  </a:lnTo>
                  <a:lnTo>
                    <a:pt x="721" y="0"/>
                  </a:lnTo>
                  <a:lnTo>
                    <a:pt x="870" y="115"/>
                  </a:lnTo>
                  <a:lnTo>
                    <a:pt x="985" y="450"/>
                  </a:lnTo>
                  <a:lnTo>
                    <a:pt x="1063" y="747"/>
                  </a:lnTo>
                  <a:lnTo>
                    <a:pt x="1063" y="1010"/>
                  </a:lnTo>
                  <a:lnTo>
                    <a:pt x="985" y="1191"/>
                  </a:lnTo>
                  <a:lnTo>
                    <a:pt x="900" y="1261"/>
                  </a:lnTo>
                  <a:lnTo>
                    <a:pt x="932" y="1329"/>
                  </a:lnTo>
                  <a:lnTo>
                    <a:pt x="1081" y="1462"/>
                  </a:lnTo>
                  <a:lnTo>
                    <a:pt x="1266" y="1487"/>
                  </a:lnTo>
                  <a:lnTo>
                    <a:pt x="1367" y="1560"/>
                  </a:lnTo>
                  <a:lnTo>
                    <a:pt x="1445" y="1638"/>
                  </a:lnTo>
                  <a:lnTo>
                    <a:pt x="1484" y="1794"/>
                  </a:lnTo>
                  <a:lnTo>
                    <a:pt x="1531" y="1959"/>
                  </a:lnTo>
                  <a:lnTo>
                    <a:pt x="1568" y="2194"/>
                  </a:lnTo>
                  <a:lnTo>
                    <a:pt x="0" y="2197"/>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1" name="Freeform 16"/>
            <p:cNvSpPr>
              <a:spLocks/>
            </p:cNvSpPr>
            <p:nvPr/>
          </p:nvSpPr>
          <p:spPr bwMode="auto">
            <a:xfrm>
              <a:off x="2793" y="2383"/>
              <a:ext cx="827" cy="794"/>
            </a:xfrm>
            <a:custGeom>
              <a:avLst/>
              <a:gdLst>
                <a:gd name="T0" fmla="*/ 0 w 1653"/>
                <a:gd name="T1" fmla="*/ 0 h 2380"/>
                <a:gd name="T2" fmla="*/ 1 w 1653"/>
                <a:gd name="T3" fmla="*/ 0 h 2380"/>
                <a:gd name="T4" fmla="*/ 1 w 1653"/>
                <a:gd name="T5" fmla="*/ 0 h 2380"/>
                <a:gd name="T6" fmla="*/ 1 w 1653"/>
                <a:gd name="T7" fmla="*/ 0 h 2380"/>
                <a:gd name="T8" fmla="*/ 1 w 1653"/>
                <a:gd name="T9" fmla="*/ 0 h 2380"/>
                <a:gd name="T10" fmla="*/ 1 w 1653"/>
                <a:gd name="T11" fmla="*/ 0 h 2380"/>
                <a:gd name="T12" fmla="*/ 1 w 1653"/>
                <a:gd name="T13" fmla="*/ 0 h 2380"/>
                <a:gd name="T14" fmla="*/ 1 w 1653"/>
                <a:gd name="T15" fmla="*/ 0 h 2380"/>
                <a:gd name="T16" fmla="*/ 1 w 1653"/>
                <a:gd name="T17" fmla="*/ 0 h 2380"/>
                <a:gd name="T18" fmla="*/ 1 w 1653"/>
                <a:gd name="T19" fmla="*/ 0 h 2380"/>
                <a:gd name="T20" fmla="*/ 1 w 1653"/>
                <a:gd name="T21" fmla="*/ 0 h 2380"/>
                <a:gd name="T22" fmla="*/ 1 w 1653"/>
                <a:gd name="T23" fmla="*/ 0 h 2380"/>
                <a:gd name="T24" fmla="*/ 1 w 1653"/>
                <a:gd name="T25" fmla="*/ 0 h 2380"/>
                <a:gd name="T26" fmla="*/ 1 w 1653"/>
                <a:gd name="T27" fmla="*/ 0 h 2380"/>
                <a:gd name="T28" fmla="*/ 1 w 1653"/>
                <a:gd name="T29" fmla="*/ 0 h 2380"/>
                <a:gd name="T30" fmla="*/ 1 w 1653"/>
                <a:gd name="T31" fmla="*/ 0 h 2380"/>
                <a:gd name="T32" fmla="*/ 1 w 1653"/>
                <a:gd name="T33" fmla="*/ 0 h 2380"/>
                <a:gd name="T34" fmla="*/ 1 w 1653"/>
                <a:gd name="T35" fmla="*/ 0 h 2380"/>
                <a:gd name="T36" fmla="*/ 1 w 1653"/>
                <a:gd name="T37" fmla="*/ 0 h 2380"/>
                <a:gd name="T38" fmla="*/ 1 w 1653"/>
                <a:gd name="T39" fmla="*/ 0 h 2380"/>
                <a:gd name="T40" fmla="*/ 1 w 1653"/>
                <a:gd name="T41" fmla="*/ 0 h 2380"/>
                <a:gd name="T42" fmla="*/ 1 w 1653"/>
                <a:gd name="T43" fmla="*/ 0 h 2380"/>
                <a:gd name="T44" fmla="*/ 1 w 1653"/>
                <a:gd name="T45" fmla="*/ 0 h 2380"/>
                <a:gd name="T46" fmla="*/ 1 w 1653"/>
                <a:gd name="T47" fmla="*/ 0 h 2380"/>
                <a:gd name="T48" fmla="*/ 1 w 1653"/>
                <a:gd name="T49" fmla="*/ 0 h 2380"/>
                <a:gd name="T50" fmla="*/ 1 w 1653"/>
                <a:gd name="T51" fmla="*/ 0 h 2380"/>
                <a:gd name="T52" fmla="*/ 1 w 1653"/>
                <a:gd name="T53" fmla="*/ 0 h 2380"/>
                <a:gd name="T54" fmla="*/ 1 w 1653"/>
                <a:gd name="T55" fmla="*/ 0 h 2380"/>
                <a:gd name="T56" fmla="*/ 1 w 1653"/>
                <a:gd name="T57" fmla="*/ 0 h 2380"/>
                <a:gd name="T58" fmla="*/ 1 w 1653"/>
                <a:gd name="T59" fmla="*/ 0 h 2380"/>
                <a:gd name="T60" fmla="*/ 1 w 1653"/>
                <a:gd name="T61" fmla="*/ 0 h 2380"/>
                <a:gd name="T62" fmla="*/ 1 w 1653"/>
                <a:gd name="T63" fmla="*/ 0 h 2380"/>
                <a:gd name="T64" fmla="*/ 1 w 1653"/>
                <a:gd name="T65" fmla="*/ 0 h 2380"/>
                <a:gd name="T66" fmla="*/ 1 w 1653"/>
                <a:gd name="T67" fmla="*/ 0 h 2380"/>
                <a:gd name="T68" fmla="*/ 1 w 1653"/>
                <a:gd name="T69" fmla="*/ 0 h 2380"/>
                <a:gd name="T70" fmla="*/ 1 w 1653"/>
                <a:gd name="T71" fmla="*/ 0 h 2380"/>
                <a:gd name="T72" fmla="*/ 1 w 1653"/>
                <a:gd name="T73" fmla="*/ 0 h 2380"/>
                <a:gd name="T74" fmla="*/ 0 w 1653"/>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3"/>
                <a:gd name="T115" fmla="*/ 0 h 2380"/>
                <a:gd name="T116" fmla="*/ 1653 w 1653"/>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3" h="2380">
                  <a:moveTo>
                    <a:pt x="0" y="2380"/>
                  </a:moveTo>
                  <a:lnTo>
                    <a:pt x="34" y="1839"/>
                  </a:lnTo>
                  <a:lnTo>
                    <a:pt x="82" y="1712"/>
                  </a:lnTo>
                  <a:lnTo>
                    <a:pt x="153" y="1528"/>
                  </a:lnTo>
                  <a:lnTo>
                    <a:pt x="237" y="1508"/>
                  </a:lnTo>
                  <a:lnTo>
                    <a:pt x="400" y="1473"/>
                  </a:lnTo>
                  <a:lnTo>
                    <a:pt x="477" y="1427"/>
                  </a:lnTo>
                  <a:lnTo>
                    <a:pt x="548" y="1365"/>
                  </a:lnTo>
                  <a:lnTo>
                    <a:pt x="572" y="1208"/>
                  </a:lnTo>
                  <a:lnTo>
                    <a:pt x="495" y="997"/>
                  </a:lnTo>
                  <a:lnTo>
                    <a:pt x="440" y="975"/>
                  </a:lnTo>
                  <a:lnTo>
                    <a:pt x="393" y="747"/>
                  </a:lnTo>
                  <a:lnTo>
                    <a:pt x="425" y="686"/>
                  </a:lnTo>
                  <a:lnTo>
                    <a:pt x="409" y="464"/>
                  </a:lnTo>
                  <a:lnTo>
                    <a:pt x="418" y="246"/>
                  </a:lnTo>
                  <a:lnTo>
                    <a:pt x="472" y="163"/>
                  </a:lnTo>
                  <a:lnTo>
                    <a:pt x="588" y="19"/>
                  </a:lnTo>
                  <a:lnTo>
                    <a:pt x="681" y="0"/>
                  </a:lnTo>
                  <a:lnTo>
                    <a:pt x="806" y="0"/>
                  </a:lnTo>
                  <a:lnTo>
                    <a:pt x="899" y="57"/>
                  </a:lnTo>
                  <a:lnTo>
                    <a:pt x="977" y="163"/>
                  </a:lnTo>
                  <a:lnTo>
                    <a:pt x="1031" y="345"/>
                  </a:lnTo>
                  <a:lnTo>
                    <a:pt x="1046" y="496"/>
                  </a:lnTo>
                  <a:lnTo>
                    <a:pt x="1047" y="631"/>
                  </a:lnTo>
                  <a:lnTo>
                    <a:pt x="1093" y="653"/>
                  </a:lnTo>
                  <a:lnTo>
                    <a:pt x="1078" y="865"/>
                  </a:lnTo>
                  <a:lnTo>
                    <a:pt x="1012" y="903"/>
                  </a:lnTo>
                  <a:lnTo>
                    <a:pt x="993" y="1030"/>
                  </a:lnTo>
                  <a:lnTo>
                    <a:pt x="968" y="1179"/>
                  </a:lnTo>
                  <a:lnTo>
                    <a:pt x="983" y="1296"/>
                  </a:lnTo>
                  <a:lnTo>
                    <a:pt x="1070" y="1368"/>
                  </a:lnTo>
                  <a:lnTo>
                    <a:pt x="1186" y="1413"/>
                  </a:lnTo>
                  <a:lnTo>
                    <a:pt x="1350" y="1447"/>
                  </a:lnTo>
                  <a:lnTo>
                    <a:pt x="1468" y="1462"/>
                  </a:lnTo>
                  <a:lnTo>
                    <a:pt x="1530" y="1579"/>
                  </a:lnTo>
                  <a:lnTo>
                    <a:pt x="1577" y="1687"/>
                  </a:lnTo>
                  <a:lnTo>
                    <a:pt x="1653" y="2353"/>
                  </a:lnTo>
                  <a:lnTo>
                    <a:pt x="0" y="238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2" name="Rectangle 17"/>
            <p:cNvSpPr>
              <a:spLocks noChangeArrowheads="1"/>
            </p:cNvSpPr>
            <p:nvPr/>
          </p:nvSpPr>
          <p:spPr bwMode="auto">
            <a:xfrm>
              <a:off x="3272" y="1322"/>
              <a:ext cx="110" cy="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a:solidFill>
                    <a:srgbClr val="6E6E6E"/>
                  </a:solidFill>
                  <a:latin typeface="Lucida Sans Unicode" charset="0"/>
                </a:rPr>
                <a:t>z</a:t>
              </a:r>
              <a:endParaRPr lang="en-GB">
                <a:latin typeface="Lucida Sans Unicode" charset="0"/>
              </a:endParaRPr>
            </a:p>
          </p:txBody>
        </p:sp>
        <p:sp>
          <p:nvSpPr>
            <p:cNvPr id="19473" name="Rectangle 18"/>
            <p:cNvSpPr>
              <a:spLocks noChangeArrowheads="1"/>
            </p:cNvSpPr>
            <p:nvPr/>
          </p:nvSpPr>
          <p:spPr bwMode="auto">
            <a:xfrm>
              <a:off x="3166" y="1365"/>
              <a:ext cx="9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6E6E6E"/>
                  </a:solidFill>
                  <a:latin typeface="Lucida Sans Unicode" charset="0"/>
                </a:rPr>
                <a:t>z</a:t>
              </a:r>
              <a:endParaRPr lang="en-US">
                <a:latin typeface="Lucida Sans Unicode" charset="0"/>
              </a:endParaRPr>
            </a:p>
          </p:txBody>
        </p:sp>
        <p:sp>
          <p:nvSpPr>
            <p:cNvPr id="19474" name="Rectangle 19"/>
            <p:cNvSpPr>
              <a:spLocks noChangeArrowheads="1"/>
            </p:cNvSpPr>
            <p:nvPr/>
          </p:nvSpPr>
          <p:spPr bwMode="auto">
            <a:xfrm>
              <a:off x="3079" y="1409"/>
              <a:ext cx="110" cy="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6E6E6E"/>
                  </a:solidFill>
                  <a:latin typeface="Lucida Sans Unicode" charset="0"/>
                </a:rPr>
                <a:t>z</a:t>
              </a:r>
              <a:endParaRPr lang="en-US">
                <a:latin typeface="Lucida Sans Unicode" charset="0"/>
              </a:endParaRPr>
            </a:p>
          </p:txBody>
        </p:sp>
        <p:sp>
          <p:nvSpPr>
            <p:cNvPr id="19475" name="Rectangle 20"/>
            <p:cNvSpPr>
              <a:spLocks noChangeArrowheads="1"/>
            </p:cNvSpPr>
            <p:nvPr/>
          </p:nvSpPr>
          <p:spPr bwMode="auto">
            <a:xfrm>
              <a:off x="3017" y="1498"/>
              <a:ext cx="6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6E6E6E"/>
                  </a:solidFill>
                  <a:latin typeface="Lucida Sans Unicode" charset="0"/>
                </a:rPr>
                <a:t>z</a:t>
              </a:r>
              <a:endParaRPr lang="en-US">
                <a:latin typeface="Lucida Sans Unicode" charset="0"/>
              </a:endParaRPr>
            </a:p>
          </p:txBody>
        </p:sp>
        <p:sp>
          <p:nvSpPr>
            <p:cNvPr id="19476" name="Rectangle 21"/>
            <p:cNvSpPr>
              <a:spLocks noChangeArrowheads="1"/>
            </p:cNvSpPr>
            <p:nvPr/>
          </p:nvSpPr>
          <p:spPr bwMode="auto">
            <a:xfrm>
              <a:off x="2961" y="1587"/>
              <a:ext cx="6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6E6E6E"/>
                  </a:solidFill>
                  <a:latin typeface="Lucida Sans Unicode" charset="0"/>
                </a:rPr>
                <a:t>z</a:t>
              </a:r>
              <a:endParaRPr lang="en-US">
                <a:latin typeface="Lucida Sans Unicode" charset="0"/>
              </a:endParaRPr>
            </a:p>
          </p:txBody>
        </p:sp>
        <p:sp>
          <p:nvSpPr>
            <p:cNvPr id="19477" name="Rectangle 22"/>
            <p:cNvSpPr>
              <a:spLocks noChangeArrowheads="1"/>
            </p:cNvSpPr>
            <p:nvPr/>
          </p:nvSpPr>
          <p:spPr bwMode="auto">
            <a:xfrm>
              <a:off x="2920" y="1680"/>
              <a:ext cx="50"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6E6E6E"/>
                  </a:solidFill>
                  <a:latin typeface="Lucida Sans Unicode" charset="0"/>
                </a:rPr>
                <a:t>z</a:t>
              </a:r>
              <a:endParaRPr lang="en-US">
                <a:latin typeface="Lucida Sans Unicode" charset="0"/>
              </a:endParaRPr>
            </a:p>
          </p:txBody>
        </p:sp>
        <p:sp>
          <p:nvSpPr>
            <p:cNvPr id="19478" name="Rectangle 23"/>
            <p:cNvSpPr>
              <a:spLocks noChangeArrowheads="1"/>
            </p:cNvSpPr>
            <p:nvPr/>
          </p:nvSpPr>
          <p:spPr bwMode="auto">
            <a:xfrm>
              <a:off x="2895" y="1749"/>
              <a:ext cx="41"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6E6E6E"/>
                  </a:solidFill>
                  <a:latin typeface="Lucida Sans Unicode" charset="0"/>
                </a:rPr>
                <a:t>z</a:t>
              </a:r>
              <a:endParaRPr lang="en-US">
                <a:latin typeface="Lucida Sans Unicode" charset="0"/>
              </a:endParaRPr>
            </a:p>
          </p:txBody>
        </p:sp>
        <p:sp>
          <p:nvSpPr>
            <p:cNvPr id="19479" name="Freeform 24"/>
            <p:cNvSpPr>
              <a:spLocks/>
            </p:cNvSpPr>
            <p:nvPr/>
          </p:nvSpPr>
          <p:spPr bwMode="auto">
            <a:xfrm>
              <a:off x="950" y="1735"/>
              <a:ext cx="777" cy="965"/>
            </a:xfrm>
            <a:custGeom>
              <a:avLst/>
              <a:gdLst>
                <a:gd name="T0" fmla="*/ 1 w 1554"/>
                <a:gd name="T1" fmla="*/ 0 h 2895"/>
                <a:gd name="T2" fmla="*/ 1 w 1554"/>
                <a:gd name="T3" fmla="*/ 0 h 2895"/>
                <a:gd name="T4" fmla="*/ 1 w 1554"/>
                <a:gd name="T5" fmla="*/ 0 h 2895"/>
                <a:gd name="T6" fmla="*/ 1 w 1554"/>
                <a:gd name="T7" fmla="*/ 0 h 2895"/>
                <a:gd name="T8" fmla="*/ 1 w 1554"/>
                <a:gd name="T9" fmla="*/ 0 h 2895"/>
                <a:gd name="T10" fmla="*/ 1 w 1554"/>
                <a:gd name="T11" fmla="*/ 0 h 2895"/>
                <a:gd name="T12" fmla="*/ 1 w 1554"/>
                <a:gd name="T13" fmla="*/ 0 h 2895"/>
                <a:gd name="T14" fmla="*/ 1 w 1554"/>
                <a:gd name="T15" fmla="*/ 0 h 2895"/>
                <a:gd name="T16" fmla="*/ 1 w 1554"/>
                <a:gd name="T17" fmla="*/ 0 h 2895"/>
                <a:gd name="T18" fmla="*/ 1 w 1554"/>
                <a:gd name="T19" fmla="*/ 0 h 2895"/>
                <a:gd name="T20" fmla="*/ 1 w 1554"/>
                <a:gd name="T21" fmla="*/ 0 h 2895"/>
                <a:gd name="T22" fmla="*/ 1 w 1554"/>
                <a:gd name="T23" fmla="*/ 0 h 2895"/>
                <a:gd name="T24" fmla="*/ 1 w 1554"/>
                <a:gd name="T25" fmla="*/ 0 h 2895"/>
                <a:gd name="T26" fmla="*/ 1 w 1554"/>
                <a:gd name="T27" fmla="*/ 0 h 2895"/>
                <a:gd name="T28" fmla="*/ 1 w 1554"/>
                <a:gd name="T29" fmla="*/ 0 h 2895"/>
                <a:gd name="T30" fmla="*/ 1 w 1554"/>
                <a:gd name="T31" fmla="*/ 0 h 2895"/>
                <a:gd name="T32" fmla="*/ 1 w 1554"/>
                <a:gd name="T33" fmla="*/ 0 h 2895"/>
                <a:gd name="T34" fmla="*/ 1 w 1554"/>
                <a:gd name="T35" fmla="*/ 0 h 2895"/>
                <a:gd name="T36" fmla="*/ 1 w 1554"/>
                <a:gd name="T37" fmla="*/ 0 h 2895"/>
                <a:gd name="T38" fmla="*/ 1 w 1554"/>
                <a:gd name="T39" fmla="*/ 0 h 2895"/>
                <a:gd name="T40" fmla="*/ 1 w 1554"/>
                <a:gd name="T41" fmla="*/ 0 h 2895"/>
                <a:gd name="T42" fmla="*/ 1 w 1554"/>
                <a:gd name="T43" fmla="*/ 0 h 2895"/>
                <a:gd name="T44" fmla="*/ 1 w 1554"/>
                <a:gd name="T45" fmla="*/ 0 h 2895"/>
                <a:gd name="T46" fmla="*/ 1 w 1554"/>
                <a:gd name="T47" fmla="*/ 0 h 2895"/>
                <a:gd name="T48" fmla="*/ 1 w 1554"/>
                <a:gd name="T49" fmla="*/ 0 h 2895"/>
                <a:gd name="T50" fmla="*/ 1 w 1554"/>
                <a:gd name="T51" fmla="*/ 0 h 2895"/>
                <a:gd name="T52" fmla="*/ 1 w 1554"/>
                <a:gd name="T53" fmla="*/ 0 h 2895"/>
                <a:gd name="T54" fmla="*/ 1 w 1554"/>
                <a:gd name="T55" fmla="*/ 0 h 2895"/>
                <a:gd name="T56" fmla="*/ 1 w 1554"/>
                <a:gd name="T57" fmla="*/ 0 h 2895"/>
                <a:gd name="T58" fmla="*/ 1 w 1554"/>
                <a:gd name="T59" fmla="*/ 0 h 2895"/>
                <a:gd name="T60" fmla="*/ 1 w 1554"/>
                <a:gd name="T61" fmla="*/ 0 h 2895"/>
                <a:gd name="T62" fmla="*/ 1 w 1554"/>
                <a:gd name="T63" fmla="*/ 0 h 2895"/>
                <a:gd name="T64" fmla="*/ 1 w 1554"/>
                <a:gd name="T65" fmla="*/ 0 h 2895"/>
                <a:gd name="T66" fmla="*/ 0 w 1554"/>
                <a:gd name="T67" fmla="*/ 0 h 2895"/>
                <a:gd name="T68" fmla="*/ 1 w 1554"/>
                <a:gd name="T69" fmla="*/ 0 h 2895"/>
                <a:gd name="T70" fmla="*/ 1 w 1554"/>
                <a:gd name="T71" fmla="*/ 0 h 28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4"/>
                <a:gd name="T109" fmla="*/ 0 h 2895"/>
                <a:gd name="T110" fmla="*/ 1554 w 1554"/>
                <a:gd name="T111" fmla="*/ 2895 h 28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4" h="2895">
                  <a:moveTo>
                    <a:pt x="1487" y="2887"/>
                  </a:moveTo>
                  <a:lnTo>
                    <a:pt x="1516" y="2876"/>
                  </a:lnTo>
                  <a:lnTo>
                    <a:pt x="1536" y="2838"/>
                  </a:lnTo>
                  <a:lnTo>
                    <a:pt x="1554" y="2707"/>
                  </a:lnTo>
                  <a:lnTo>
                    <a:pt x="1554" y="2665"/>
                  </a:lnTo>
                  <a:lnTo>
                    <a:pt x="1553" y="2619"/>
                  </a:lnTo>
                  <a:lnTo>
                    <a:pt x="1547" y="2519"/>
                  </a:lnTo>
                  <a:lnTo>
                    <a:pt x="1518" y="2295"/>
                  </a:lnTo>
                  <a:lnTo>
                    <a:pt x="1425" y="1842"/>
                  </a:lnTo>
                  <a:lnTo>
                    <a:pt x="1323" y="1530"/>
                  </a:lnTo>
                  <a:lnTo>
                    <a:pt x="1284" y="1492"/>
                  </a:lnTo>
                  <a:lnTo>
                    <a:pt x="1237" y="1468"/>
                  </a:lnTo>
                  <a:lnTo>
                    <a:pt x="1029" y="1374"/>
                  </a:lnTo>
                  <a:lnTo>
                    <a:pt x="977" y="1323"/>
                  </a:lnTo>
                  <a:lnTo>
                    <a:pt x="940" y="1245"/>
                  </a:lnTo>
                  <a:lnTo>
                    <a:pt x="924" y="1193"/>
                  </a:lnTo>
                  <a:lnTo>
                    <a:pt x="925" y="1170"/>
                  </a:lnTo>
                  <a:lnTo>
                    <a:pt x="934" y="1137"/>
                  </a:lnTo>
                  <a:lnTo>
                    <a:pt x="1021" y="953"/>
                  </a:lnTo>
                  <a:lnTo>
                    <a:pt x="1055" y="848"/>
                  </a:lnTo>
                  <a:lnTo>
                    <a:pt x="1072" y="786"/>
                  </a:lnTo>
                  <a:lnTo>
                    <a:pt x="1078" y="740"/>
                  </a:lnTo>
                  <a:lnTo>
                    <a:pt x="1078" y="702"/>
                  </a:lnTo>
                  <a:lnTo>
                    <a:pt x="1078" y="678"/>
                  </a:lnTo>
                  <a:lnTo>
                    <a:pt x="1077" y="647"/>
                  </a:lnTo>
                  <a:lnTo>
                    <a:pt x="1068" y="507"/>
                  </a:lnTo>
                  <a:lnTo>
                    <a:pt x="1036" y="280"/>
                  </a:lnTo>
                  <a:lnTo>
                    <a:pt x="942" y="129"/>
                  </a:lnTo>
                  <a:lnTo>
                    <a:pt x="831" y="5"/>
                  </a:lnTo>
                  <a:lnTo>
                    <a:pt x="814" y="0"/>
                  </a:lnTo>
                  <a:lnTo>
                    <a:pt x="793" y="0"/>
                  </a:lnTo>
                  <a:lnTo>
                    <a:pt x="750" y="16"/>
                  </a:lnTo>
                  <a:lnTo>
                    <a:pt x="723" y="39"/>
                  </a:lnTo>
                  <a:lnTo>
                    <a:pt x="720" y="48"/>
                  </a:lnTo>
                  <a:lnTo>
                    <a:pt x="729" y="58"/>
                  </a:lnTo>
                  <a:lnTo>
                    <a:pt x="701" y="23"/>
                  </a:lnTo>
                  <a:lnTo>
                    <a:pt x="665" y="6"/>
                  </a:lnTo>
                  <a:lnTo>
                    <a:pt x="647" y="3"/>
                  </a:lnTo>
                  <a:lnTo>
                    <a:pt x="630" y="13"/>
                  </a:lnTo>
                  <a:lnTo>
                    <a:pt x="543" y="110"/>
                  </a:lnTo>
                  <a:lnTo>
                    <a:pt x="463" y="224"/>
                  </a:lnTo>
                  <a:lnTo>
                    <a:pt x="452" y="418"/>
                  </a:lnTo>
                  <a:lnTo>
                    <a:pt x="452" y="540"/>
                  </a:lnTo>
                  <a:lnTo>
                    <a:pt x="448" y="621"/>
                  </a:lnTo>
                  <a:lnTo>
                    <a:pt x="433" y="660"/>
                  </a:lnTo>
                  <a:lnTo>
                    <a:pt x="419" y="704"/>
                  </a:lnTo>
                  <a:lnTo>
                    <a:pt x="419" y="728"/>
                  </a:lnTo>
                  <a:lnTo>
                    <a:pt x="417" y="750"/>
                  </a:lnTo>
                  <a:lnTo>
                    <a:pt x="417" y="773"/>
                  </a:lnTo>
                  <a:lnTo>
                    <a:pt x="417" y="806"/>
                  </a:lnTo>
                  <a:lnTo>
                    <a:pt x="452" y="875"/>
                  </a:lnTo>
                  <a:lnTo>
                    <a:pt x="489" y="946"/>
                  </a:lnTo>
                  <a:lnTo>
                    <a:pt x="538" y="1069"/>
                  </a:lnTo>
                  <a:lnTo>
                    <a:pt x="554" y="1133"/>
                  </a:lnTo>
                  <a:lnTo>
                    <a:pt x="550" y="1163"/>
                  </a:lnTo>
                  <a:lnTo>
                    <a:pt x="553" y="1187"/>
                  </a:lnTo>
                  <a:lnTo>
                    <a:pt x="554" y="1225"/>
                  </a:lnTo>
                  <a:lnTo>
                    <a:pt x="547" y="1260"/>
                  </a:lnTo>
                  <a:lnTo>
                    <a:pt x="531" y="1286"/>
                  </a:lnTo>
                  <a:lnTo>
                    <a:pt x="479" y="1330"/>
                  </a:lnTo>
                  <a:lnTo>
                    <a:pt x="424" y="1372"/>
                  </a:lnTo>
                  <a:lnTo>
                    <a:pt x="328" y="1375"/>
                  </a:lnTo>
                  <a:lnTo>
                    <a:pt x="212" y="1398"/>
                  </a:lnTo>
                  <a:lnTo>
                    <a:pt x="90" y="1491"/>
                  </a:lnTo>
                  <a:lnTo>
                    <a:pt x="57" y="1622"/>
                  </a:lnTo>
                  <a:lnTo>
                    <a:pt x="33" y="1764"/>
                  </a:lnTo>
                  <a:lnTo>
                    <a:pt x="5" y="2369"/>
                  </a:lnTo>
                  <a:lnTo>
                    <a:pt x="0" y="2853"/>
                  </a:lnTo>
                  <a:lnTo>
                    <a:pt x="472" y="2886"/>
                  </a:lnTo>
                  <a:lnTo>
                    <a:pt x="948" y="2895"/>
                  </a:lnTo>
                  <a:lnTo>
                    <a:pt x="1214" y="2895"/>
                  </a:lnTo>
                  <a:lnTo>
                    <a:pt x="1487" y="2887"/>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0" name="Freeform 25"/>
            <p:cNvSpPr>
              <a:spLocks/>
            </p:cNvSpPr>
            <p:nvPr/>
          </p:nvSpPr>
          <p:spPr bwMode="auto">
            <a:xfrm>
              <a:off x="845" y="1993"/>
              <a:ext cx="774" cy="977"/>
            </a:xfrm>
            <a:custGeom>
              <a:avLst/>
              <a:gdLst>
                <a:gd name="T0" fmla="*/ 0 w 1549"/>
                <a:gd name="T1" fmla="*/ 0 h 2933"/>
                <a:gd name="T2" fmla="*/ 0 w 1549"/>
                <a:gd name="T3" fmla="*/ 0 h 2933"/>
                <a:gd name="T4" fmla="*/ 0 w 1549"/>
                <a:gd name="T5" fmla="*/ 0 h 2933"/>
                <a:gd name="T6" fmla="*/ 0 w 1549"/>
                <a:gd name="T7" fmla="*/ 0 h 2933"/>
                <a:gd name="T8" fmla="*/ 0 w 1549"/>
                <a:gd name="T9" fmla="*/ 0 h 2933"/>
                <a:gd name="T10" fmla="*/ 0 w 1549"/>
                <a:gd name="T11" fmla="*/ 0 h 2933"/>
                <a:gd name="T12" fmla="*/ 0 w 1549"/>
                <a:gd name="T13" fmla="*/ 0 h 2933"/>
                <a:gd name="T14" fmla="*/ 0 w 1549"/>
                <a:gd name="T15" fmla="*/ 0 h 2933"/>
                <a:gd name="T16" fmla="*/ 0 w 1549"/>
                <a:gd name="T17" fmla="*/ 0 h 2933"/>
                <a:gd name="T18" fmla="*/ 0 w 1549"/>
                <a:gd name="T19" fmla="*/ 0 h 2933"/>
                <a:gd name="T20" fmla="*/ 0 w 1549"/>
                <a:gd name="T21" fmla="*/ 0 h 2933"/>
                <a:gd name="T22" fmla="*/ 0 w 1549"/>
                <a:gd name="T23" fmla="*/ 0 h 2933"/>
                <a:gd name="T24" fmla="*/ 0 w 1549"/>
                <a:gd name="T25" fmla="*/ 0 h 2933"/>
                <a:gd name="T26" fmla="*/ 0 w 1549"/>
                <a:gd name="T27" fmla="*/ 0 h 2933"/>
                <a:gd name="T28" fmla="*/ 0 w 1549"/>
                <a:gd name="T29" fmla="*/ 0 h 2933"/>
                <a:gd name="T30" fmla="*/ 0 w 1549"/>
                <a:gd name="T31" fmla="*/ 0 h 2933"/>
                <a:gd name="T32" fmla="*/ 0 w 1549"/>
                <a:gd name="T33" fmla="*/ 0 h 2933"/>
                <a:gd name="T34" fmla="*/ 0 w 1549"/>
                <a:gd name="T35" fmla="*/ 0 h 2933"/>
                <a:gd name="T36" fmla="*/ 0 w 1549"/>
                <a:gd name="T37" fmla="*/ 0 h 2933"/>
                <a:gd name="T38" fmla="*/ 0 w 1549"/>
                <a:gd name="T39" fmla="*/ 0 h 2933"/>
                <a:gd name="T40" fmla="*/ 0 w 1549"/>
                <a:gd name="T41" fmla="*/ 0 h 2933"/>
                <a:gd name="T42" fmla="*/ 0 w 1549"/>
                <a:gd name="T43" fmla="*/ 0 h 2933"/>
                <a:gd name="T44" fmla="*/ 0 w 1549"/>
                <a:gd name="T45" fmla="*/ 0 h 2933"/>
                <a:gd name="T46" fmla="*/ 0 w 1549"/>
                <a:gd name="T47" fmla="*/ 0 h 2933"/>
                <a:gd name="T48" fmla="*/ 0 w 1549"/>
                <a:gd name="T49" fmla="*/ 0 h 2933"/>
                <a:gd name="T50" fmla="*/ 0 w 1549"/>
                <a:gd name="T51" fmla="*/ 0 h 2933"/>
                <a:gd name="T52" fmla="*/ 0 w 1549"/>
                <a:gd name="T53" fmla="*/ 0 h 2933"/>
                <a:gd name="T54" fmla="*/ 0 w 1549"/>
                <a:gd name="T55" fmla="*/ 0 h 2933"/>
                <a:gd name="T56" fmla="*/ 0 w 1549"/>
                <a:gd name="T57" fmla="*/ 0 h 2933"/>
                <a:gd name="T58" fmla="*/ 0 w 1549"/>
                <a:gd name="T59" fmla="*/ 0 h 2933"/>
                <a:gd name="T60" fmla="*/ 0 w 1549"/>
                <a:gd name="T61" fmla="*/ 0 h 2933"/>
                <a:gd name="T62" fmla="*/ 0 w 1549"/>
                <a:gd name="T63" fmla="*/ 0 h 2933"/>
                <a:gd name="T64" fmla="*/ 0 w 1549"/>
                <a:gd name="T65" fmla="*/ 0 h 2933"/>
                <a:gd name="T66" fmla="*/ 0 w 1549"/>
                <a:gd name="T67" fmla="*/ 0 h 2933"/>
                <a:gd name="T68" fmla="*/ 0 w 1549"/>
                <a:gd name="T69" fmla="*/ 0 h 2933"/>
                <a:gd name="T70" fmla="*/ 0 w 1549"/>
                <a:gd name="T71" fmla="*/ 0 h 2933"/>
                <a:gd name="T72" fmla="*/ 0 w 1549"/>
                <a:gd name="T73" fmla="*/ 0 h 2933"/>
                <a:gd name="T74" fmla="*/ 0 w 1549"/>
                <a:gd name="T75" fmla="*/ 0 h 2933"/>
                <a:gd name="T76" fmla="*/ 0 w 1549"/>
                <a:gd name="T77" fmla="*/ 0 h 29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9"/>
                <a:gd name="T118" fmla="*/ 0 h 2933"/>
                <a:gd name="T119" fmla="*/ 1549 w 1549"/>
                <a:gd name="T120" fmla="*/ 2933 h 29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9" h="2933">
                  <a:moveTo>
                    <a:pt x="0" y="2641"/>
                  </a:moveTo>
                  <a:lnTo>
                    <a:pt x="38" y="1868"/>
                  </a:lnTo>
                  <a:lnTo>
                    <a:pt x="101" y="1594"/>
                  </a:lnTo>
                  <a:lnTo>
                    <a:pt x="264" y="1486"/>
                  </a:lnTo>
                  <a:lnTo>
                    <a:pt x="419" y="1464"/>
                  </a:lnTo>
                  <a:lnTo>
                    <a:pt x="552" y="1403"/>
                  </a:lnTo>
                  <a:lnTo>
                    <a:pt x="607" y="1286"/>
                  </a:lnTo>
                  <a:lnTo>
                    <a:pt x="615" y="1109"/>
                  </a:lnTo>
                  <a:lnTo>
                    <a:pt x="560" y="1011"/>
                  </a:lnTo>
                  <a:lnTo>
                    <a:pt x="560" y="954"/>
                  </a:lnTo>
                  <a:lnTo>
                    <a:pt x="513" y="882"/>
                  </a:lnTo>
                  <a:lnTo>
                    <a:pt x="475" y="725"/>
                  </a:lnTo>
                  <a:lnTo>
                    <a:pt x="481" y="701"/>
                  </a:lnTo>
                  <a:lnTo>
                    <a:pt x="443" y="583"/>
                  </a:lnTo>
                  <a:lnTo>
                    <a:pt x="481" y="340"/>
                  </a:lnTo>
                  <a:lnTo>
                    <a:pt x="570" y="226"/>
                  </a:lnTo>
                  <a:lnTo>
                    <a:pt x="667" y="69"/>
                  </a:lnTo>
                  <a:lnTo>
                    <a:pt x="864" y="0"/>
                  </a:lnTo>
                  <a:lnTo>
                    <a:pt x="1011" y="121"/>
                  </a:lnTo>
                  <a:lnTo>
                    <a:pt x="1068" y="216"/>
                  </a:lnTo>
                  <a:lnTo>
                    <a:pt x="1151" y="265"/>
                  </a:lnTo>
                  <a:lnTo>
                    <a:pt x="1151" y="371"/>
                  </a:lnTo>
                  <a:lnTo>
                    <a:pt x="1160" y="430"/>
                  </a:lnTo>
                  <a:lnTo>
                    <a:pt x="1222" y="550"/>
                  </a:lnTo>
                  <a:lnTo>
                    <a:pt x="1173" y="714"/>
                  </a:lnTo>
                  <a:lnTo>
                    <a:pt x="1183" y="836"/>
                  </a:lnTo>
                  <a:lnTo>
                    <a:pt x="1135" y="954"/>
                  </a:lnTo>
                  <a:lnTo>
                    <a:pt x="1096" y="990"/>
                  </a:lnTo>
                  <a:lnTo>
                    <a:pt x="1096" y="1048"/>
                  </a:lnTo>
                  <a:lnTo>
                    <a:pt x="1051" y="1179"/>
                  </a:lnTo>
                  <a:lnTo>
                    <a:pt x="1019" y="1286"/>
                  </a:lnTo>
                  <a:lnTo>
                    <a:pt x="1112" y="1403"/>
                  </a:lnTo>
                  <a:lnTo>
                    <a:pt x="1276" y="1523"/>
                  </a:lnTo>
                  <a:lnTo>
                    <a:pt x="1447" y="1640"/>
                  </a:lnTo>
                  <a:lnTo>
                    <a:pt x="1525" y="1786"/>
                  </a:lnTo>
                  <a:lnTo>
                    <a:pt x="1549" y="1975"/>
                  </a:lnTo>
                  <a:lnTo>
                    <a:pt x="1546" y="2250"/>
                  </a:lnTo>
                  <a:lnTo>
                    <a:pt x="1543" y="2933"/>
                  </a:lnTo>
                  <a:lnTo>
                    <a:pt x="0" y="2641"/>
                  </a:lnTo>
                  <a:close/>
                </a:path>
              </a:pathLst>
            </a:custGeom>
            <a:solidFill>
              <a:srgbClr val="808080"/>
            </a:solidFill>
            <a:ln w="1588">
              <a:solidFill>
                <a:srgbClr val="808080"/>
              </a:solidFill>
              <a:round/>
              <a:headEnd/>
              <a:tailEnd/>
            </a:ln>
          </p:spPr>
          <p:txBody>
            <a:bodyPr/>
            <a:lstStyle/>
            <a:p>
              <a:endParaRPr lang="en-GB"/>
            </a:p>
          </p:txBody>
        </p:sp>
        <p:sp>
          <p:nvSpPr>
            <p:cNvPr id="19481" name="Freeform 26"/>
            <p:cNvSpPr>
              <a:spLocks/>
            </p:cNvSpPr>
            <p:nvPr/>
          </p:nvSpPr>
          <p:spPr bwMode="auto">
            <a:xfrm>
              <a:off x="1270" y="2379"/>
              <a:ext cx="753" cy="791"/>
            </a:xfrm>
            <a:custGeom>
              <a:avLst/>
              <a:gdLst>
                <a:gd name="T0" fmla="*/ 0 w 1507"/>
                <a:gd name="T1" fmla="*/ 0 h 2372"/>
                <a:gd name="T2" fmla="*/ 0 w 1507"/>
                <a:gd name="T3" fmla="*/ 0 h 2372"/>
                <a:gd name="T4" fmla="*/ 0 w 1507"/>
                <a:gd name="T5" fmla="*/ 0 h 2372"/>
                <a:gd name="T6" fmla="*/ 0 w 1507"/>
                <a:gd name="T7" fmla="*/ 0 h 2372"/>
                <a:gd name="T8" fmla="*/ 0 w 1507"/>
                <a:gd name="T9" fmla="*/ 0 h 2372"/>
                <a:gd name="T10" fmla="*/ 0 w 1507"/>
                <a:gd name="T11" fmla="*/ 0 h 2372"/>
                <a:gd name="T12" fmla="*/ 0 w 1507"/>
                <a:gd name="T13" fmla="*/ 0 h 2372"/>
                <a:gd name="T14" fmla="*/ 0 w 1507"/>
                <a:gd name="T15" fmla="*/ 0 h 2372"/>
                <a:gd name="T16" fmla="*/ 0 w 1507"/>
                <a:gd name="T17" fmla="*/ 0 h 2372"/>
                <a:gd name="T18" fmla="*/ 0 w 1507"/>
                <a:gd name="T19" fmla="*/ 0 h 2372"/>
                <a:gd name="T20" fmla="*/ 0 w 1507"/>
                <a:gd name="T21" fmla="*/ 0 h 2372"/>
                <a:gd name="T22" fmla="*/ 0 w 1507"/>
                <a:gd name="T23" fmla="*/ 0 h 2372"/>
                <a:gd name="T24" fmla="*/ 0 w 1507"/>
                <a:gd name="T25" fmla="*/ 0 h 2372"/>
                <a:gd name="T26" fmla="*/ 0 w 1507"/>
                <a:gd name="T27" fmla="*/ 0 h 2372"/>
                <a:gd name="T28" fmla="*/ 0 w 1507"/>
                <a:gd name="T29" fmla="*/ 0 h 2372"/>
                <a:gd name="T30" fmla="*/ 0 w 1507"/>
                <a:gd name="T31" fmla="*/ 0 h 2372"/>
                <a:gd name="T32" fmla="*/ 0 w 1507"/>
                <a:gd name="T33" fmla="*/ 0 h 2372"/>
                <a:gd name="T34" fmla="*/ 0 w 1507"/>
                <a:gd name="T35" fmla="*/ 0 h 2372"/>
                <a:gd name="T36" fmla="*/ 0 w 1507"/>
                <a:gd name="T37" fmla="*/ 0 h 2372"/>
                <a:gd name="T38" fmla="*/ 0 w 1507"/>
                <a:gd name="T39" fmla="*/ 0 h 2372"/>
                <a:gd name="T40" fmla="*/ 0 w 1507"/>
                <a:gd name="T41" fmla="*/ 0 h 2372"/>
                <a:gd name="T42" fmla="*/ 0 w 1507"/>
                <a:gd name="T43" fmla="*/ 0 h 2372"/>
                <a:gd name="T44" fmla="*/ 0 w 1507"/>
                <a:gd name="T45" fmla="*/ 0 h 2372"/>
                <a:gd name="T46" fmla="*/ 0 w 1507"/>
                <a:gd name="T47" fmla="*/ 0 h 2372"/>
                <a:gd name="T48" fmla="*/ 0 w 1507"/>
                <a:gd name="T49" fmla="*/ 0 h 2372"/>
                <a:gd name="T50" fmla="*/ 0 w 1507"/>
                <a:gd name="T51" fmla="*/ 0 h 2372"/>
                <a:gd name="T52" fmla="*/ 0 w 1507"/>
                <a:gd name="T53" fmla="*/ 0 h 2372"/>
                <a:gd name="T54" fmla="*/ 0 w 1507"/>
                <a:gd name="T55" fmla="*/ 0 h 2372"/>
                <a:gd name="T56" fmla="*/ 0 w 1507"/>
                <a:gd name="T57" fmla="*/ 0 h 2372"/>
                <a:gd name="T58" fmla="*/ 0 w 1507"/>
                <a:gd name="T59" fmla="*/ 0 h 2372"/>
                <a:gd name="T60" fmla="*/ 0 w 1507"/>
                <a:gd name="T61" fmla="*/ 0 h 2372"/>
                <a:gd name="T62" fmla="*/ 0 w 1507"/>
                <a:gd name="T63" fmla="*/ 0 h 2372"/>
                <a:gd name="T64" fmla="*/ 0 w 1507"/>
                <a:gd name="T65" fmla="*/ 0 h 2372"/>
                <a:gd name="T66" fmla="*/ 0 w 1507"/>
                <a:gd name="T67" fmla="*/ 0 h 2372"/>
                <a:gd name="T68" fmla="*/ 0 w 1507"/>
                <a:gd name="T69" fmla="*/ 0 h 2372"/>
                <a:gd name="T70" fmla="*/ 0 w 1507"/>
                <a:gd name="T71" fmla="*/ 0 h 2372"/>
                <a:gd name="T72" fmla="*/ 0 w 1507"/>
                <a:gd name="T73" fmla="*/ 0 h 2372"/>
                <a:gd name="T74" fmla="*/ 0 w 1507"/>
                <a:gd name="T75" fmla="*/ 0 h 2372"/>
                <a:gd name="T76" fmla="*/ 0 w 1507"/>
                <a:gd name="T77" fmla="*/ 0 h 23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07"/>
                <a:gd name="T118" fmla="*/ 0 h 2372"/>
                <a:gd name="T119" fmla="*/ 1507 w 1507"/>
                <a:gd name="T120" fmla="*/ 2372 h 23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07" h="2372">
                  <a:moveTo>
                    <a:pt x="0" y="2366"/>
                  </a:moveTo>
                  <a:lnTo>
                    <a:pt x="40" y="1865"/>
                  </a:lnTo>
                  <a:lnTo>
                    <a:pt x="97" y="1629"/>
                  </a:lnTo>
                  <a:lnTo>
                    <a:pt x="260" y="1501"/>
                  </a:lnTo>
                  <a:lnTo>
                    <a:pt x="421" y="1460"/>
                  </a:lnTo>
                  <a:lnTo>
                    <a:pt x="555" y="1401"/>
                  </a:lnTo>
                  <a:lnTo>
                    <a:pt x="609" y="1284"/>
                  </a:lnTo>
                  <a:lnTo>
                    <a:pt x="615" y="1105"/>
                  </a:lnTo>
                  <a:lnTo>
                    <a:pt x="559" y="1046"/>
                  </a:lnTo>
                  <a:lnTo>
                    <a:pt x="513" y="968"/>
                  </a:lnTo>
                  <a:lnTo>
                    <a:pt x="501" y="919"/>
                  </a:lnTo>
                  <a:lnTo>
                    <a:pt x="475" y="724"/>
                  </a:lnTo>
                  <a:lnTo>
                    <a:pt x="479" y="725"/>
                  </a:lnTo>
                  <a:lnTo>
                    <a:pt x="443" y="579"/>
                  </a:lnTo>
                  <a:lnTo>
                    <a:pt x="484" y="340"/>
                  </a:lnTo>
                  <a:lnTo>
                    <a:pt x="569" y="224"/>
                  </a:lnTo>
                  <a:lnTo>
                    <a:pt x="668" y="70"/>
                  </a:lnTo>
                  <a:lnTo>
                    <a:pt x="864" y="0"/>
                  </a:lnTo>
                  <a:lnTo>
                    <a:pt x="1019" y="87"/>
                  </a:lnTo>
                  <a:lnTo>
                    <a:pt x="1093" y="189"/>
                  </a:lnTo>
                  <a:lnTo>
                    <a:pt x="1154" y="259"/>
                  </a:lnTo>
                  <a:lnTo>
                    <a:pt x="1166" y="358"/>
                  </a:lnTo>
                  <a:lnTo>
                    <a:pt x="1211" y="431"/>
                  </a:lnTo>
                  <a:lnTo>
                    <a:pt x="1222" y="548"/>
                  </a:lnTo>
                  <a:lnTo>
                    <a:pt x="1176" y="712"/>
                  </a:lnTo>
                  <a:lnTo>
                    <a:pt x="1184" y="832"/>
                  </a:lnTo>
                  <a:lnTo>
                    <a:pt x="1138" y="951"/>
                  </a:lnTo>
                  <a:lnTo>
                    <a:pt x="1099" y="987"/>
                  </a:lnTo>
                  <a:lnTo>
                    <a:pt x="1099" y="1043"/>
                  </a:lnTo>
                  <a:lnTo>
                    <a:pt x="1009" y="1159"/>
                  </a:lnTo>
                  <a:lnTo>
                    <a:pt x="1032" y="1372"/>
                  </a:lnTo>
                  <a:lnTo>
                    <a:pt x="1128" y="1514"/>
                  </a:lnTo>
                  <a:lnTo>
                    <a:pt x="1278" y="1582"/>
                  </a:lnTo>
                  <a:lnTo>
                    <a:pt x="1444" y="1664"/>
                  </a:lnTo>
                  <a:lnTo>
                    <a:pt x="1493" y="1784"/>
                  </a:lnTo>
                  <a:lnTo>
                    <a:pt x="1502" y="2027"/>
                  </a:lnTo>
                  <a:lnTo>
                    <a:pt x="1507" y="2206"/>
                  </a:lnTo>
                  <a:lnTo>
                    <a:pt x="1502" y="2372"/>
                  </a:lnTo>
                  <a:lnTo>
                    <a:pt x="0" y="2366"/>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2" name="Freeform 27"/>
            <p:cNvSpPr>
              <a:spLocks/>
            </p:cNvSpPr>
            <p:nvPr/>
          </p:nvSpPr>
          <p:spPr bwMode="auto">
            <a:xfrm>
              <a:off x="576" y="2383"/>
              <a:ext cx="826" cy="794"/>
            </a:xfrm>
            <a:custGeom>
              <a:avLst/>
              <a:gdLst>
                <a:gd name="T0" fmla="*/ 0 w 1653"/>
                <a:gd name="T1" fmla="*/ 0 h 2380"/>
                <a:gd name="T2" fmla="*/ 0 w 1653"/>
                <a:gd name="T3" fmla="*/ 0 h 2380"/>
                <a:gd name="T4" fmla="*/ 0 w 1653"/>
                <a:gd name="T5" fmla="*/ 0 h 2380"/>
                <a:gd name="T6" fmla="*/ 0 w 1653"/>
                <a:gd name="T7" fmla="*/ 0 h 2380"/>
                <a:gd name="T8" fmla="*/ 0 w 1653"/>
                <a:gd name="T9" fmla="*/ 0 h 2380"/>
                <a:gd name="T10" fmla="*/ 0 w 1653"/>
                <a:gd name="T11" fmla="*/ 0 h 2380"/>
                <a:gd name="T12" fmla="*/ 0 w 1653"/>
                <a:gd name="T13" fmla="*/ 0 h 2380"/>
                <a:gd name="T14" fmla="*/ 0 w 1653"/>
                <a:gd name="T15" fmla="*/ 0 h 2380"/>
                <a:gd name="T16" fmla="*/ 0 w 1653"/>
                <a:gd name="T17" fmla="*/ 0 h 2380"/>
                <a:gd name="T18" fmla="*/ 0 w 1653"/>
                <a:gd name="T19" fmla="*/ 0 h 2380"/>
                <a:gd name="T20" fmla="*/ 0 w 1653"/>
                <a:gd name="T21" fmla="*/ 0 h 2380"/>
                <a:gd name="T22" fmla="*/ 0 w 1653"/>
                <a:gd name="T23" fmla="*/ 0 h 2380"/>
                <a:gd name="T24" fmla="*/ 0 w 1653"/>
                <a:gd name="T25" fmla="*/ 0 h 2380"/>
                <a:gd name="T26" fmla="*/ 0 w 1653"/>
                <a:gd name="T27" fmla="*/ 0 h 2380"/>
                <a:gd name="T28" fmla="*/ 0 w 1653"/>
                <a:gd name="T29" fmla="*/ 0 h 2380"/>
                <a:gd name="T30" fmla="*/ 0 w 1653"/>
                <a:gd name="T31" fmla="*/ 0 h 2380"/>
                <a:gd name="T32" fmla="*/ 0 w 1653"/>
                <a:gd name="T33" fmla="*/ 0 h 2380"/>
                <a:gd name="T34" fmla="*/ 0 w 1653"/>
                <a:gd name="T35" fmla="*/ 0 h 2380"/>
                <a:gd name="T36" fmla="*/ 0 w 1653"/>
                <a:gd name="T37" fmla="*/ 0 h 2380"/>
                <a:gd name="T38" fmla="*/ 0 w 1653"/>
                <a:gd name="T39" fmla="*/ 0 h 2380"/>
                <a:gd name="T40" fmla="*/ 0 w 1653"/>
                <a:gd name="T41" fmla="*/ 0 h 2380"/>
                <a:gd name="T42" fmla="*/ 0 w 1653"/>
                <a:gd name="T43" fmla="*/ 0 h 2380"/>
                <a:gd name="T44" fmla="*/ 0 w 1653"/>
                <a:gd name="T45" fmla="*/ 0 h 2380"/>
                <a:gd name="T46" fmla="*/ 0 w 1653"/>
                <a:gd name="T47" fmla="*/ 0 h 2380"/>
                <a:gd name="T48" fmla="*/ 0 w 1653"/>
                <a:gd name="T49" fmla="*/ 0 h 2380"/>
                <a:gd name="T50" fmla="*/ 0 w 1653"/>
                <a:gd name="T51" fmla="*/ 0 h 2380"/>
                <a:gd name="T52" fmla="*/ 0 w 1653"/>
                <a:gd name="T53" fmla="*/ 0 h 2380"/>
                <a:gd name="T54" fmla="*/ 0 w 1653"/>
                <a:gd name="T55" fmla="*/ 0 h 2380"/>
                <a:gd name="T56" fmla="*/ 0 w 1653"/>
                <a:gd name="T57" fmla="*/ 0 h 2380"/>
                <a:gd name="T58" fmla="*/ 0 w 1653"/>
                <a:gd name="T59" fmla="*/ 0 h 2380"/>
                <a:gd name="T60" fmla="*/ 0 w 1653"/>
                <a:gd name="T61" fmla="*/ 0 h 2380"/>
                <a:gd name="T62" fmla="*/ 0 w 1653"/>
                <a:gd name="T63" fmla="*/ 0 h 2380"/>
                <a:gd name="T64" fmla="*/ 0 w 1653"/>
                <a:gd name="T65" fmla="*/ 0 h 2380"/>
                <a:gd name="T66" fmla="*/ 0 w 1653"/>
                <a:gd name="T67" fmla="*/ 0 h 2380"/>
                <a:gd name="T68" fmla="*/ 0 w 1653"/>
                <a:gd name="T69" fmla="*/ 0 h 2380"/>
                <a:gd name="T70" fmla="*/ 0 w 1653"/>
                <a:gd name="T71" fmla="*/ 0 h 2380"/>
                <a:gd name="T72" fmla="*/ 0 w 1653"/>
                <a:gd name="T73" fmla="*/ 0 h 2380"/>
                <a:gd name="T74" fmla="*/ 0 w 1653"/>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3"/>
                <a:gd name="T115" fmla="*/ 0 h 2380"/>
                <a:gd name="T116" fmla="*/ 1653 w 1653"/>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3" h="2380">
                  <a:moveTo>
                    <a:pt x="0" y="2380"/>
                  </a:moveTo>
                  <a:lnTo>
                    <a:pt x="34" y="1839"/>
                  </a:lnTo>
                  <a:lnTo>
                    <a:pt x="82" y="1712"/>
                  </a:lnTo>
                  <a:lnTo>
                    <a:pt x="153" y="1528"/>
                  </a:lnTo>
                  <a:lnTo>
                    <a:pt x="237" y="1508"/>
                  </a:lnTo>
                  <a:lnTo>
                    <a:pt x="400" y="1473"/>
                  </a:lnTo>
                  <a:lnTo>
                    <a:pt x="478" y="1427"/>
                  </a:lnTo>
                  <a:lnTo>
                    <a:pt x="548" y="1365"/>
                  </a:lnTo>
                  <a:lnTo>
                    <a:pt x="573" y="1208"/>
                  </a:lnTo>
                  <a:lnTo>
                    <a:pt x="495" y="997"/>
                  </a:lnTo>
                  <a:lnTo>
                    <a:pt x="440" y="975"/>
                  </a:lnTo>
                  <a:lnTo>
                    <a:pt x="393" y="747"/>
                  </a:lnTo>
                  <a:lnTo>
                    <a:pt x="425" y="686"/>
                  </a:lnTo>
                  <a:lnTo>
                    <a:pt x="409" y="464"/>
                  </a:lnTo>
                  <a:lnTo>
                    <a:pt x="418" y="246"/>
                  </a:lnTo>
                  <a:lnTo>
                    <a:pt x="472" y="163"/>
                  </a:lnTo>
                  <a:lnTo>
                    <a:pt x="588" y="19"/>
                  </a:lnTo>
                  <a:lnTo>
                    <a:pt x="681" y="0"/>
                  </a:lnTo>
                  <a:lnTo>
                    <a:pt x="806" y="0"/>
                  </a:lnTo>
                  <a:lnTo>
                    <a:pt x="899" y="57"/>
                  </a:lnTo>
                  <a:lnTo>
                    <a:pt x="977" y="163"/>
                  </a:lnTo>
                  <a:lnTo>
                    <a:pt x="1032" y="345"/>
                  </a:lnTo>
                  <a:lnTo>
                    <a:pt x="1046" y="496"/>
                  </a:lnTo>
                  <a:lnTo>
                    <a:pt x="1047" y="631"/>
                  </a:lnTo>
                  <a:lnTo>
                    <a:pt x="1093" y="653"/>
                  </a:lnTo>
                  <a:lnTo>
                    <a:pt x="1079" y="865"/>
                  </a:lnTo>
                  <a:lnTo>
                    <a:pt x="1012" y="903"/>
                  </a:lnTo>
                  <a:lnTo>
                    <a:pt x="993" y="1030"/>
                  </a:lnTo>
                  <a:lnTo>
                    <a:pt x="968" y="1179"/>
                  </a:lnTo>
                  <a:lnTo>
                    <a:pt x="984" y="1296"/>
                  </a:lnTo>
                  <a:lnTo>
                    <a:pt x="1070" y="1368"/>
                  </a:lnTo>
                  <a:lnTo>
                    <a:pt x="1186" y="1413"/>
                  </a:lnTo>
                  <a:lnTo>
                    <a:pt x="1351" y="1447"/>
                  </a:lnTo>
                  <a:lnTo>
                    <a:pt x="1468" y="1462"/>
                  </a:lnTo>
                  <a:lnTo>
                    <a:pt x="1531" y="1579"/>
                  </a:lnTo>
                  <a:lnTo>
                    <a:pt x="1578" y="1687"/>
                  </a:lnTo>
                  <a:lnTo>
                    <a:pt x="1653" y="2353"/>
                  </a:lnTo>
                  <a:lnTo>
                    <a:pt x="0" y="238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3" name="Freeform 28"/>
            <p:cNvSpPr>
              <a:spLocks/>
            </p:cNvSpPr>
            <p:nvPr/>
          </p:nvSpPr>
          <p:spPr bwMode="auto">
            <a:xfrm>
              <a:off x="4013" y="2188"/>
              <a:ext cx="781" cy="992"/>
            </a:xfrm>
            <a:custGeom>
              <a:avLst/>
              <a:gdLst>
                <a:gd name="T0" fmla="*/ 1 w 1562"/>
                <a:gd name="T1" fmla="*/ 0 h 2975"/>
                <a:gd name="T2" fmla="*/ 0 w 1562"/>
                <a:gd name="T3" fmla="*/ 0 h 2975"/>
                <a:gd name="T4" fmla="*/ 1 w 1562"/>
                <a:gd name="T5" fmla="*/ 0 h 2975"/>
                <a:gd name="T6" fmla="*/ 1 w 1562"/>
                <a:gd name="T7" fmla="*/ 0 h 2975"/>
                <a:gd name="T8" fmla="*/ 1 w 1562"/>
                <a:gd name="T9" fmla="*/ 0 h 2975"/>
                <a:gd name="T10" fmla="*/ 1 w 1562"/>
                <a:gd name="T11" fmla="*/ 0 h 2975"/>
                <a:gd name="T12" fmla="*/ 1 w 1562"/>
                <a:gd name="T13" fmla="*/ 0 h 2975"/>
                <a:gd name="T14" fmla="*/ 1 w 1562"/>
                <a:gd name="T15" fmla="*/ 0 h 2975"/>
                <a:gd name="T16" fmla="*/ 1 w 1562"/>
                <a:gd name="T17" fmla="*/ 0 h 2975"/>
                <a:gd name="T18" fmla="*/ 1 w 1562"/>
                <a:gd name="T19" fmla="*/ 0 h 2975"/>
                <a:gd name="T20" fmla="*/ 1 w 1562"/>
                <a:gd name="T21" fmla="*/ 0 h 2975"/>
                <a:gd name="T22" fmla="*/ 1 w 1562"/>
                <a:gd name="T23" fmla="*/ 0 h 2975"/>
                <a:gd name="T24" fmla="*/ 1 w 1562"/>
                <a:gd name="T25" fmla="*/ 0 h 2975"/>
                <a:gd name="T26" fmla="*/ 1 w 1562"/>
                <a:gd name="T27" fmla="*/ 0 h 2975"/>
                <a:gd name="T28" fmla="*/ 1 w 1562"/>
                <a:gd name="T29" fmla="*/ 0 h 2975"/>
                <a:gd name="T30" fmla="*/ 1 w 1562"/>
                <a:gd name="T31" fmla="*/ 0 h 2975"/>
                <a:gd name="T32" fmla="*/ 1 w 1562"/>
                <a:gd name="T33" fmla="*/ 0 h 2975"/>
                <a:gd name="T34" fmla="*/ 1 w 1562"/>
                <a:gd name="T35" fmla="*/ 0 h 2975"/>
                <a:gd name="T36" fmla="*/ 1 w 1562"/>
                <a:gd name="T37" fmla="*/ 0 h 2975"/>
                <a:gd name="T38" fmla="*/ 1 w 1562"/>
                <a:gd name="T39" fmla="*/ 0 h 2975"/>
                <a:gd name="T40" fmla="*/ 1 w 1562"/>
                <a:gd name="T41" fmla="*/ 0 h 2975"/>
                <a:gd name="T42" fmla="*/ 1 w 1562"/>
                <a:gd name="T43" fmla="*/ 0 h 2975"/>
                <a:gd name="T44" fmla="*/ 1 w 1562"/>
                <a:gd name="T45" fmla="*/ 0 h 2975"/>
                <a:gd name="T46" fmla="*/ 1 w 1562"/>
                <a:gd name="T47" fmla="*/ 0 h 2975"/>
                <a:gd name="T48" fmla="*/ 1 w 1562"/>
                <a:gd name="T49" fmla="*/ 0 h 2975"/>
                <a:gd name="T50" fmla="*/ 1 w 1562"/>
                <a:gd name="T51" fmla="*/ 0 h 2975"/>
                <a:gd name="T52" fmla="*/ 1 w 1562"/>
                <a:gd name="T53" fmla="*/ 0 h 2975"/>
                <a:gd name="T54" fmla="*/ 1 w 1562"/>
                <a:gd name="T55" fmla="*/ 0 h 2975"/>
                <a:gd name="T56" fmla="*/ 1 w 1562"/>
                <a:gd name="T57" fmla="*/ 0 h 2975"/>
                <a:gd name="T58" fmla="*/ 1 w 1562"/>
                <a:gd name="T59" fmla="*/ 0 h 2975"/>
                <a:gd name="T60" fmla="*/ 1 w 1562"/>
                <a:gd name="T61" fmla="*/ 0 h 2975"/>
                <a:gd name="T62" fmla="*/ 1 w 1562"/>
                <a:gd name="T63" fmla="*/ 0 h 2975"/>
                <a:gd name="T64" fmla="*/ 1 w 1562"/>
                <a:gd name="T65" fmla="*/ 0 h 2975"/>
                <a:gd name="T66" fmla="*/ 1 w 1562"/>
                <a:gd name="T67" fmla="*/ 0 h 2975"/>
                <a:gd name="T68" fmla="*/ 1 w 1562"/>
                <a:gd name="T69" fmla="*/ 0 h 2975"/>
                <a:gd name="T70" fmla="*/ 1 w 1562"/>
                <a:gd name="T71" fmla="*/ 0 h 29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2"/>
                <a:gd name="T109" fmla="*/ 0 h 2975"/>
                <a:gd name="T110" fmla="*/ 1562 w 1562"/>
                <a:gd name="T111" fmla="*/ 2975 h 29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2" h="2975">
                  <a:moveTo>
                    <a:pt x="30" y="2946"/>
                  </a:moveTo>
                  <a:lnTo>
                    <a:pt x="17" y="2910"/>
                  </a:lnTo>
                  <a:lnTo>
                    <a:pt x="7" y="2816"/>
                  </a:lnTo>
                  <a:lnTo>
                    <a:pt x="0" y="2527"/>
                  </a:lnTo>
                  <a:lnTo>
                    <a:pt x="13" y="2049"/>
                  </a:lnTo>
                  <a:lnTo>
                    <a:pt x="30" y="1934"/>
                  </a:lnTo>
                  <a:lnTo>
                    <a:pt x="56" y="1827"/>
                  </a:lnTo>
                  <a:lnTo>
                    <a:pt x="129" y="1758"/>
                  </a:lnTo>
                  <a:lnTo>
                    <a:pt x="258" y="1658"/>
                  </a:lnTo>
                  <a:lnTo>
                    <a:pt x="464" y="1489"/>
                  </a:lnTo>
                  <a:lnTo>
                    <a:pt x="441" y="1454"/>
                  </a:lnTo>
                  <a:lnTo>
                    <a:pt x="367" y="1394"/>
                  </a:lnTo>
                  <a:lnTo>
                    <a:pt x="290" y="1329"/>
                  </a:lnTo>
                  <a:lnTo>
                    <a:pt x="253" y="1280"/>
                  </a:lnTo>
                  <a:lnTo>
                    <a:pt x="259" y="1262"/>
                  </a:lnTo>
                  <a:lnTo>
                    <a:pt x="274" y="1258"/>
                  </a:lnTo>
                  <a:lnTo>
                    <a:pt x="288" y="1255"/>
                  </a:lnTo>
                  <a:lnTo>
                    <a:pt x="294" y="1238"/>
                  </a:lnTo>
                  <a:lnTo>
                    <a:pt x="293" y="1217"/>
                  </a:lnTo>
                  <a:lnTo>
                    <a:pt x="290" y="1204"/>
                  </a:lnTo>
                  <a:lnTo>
                    <a:pt x="279" y="1196"/>
                  </a:lnTo>
                  <a:lnTo>
                    <a:pt x="273" y="1190"/>
                  </a:lnTo>
                  <a:lnTo>
                    <a:pt x="272" y="1178"/>
                  </a:lnTo>
                  <a:lnTo>
                    <a:pt x="273" y="1155"/>
                  </a:lnTo>
                  <a:lnTo>
                    <a:pt x="302" y="970"/>
                  </a:lnTo>
                  <a:lnTo>
                    <a:pt x="317" y="866"/>
                  </a:lnTo>
                  <a:lnTo>
                    <a:pt x="321" y="823"/>
                  </a:lnTo>
                  <a:lnTo>
                    <a:pt x="323" y="788"/>
                  </a:lnTo>
                  <a:lnTo>
                    <a:pt x="302" y="650"/>
                  </a:lnTo>
                  <a:lnTo>
                    <a:pt x="290" y="576"/>
                  </a:lnTo>
                  <a:lnTo>
                    <a:pt x="286" y="544"/>
                  </a:lnTo>
                  <a:lnTo>
                    <a:pt x="285" y="514"/>
                  </a:lnTo>
                  <a:lnTo>
                    <a:pt x="315" y="351"/>
                  </a:lnTo>
                  <a:lnTo>
                    <a:pt x="365" y="198"/>
                  </a:lnTo>
                  <a:lnTo>
                    <a:pt x="448" y="79"/>
                  </a:lnTo>
                  <a:lnTo>
                    <a:pt x="500" y="27"/>
                  </a:lnTo>
                  <a:lnTo>
                    <a:pt x="548" y="0"/>
                  </a:lnTo>
                  <a:lnTo>
                    <a:pt x="577" y="13"/>
                  </a:lnTo>
                  <a:lnTo>
                    <a:pt x="607" y="37"/>
                  </a:lnTo>
                  <a:lnTo>
                    <a:pt x="688" y="82"/>
                  </a:lnTo>
                  <a:lnTo>
                    <a:pt x="718" y="71"/>
                  </a:lnTo>
                  <a:lnTo>
                    <a:pt x="746" y="61"/>
                  </a:lnTo>
                  <a:lnTo>
                    <a:pt x="791" y="92"/>
                  </a:lnTo>
                  <a:lnTo>
                    <a:pt x="843" y="154"/>
                  </a:lnTo>
                  <a:lnTo>
                    <a:pt x="923" y="292"/>
                  </a:lnTo>
                  <a:lnTo>
                    <a:pt x="969" y="448"/>
                  </a:lnTo>
                  <a:lnTo>
                    <a:pt x="1004" y="615"/>
                  </a:lnTo>
                  <a:lnTo>
                    <a:pt x="1047" y="950"/>
                  </a:lnTo>
                  <a:lnTo>
                    <a:pt x="1055" y="1215"/>
                  </a:lnTo>
                  <a:lnTo>
                    <a:pt x="1059" y="1307"/>
                  </a:lnTo>
                  <a:lnTo>
                    <a:pt x="1061" y="1358"/>
                  </a:lnTo>
                  <a:lnTo>
                    <a:pt x="1061" y="1381"/>
                  </a:lnTo>
                  <a:lnTo>
                    <a:pt x="1060" y="1404"/>
                  </a:lnTo>
                  <a:lnTo>
                    <a:pt x="1053" y="1434"/>
                  </a:lnTo>
                  <a:lnTo>
                    <a:pt x="1047" y="1472"/>
                  </a:lnTo>
                  <a:lnTo>
                    <a:pt x="1091" y="1537"/>
                  </a:lnTo>
                  <a:lnTo>
                    <a:pt x="1149" y="1586"/>
                  </a:lnTo>
                  <a:lnTo>
                    <a:pt x="1295" y="1707"/>
                  </a:lnTo>
                  <a:lnTo>
                    <a:pt x="1549" y="2224"/>
                  </a:lnTo>
                  <a:lnTo>
                    <a:pt x="1556" y="2331"/>
                  </a:lnTo>
                  <a:lnTo>
                    <a:pt x="1550" y="2347"/>
                  </a:lnTo>
                  <a:lnTo>
                    <a:pt x="1549" y="2379"/>
                  </a:lnTo>
                  <a:lnTo>
                    <a:pt x="1549" y="2405"/>
                  </a:lnTo>
                  <a:lnTo>
                    <a:pt x="1549" y="2441"/>
                  </a:lnTo>
                  <a:lnTo>
                    <a:pt x="1559" y="2761"/>
                  </a:lnTo>
                  <a:lnTo>
                    <a:pt x="1562" y="2901"/>
                  </a:lnTo>
                  <a:lnTo>
                    <a:pt x="1562" y="2926"/>
                  </a:lnTo>
                  <a:lnTo>
                    <a:pt x="1561" y="2945"/>
                  </a:lnTo>
                  <a:lnTo>
                    <a:pt x="1555" y="2962"/>
                  </a:lnTo>
                  <a:lnTo>
                    <a:pt x="756" y="2975"/>
                  </a:lnTo>
                  <a:lnTo>
                    <a:pt x="362" y="2971"/>
                  </a:lnTo>
                  <a:lnTo>
                    <a:pt x="30" y="2946"/>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4" name="Freeform 29"/>
            <p:cNvSpPr>
              <a:spLocks/>
            </p:cNvSpPr>
            <p:nvPr/>
          </p:nvSpPr>
          <p:spPr bwMode="auto">
            <a:xfrm>
              <a:off x="4455" y="2384"/>
              <a:ext cx="826" cy="793"/>
            </a:xfrm>
            <a:custGeom>
              <a:avLst/>
              <a:gdLst>
                <a:gd name="T0" fmla="*/ 0 w 1654"/>
                <a:gd name="T1" fmla="*/ 0 h 2380"/>
                <a:gd name="T2" fmla="*/ 0 w 1654"/>
                <a:gd name="T3" fmla="*/ 0 h 2380"/>
                <a:gd name="T4" fmla="*/ 0 w 1654"/>
                <a:gd name="T5" fmla="*/ 0 h 2380"/>
                <a:gd name="T6" fmla="*/ 0 w 1654"/>
                <a:gd name="T7" fmla="*/ 0 h 2380"/>
                <a:gd name="T8" fmla="*/ 0 w 1654"/>
                <a:gd name="T9" fmla="*/ 0 h 2380"/>
                <a:gd name="T10" fmla="*/ 0 w 1654"/>
                <a:gd name="T11" fmla="*/ 0 h 2380"/>
                <a:gd name="T12" fmla="*/ 0 w 1654"/>
                <a:gd name="T13" fmla="*/ 0 h 2380"/>
                <a:gd name="T14" fmla="*/ 0 w 1654"/>
                <a:gd name="T15" fmla="*/ 0 h 2380"/>
                <a:gd name="T16" fmla="*/ 0 w 1654"/>
                <a:gd name="T17" fmla="*/ 0 h 2380"/>
                <a:gd name="T18" fmla="*/ 0 w 1654"/>
                <a:gd name="T19" fmla="*/ 0 h 2380"/>
                <a:gd name="T20" fmla="*/ 0 w 1654"/>
                <a:gd name="T21" fmla="*/ 0 h 2380"/>
                <a:gd name="T22" fmla="*/ 0 w 1654"/>
                <a:gd name="T23" fmla="*/ 0 h 2380"/>
                <a:gd name="T24" fmla="*/ 0 w 1654"/>
                <a:gd name="T25" fmla="*/ 0 h 2380"/>
                <a:gd name="T26" fmla="*/ 0 w 1654"/>
                <a:gd name="T27" fmla="*/ 0 h 2380"/>
                <a:gd name="T28" fmla="*/ 0 w 1654"/>
                <a:gd name="T29" fmla="*/ 0 h 2380"/>
                <a:gd name="T30" fmla="*/ 0 w 1654"/>
                <a:gd name="T31" fmla="*/ 0 h 2380"/>
                <a:gd name="T32" fmla="*/ 0 w 1654"/>
                <a:gd name="T33" fmla="*/ 0 h 2380"/>
                <a:gd name="T34" fmla="*/ 0 w 1654"/>
                <a:gd name="T35" fmla="*/ 0 h 2380"/>
                <a:gd name="T36" fmla="*/ 0 w 1654"/>
                <a:gd name="T37" fmla="*/ 0 h 2380"/>
                <a:gd name="T38" fmla="*/ 0 w 1654"/>
                <a:gd name="T39" fmla="*/ 0 h 2380"/>
                <a:gd name="T40" fmla="*/ 0 w 1654"/>
                <a:gd name="T41" fmla="*/ 0 h 2380"/>
                <a:gd name="T42" fmla="*/ 0 w 1654"/>
                <a:gd name="T43" fmla="*/ 0 h 2380"/>
                <a:gd name="T44" fmla="*/ 0 w 1654"/>
                <a:gd name="T45" fmla="*/ 0 h 2380"/>
                <a:gd name="T46" fmla="*/ 0 w 1654"/>
                <a:gd name="T47" fmla="*/ 0 h 2380"/>
                <a:gd name="T48" fmla="*/ 0 w 1654"/>
                <a:gd name="T49" fmla="*/ 0 h 2380"/>
                <a:gd name="T50" fmla="*/ 0 w 1654"/>
                <a:gd name="T51" fmla="*/ 0 h 2380"/>
                <a:gd name="T52" fmla="*/ 0 w 1654"/>
                <a:gd name="T53" fmla="*/ 0 h 2380"/>
                <a:gd name="T54" fmla="*/ 0 w 1654"/>
                <a:gd name="T55" fmla="*/ 0 h 2380"/>
                <a:gd name="T56" fmla="*/ 0 w 1654"/>
                <a:gd name="T57" fmla="*/ 0 h 2380"/>
                <a:gd name="T58" fmla="*/ 0 w 1654"/>
                <a:gd name="T59" fmla="*/ 0 h 2380"/>
                <a:gd name="T60" fmla="*/ 0 w 1654"/>
                <a:gd name="T61" fmla="*/ 0 h 2380"/>
                <a:gd name="T62" fmla="*/ 0 w 1654"/>
                <a:gd name="T63" fmla="*/ 0 h 2380"/>
                <a:gd name="T64" fmla="*/ 0 w 1654"/>
                <a:gd name="T65" fmla="*/ 0 h 2380"/>
                <a:gd name="T66" fmla="*/ 0 w 1654"/>
                <a:gd name="T67" fmla="*/ 0 h 2380"/>
                <a:gd name="T68" fmla="*/ 0 w 1654"/>
                <a:gd name="T69" fmla="*/ 0 h 2380"/>
                <a:gd name="T70" fmla="*/ 0 w 1654"/>
                <a:gd name="T71" fmla="*/ 0 h 2380"/>
                <a:gd name="T72" fmla="*/ 0 w 1654"/>
                <a:gd name="T73" fmla="*/ 0 h 2380"/>
                <a:gd name="T74" fmla="*/ 0 w 1654"/>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4"/>
                <a:gd name="T115" fmla="*/ 0 h 2380"/>
                <a:gd name="T116" fmla="*/ 1654 w 1654"/>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4" h="2380">
                  <a:moveTo>
                    <a:pt x="0" y="2380"/>
                  </a:moveTo>
                  <a:lnTo>
                    <a:pt x="34" y="1838"/>
                  </a:lnTo>
                  <a:lnTo>
                    <a:pt x="82" y="1711"/>
                  </a:lnTo>
                  <a:lnTo>
                    <a:pt x="154" y="1528"/>
                  </a:lnTo>
                  <a:lnTo>
                    <a:pt x="238" y="1508"/>
                  </a:lnTo>
                  <a:lnTo>
                    <a:pt x="400" y="1473"/>
                  </a:lnTo>
                  <a:lnTo>
                    <a:pt x="478" y="1427"/>
                  </a:lnTo>
                  <a:lnTo>
                    <a:pt x="548" y="1365"/>
                  </a:lnTo>
                  <a:lnTo>
                    <a:pt x="573" y="1207"/>
                  </a:lnTo>
                  <a:lnTo>
                    <a:pt x="495" y="996"/>
                  </a:lnTo>
                  <a:lnTo>
                    <a:pt x="440" y="975"/>
                  </a:lnTo>
                  <a:lnTo>
                    <a:pt x="393" y="746"/>
                  </a:lnTo>
                  <a:lnTo>
                    <a:pt x="426" y="686"/>
                  </a:lnTo>
                  <a:lnTo>
                    <a:pt x="409" y="463"/>
                  </a:lnTo>
                  <a:lnTo>
                    <a:pt x="419" y="245"/>
                  </a:lnTo>
                  <a:lnTo>
                    <a:pt x="473" y="163"/>
                  </a:lnTo>
                  <a:lnTo>
                    <a:pt x="588" y="18"/>
                  </a:lnTo>
                  <a:lnTo>
                    <a:pt x="681" y="0"/>
                  </a:lnTo>
                  <a:lnTo>
                    <a:pt x="806" y="0"/>
                  </a:lnTo>
                  <a:lnTo>
                    <a:pt x="899" y="56"/>
                  </a:lnTo>
                  <a:lnTo>
                    <a:pt x="978" y="163"/>
                  </a:lnTo>
                  <a:lnTo>
                    <a:pt x="1032" y="345"/>
                  </a:lnTo>
                  <a:lnTo>
                    <a:pt x="1046" y="495"/>
                  </a:lnTo>
                  <a:lnTo>
                    <a:pt x="1047" y="631"/>
                  </a:lnTo>
                  <a:lnTo>
                    <a:pt x="1093" y="653"/>
                  </a:lnTo>
                  <a:lnTo>
                    <a:pt x="1079" y="865"/>
                  </a:lnTo>
                  <a:lnTo>
                    <a:pt x="1013" y="902"/>
                  </a:lnTo>
                  <a:lnTo>
                    <a:pt x="993" y="1029"/>
                  </a:lnTo>
                  <a:lnTo>
                    <a:pt x="969" y="1178"/>
                  </a:lnTo>
                  <a:lnTo>
                    <a:pt x="984" y="1295"/>
                  </a:lnTo>
                  <a:lnTo>
                    <a:pt x="1071" y="1367"/>
                  </a:lnTo>
                  <a:lnTo>
                    <a:pt x="1186" y="1412"/>
                  </a:lnTo>
                  <a:lnTo>
                    <a:pt x="1351" y="1447"/>
                  </a:lnTo>
                  <a:lnTo>
                    <a:pt x="1469" y="1461"/>
                  </a:lnTo>
                  <a:lnTo>
                    <a:pt x="1531" y="1578"/>
                  </a:lnTo>
                  <a:lnTo>
                    <a:pt x="1578" y="1687"/>
                  </a:lnTo>
                  <a:lnTo>
                    <a:pt x="1654" y="2352"/>
                  </a:lnTo>
                  <a:lnTo>
                    <a:pt x="0" y="238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5" name="Freeform 30"/>
            <p:cNvSpPr>
              <a:spLocks/>
            </p:cNvSpPr>
            <p:nvPr/>
          </p:nvSpPr>
          <p:spPr bwMode="auto">
            <a:xfrm>
              <a:off x="3609" y="2463"/>
              <a:ext cx="849" cy="708"/>
            </a:xfrm>
            <a:custGeom>
              <a:avLst/>
              <a:gdLst>
                <a:gd name="T0" fmla="*/ 0 w 1697"/>
                <a:gd name="T1" fmla="*/ 0 h 2123"/>
                <a:gd name="T2" fmla="*/ 1 w 1697"/>
                <a:gd name="T3" fmla="*/ 0 h 2123"/>
                <a:gd name="T4" fmla="*/ 1 w 1697"/>
                <a:gd name="T5" fmla="*/ 0 h 2123"/>
                <a:gd name="T6" fmla="*/ 1 w 1697"/>
                <a:gd name="T7" fmla="*/ 0 h 2123"/>
                <a:gd name="T8" fmla="*/ 1 w 1697"/>
                <a:gd name="T9" fmla="*/ 0 h 2123"/>
                <a:gd name="T10" fmla="*/ 1 w 1697"/>
                <a:gd name="T11" fmla="*/ 0 h 2123"/>
                <a:gd name="T12" fmla="*/ 1 w 1697"/>
                <a:gd name="T13" fmla="*/ 0 h 2123"/>
                <a:gd name="T14" fmla="*/ 1 w 1697"/>
                <a:gd name="T15" fmla="*/ 0 h 2123"/>
                <a:gd name="T16" fmla="*/ 1 w 1697"/>
                <a:gd name="T17" fmla="*/ 0 h 2123"/>
                <a:gd name="T18" fmla="*/ 1 w 1697"/>
                <a:gd name="T19" fmla="*/ 0 h 2123"/>
                <a:gd name="T20" fmla="*/ 1 w 1697"/>
                <a:gd name="T21" fmla="*/ 0 h 2123"/>
                <a:gd name="T22" fmla="*/ 1 w 1697"/>
                <a:gd name="T23" fmla="*/ 0 h 2123"/>
                <a:gd name="T24" fmla="*/ 1 w 1697"/>
                <a:gd name="T25" fmla="*/ 0 h 2123"/>
                <a:gd name="T26" fmla="*/ 1 w 1697"/>
                <a:gd name="T27" fmla="*/ 0 h 2123"/>
                <a:gd name="T28" fmla="*/ 1 w 1697"/>
                <a:gd name="T29" fmla="*/ 0 h 2123"/>
                <a:gd name="T30" fmla="*/ 1 w 1697"/>
                <a:gd name="T31" fmla="*/ 0 h 2123"/>
                <a:gd name="T32" fmla="*/ 1 w 1697"/>
                <a:gd name="T33" fmla="*/ 0 h 2123"/>
                <a:gd name="T34" fmla="*/ 1 w 1697"/>
                <a:gd name="T35" fmla="*/ 0 h 2123"/>
                <a:gd name="T36" fmla="*/ 1 w 1697"/>
                <a:gd name="T37" fmla="*/ 0 h 2123"/>
                <a:gd name="T38" fmla="*/ 1 w 1697"/>
                <a:gd name="T39" fmla="*/ 0 h 2123"/>
                <a:gd name="T40" fmla="*/ 1 w 1697"/>
                <a:gd name="T41" fmla="*/ 0 h 2123"/>
                <a:gd name="T42" fmla="*/ 1 w 1697"/>
                <a:gd name="T43" fmla="*/ 0 h 2123"/>
                <a:gd name="T44" fmla="*/ 1 w 1697"/>
                <a:gd name="T45" fmla="*/ 0 h 2123"/>
                <a:gd name="T46" fmla="*/ 1 w 1697"/>
                <a:gd name="T47" fmla="*/ 0 h 2123"/>
                <a:gd name="T48" fmla="*/ 1 w 1697"/>
                <a:gd name="T49" fmla="*/ 0 h 2123"/>
                <a:gd name="T50" fmla="*/ 1 w 1697"/>
                <a:gd name="T51" fmla="*/ 0 h 2123"/>
                <a:gd name="T52" fmla="*/ 1 w 1697"/>
                <a:gd name="T53" fmla="*/ 0 h 2123"/>
                <a:gd name="T54" fmla="*/ 1 w 1697"/>
                <a:gd name="T55" fmla="*/ 0 h 2123"/>
                <a:gd name="T56" fmla="*/ 1 w 1697"/>
                <a:gd name="T57" fmla="*/ 0 h 2123"/>
                <a:gd name="T58" fmla="*/ 1 w 1697"/>
                <a:gd name="T59" fmla="*/ 0 h 2123"/>
                <a:gd name="T60" fmla="*/ 1 w 1697"/>
                <a:gd name="T61" fmla="*/ 0 h 2123"/>
                <a:gd name="T62" fmla="*/ 1 w 1697"/>
                <a:gd name="T63" fmla="*/ 0 h 2123"/>
                <a:gd name="T64" fmla="*/ 1 w 1697"/>
                <a:gd name="T65" fmla="*/ 0 h 2123"/>
                <a:gd name="T66" fmla="*/ 1 w 1697"/>
                <a:gd name="T67" fmla="*/ 0 h 2123"/>
                <a:gd name="T68" fmla="*/ 1 w 1697"/>
                <a:gd name="T69" fmla="*/ 0 h 2123"/>
                <a:gd name="T70" fmla="*/ 1 w 1697"/>
                <a:gd name="T71" fmla="*/ 0 h 2123"/>
                <a:gd name="T72" fmla="*/ 1 w 1697"/>
                <a:gd name="T73" fmla="*/ 0 h 2123"/>
                <a:gd name="T74" fmla="*/ 1 w 1697"/>
                <a:gd name="T75" fmla="*/ 0 h 2123"/>
                <a:gd name="T76" fmla="*/ 0 w 1697"/>
                <a:gd name="T77" fmla="*/ 0 h 2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97"/>
                <a:gd name="T118" fmla="*/ 0 h 2123"/>
                <a:gd name="T119" fmla="*/ 1697 w 1697"/>
                <a:gd name="T120" fmla="*/ 2123 h 2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97" h="2123">
                  <a:moveTo>
                    <a:pt x="0" y="2119"/>
                  </a:moveTo>
                  <a:lnTo>
                    <a:pt x="45" y="1670"/>
                  </a:lnTo>
                  <a:lnTo>
                    <a:pt x="108" y="1459"/>
                  </a:lnTo>
                  <a:lnTo>
                    <a:pt x="292" y="1343"/>
                  </a:lnTo>
                  <a:lnTo>
                    <a:pt x="473" y="1307"/>
                  </a:lnTo>
                  <a:lnTo>
                    <a:pt x="624" y="1255"/>
                  </a:lnTo>
                  <a:lnTo>
                    <a:pt x="685" y="1150"/>
                  </a:lnTo>
                  <a:lnTo>
                    <a:pt x="692" y="989"/>
                  </a:lnTo>
                  <a:lnTo>
                    <a:pt x="628" y="936"/>
                  </a:lnTo>
                  <a:lnTo>
                    <a:pt x="577" y="867"/>
                  </a:lnTo>
                  <a:lnTo>
                    <a:pt x="564" y="823"/>
                  </a:lnTo>
                  <a:lnTo>
                    <a:pt x="534" y="649"/>
                  </a:lnTo>
                  <a:lnTo>
                    <a:pt x="538" y="650"/>
                  </a:lnTo>
                  <a:lnTo>
                    <a:pt x="498" y="519"/>
                  </a:lnTo>
                  <a:lnTo>
                    <a:pt x="544" y="305"/>
                  </a:lnTo>
                  <a:lnTo>
                    <a:pt x="640" y="201"/>
                  </a:lnTo>
                  <a:lnTo>
                    <a:pt x="752" y="62"/>
                  </a:lnTo>
                  <a:lnTo>
                    <a:pt x="973" y="0"/>
                  </a:lnTo>
                  <a:lnTo>
                    <a:pt x="1147" y="78"/>
                  </a:lnTo>
                  <a:lnTo>
                    <a:pt x="1230" y="169"/>
                  </a:lnTo>
                  <a:lnTo>
                    <a:pt x="1299" y="231"/>
                  </a:lnTo>
                  <a:lnTo>
                    <a:pt x="1312" y="321"/>
                  </a:lnTo>
                  <a:lnTo>
                    <a:pt x="1363" y="386"/>
                  </a:lnTo>
                  <a:lnTo>
                    <a:pt x="1376" y="490"/>
                  </a:lnTo>
                  <a:lnTo>
                    <a:pt x="1323" y="638"/>
                  </a:lnTo>
                  <a:lnTo>
                    <a:pt x="1333" y="745"/>
                  </a:lnTo>
                  <a:lnTo>
                    <a:pt x="1282" y="851"/>
                  </a:lnTo>
                  <a:lnTo>
                    <a:pt x="1238" y="884"/>
                  </a:lnTo>
                  <a:lnTo>
                    <a:pt x="1238" y="934"/>
                  </a:lnTo>
                  <a:lnTo>
                    <a:pt x="1136" y="1037"/>
                  </a:lnTo>
                  <a:lnTo>
                    <a:pt x="1162" y="1229"/>
                  </a:lnTo>
                  <a:lnTo>
                    <a:pt x="1269" y="1355"/>
                  </a:lnTo>
                  <a:lnTo>
                    <a:pt x="1439" y="1415"/>
                  </a:lnTo>
                  <a:lnTo>
                    <a:pt x="1625" y="1491"/>
                  </a:lnTo>
                  <a:lnTo>
                    <a:pt x="1680" y="1597"/>
                  </a:lnTo>
                  <a:lnTo>
                    <a:pt x="1692" y="1814"/>
                  </a:lnTo>
                  <a:lnTo>
                    <a:pt x="1697" y="1974"/>
                  </a:lnTo>
                  <a:lnTo>
                    <a:pt x="1692" y="2123"/>
                  </a:lnTo>
                  <a:lnTo>
                    <a:pt x="0" y="2119"/>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6" name="Text Box 31"/>
            <p:cNvSpPr txBox="1">
              <a:spLocks noChangeArrowheads="1"/>
            </p:cNvSpPr>
            <p:nvPr/>
          </p:nvSpPr>
          <p:spPr bwMode="auto">
            <a:xfrm>
              <a:off x="573" y="3013"/>
              <a:ext cx="4699" cy="377"/>
            </a:xfrm>
            <a:prstGeom prst="rect">
              <a:avLst/>
            </a:prstGeom>
            <a:solidFill>
              <a:srgbClr val="DADCE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Clr>
                  <a:schemeClr val="accent1"/>
                </a:buClr>
                <a:buFont typeface="Wingdings" charset="0"/>
                <a:buNone/>
              </a:pPr>
              <a:r>
                <a:rPr lang="en-US" sz="2800" dirty="0">
                  <a:solidFill>
                    <a:srgbClr val="000000"/>
                  </a:solidFill>
                  <a:latin typeface="Amaze" charset="0"/>
                </a:rPr>
                <a:t>Questions?</a:t>
              </a:r>
            </a:p>
          </p:txBody>
        </p:sp>
      </p:grpSp>
      <p:sp>
        <p:nvSpPr>
          <p:cNvPr id="2" name="Title 1">
            <a:extLst>
              <a:ext uri="{FF2B5EF4-FFF2-40B4-BE49-F238E27FC236}">
                <a16:creationId xmlns:a16="http://schemas.microsoft.com/office/drawing/2014/main" id="{219D6B32-8FF4-9440-B360-46E85F008C49}"/>
              </a:ext>
            </a:extLst>
          </p:cNvPr>
          <p:cNvSpPr>
            <a:spLocks noGrp="1"/>
          </p:cNvSpPr>
          <p:nvPr>
            <p:ph type="title"/>
          </p:nvPr>
        </p:nvSpPr>
        <p:spPr/>
        <p:txBody>
          <a:bodyPr/>
          <a:lstStyle/>
          <a:p>
            <a:r>
              <a:rPr lang="en-US" dirty="0"/>
              <a:t>Open forum</a:t>
            </a:r>
          </a:p>
        </p:txBody>
      </p:sp>
    </p:spTree>
    <p:extLst>
      <p:ext uri="{BB962C8B-B14F-4D97-AF65-F5344CB8AC3E}">
        <p14:creationId xmlns:p14="http://schemas.microsoft.com/office/powerpoint/2010/main" val="279620175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3A30-E3E7-4A44-AB78-75FEA77AF253}"/>
              </a:ext>
            </a:extLst>
          </p:cNvPr>
          <p:cNvSpPr>
            <a:spLocks noGrp="1"/>
          </p:cNvSpPr>
          <p:nvPr>
            <p:ph type="title"/>
          </p:nvPr>
        </p:nvSpPr>
        <p:spPr/>
        <p:txBody>
          <a:bodyPr>
            <a:normAutofit/>
          </a:bodyPr>
          <a:lstStyle/>
          <a:p>
            <a:r>
              <a:rPr lang="en-GB" dirty="0"/>
              <a:t>Further Data Lake pictures</a:t>
            </a:r>
          </a:p>
        </p:txBody>
      </p:sp>
      <p:sp>
        <p:nvSpPr>
          <p:cNvPr id="3" name="Slide Number Placeholder 2">
            <a:extLst>
              <a:ext uri="{FF2B5EF4-FFF2-40B4-BE49-F238E27FC236}">
                <a16:creationId xmlns:a16="http://schemas.microsoft.com/office/drawing/2014/main" id="{00861036-A1A8-EB42-B740-1DBEC50D9DF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48</a:t>
            </a:fld>
            <a:endParaRPr lang="en-US" sz="1000"/>
          </a:p>
        </p:txBody>
      </p:sp>
      <p:sp>
        <p:nvSpPr>
          <p:cNvPr id="4" name="TextBox 3">
            <a:extLst>
              <a:ext uri="{FF2B5EF4-FFF2-40B4-BE49-F238E27FC236}">
                <a16:creationId xmlns:a16="http://schemas.microsoft.com/office/drawing/2014/main" id="{354C2169-99CC-5944-B2D7-78D5DB7D13E0}"/>
              </a:ext>
            </a:extLst>
          </p:cNvPr>
          <p:cNvSpPr txBox="1"/>
          <p:nvPr/>
        </p:nvSpPr>
        <p:spPr>
          <a:xfrm>
            <a:off x="445169" y="3582669"/>
            <a:ext cx="4952741" cy="307777"/>
          </a:xfrm>
          <a:prstGeom prst="rect">
            <a:avLst/>
          </a:prstGeom>
          <a:noFill/>
        </p:spPr>
        <p:txBody>
          <a:bodyPr wrap="square" rtlCol="0">
            <a:spAutoFit/>
          </a:bodyPr>
          <a:lstStyle/>
          <a:p>
            <a:r>
              <a:rPr lang="en-US" dirty="0">
                <a:solidFill>
                  <a:schemeClr val="accent5">
                    <a:lumMod val="40000"/>
                    <a:lumOff val="60000"/>
                  </a:schemeClr>
                </a:solidFill>
              </a:rPr>
              <a:t>For interest …</a:t>
            </a:r>
          </a:p>
        </p:txBody>
      </p:sp>
    </p:spTree>
    <p:extLst>
      <p:ext uri="{BB962C8B-B14F-4D97-AF65-F5344CB8AC3E}">
        <p14:creationId xmlns:p14="http://schemas.microsoft.com/office/powerpoint/2010/main" val="223384675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Forrester – The system of insight will power digital business</a:t>
            </a:r>
          </a:p>
        </p:txBody>
      </p:sp>
      <p:sp>
        <p:nvSpPr>
          <p:cNvPr id="3" name="Rectangle 2"/>
          <p:cNvSpPr/>
          <p:nvPr/>
        </p:nvSpPr>
        <p:spPr>
          <a:xfrm>
            <a:off x="5120169" y="4128983"/>
            <a:ext cx="2880831" cy="369332"/>
          </a:xfrm>
          <a:prstGeom prst="rect">
            <a:avLst/>
          </a:prstGeom>
        </p:spPr>
        <p:txBody>
          <a:bodyPr wrap="square">
            <a:spAutoFit/>
          </a:bodyPr>
          <a:lstStyle/>
          <a:p>
            <a:r>
              <a:rPr lang="en-GB" sz="900" dirty="0">
                <a:solidFill>
                  <a:schemeClr val="tx2"/>
                </a:solidFill>
              </a:rPr>
              <a:t>http://</a:t>
            </a:r>
            <a:r>
              <a:rPr lang="en-GB" sz="900" dirty="0" err="1">
                <a:solidFill>
                  <a:schemeClr val="tx2"/>
                </a:solidFill>
              </a:rPr>
              <a:t>blogs.forrester.com</a:t>
            </a:r>
            <a:r>
              <a:rPr lang="en-GB" sz="900" dirty="0">
                <a:solidFill>
                  <a:schemeClr val="tx2"/>
                </a:solidFill>
              </a:rPr>
              <a:t>/</a:t>
            </a:r>
            <a:r>
              <a:rPr lang="en-GB" sz="900" dirty="0" err="1">
                <a:solidFill>
                  <a:schemeClr val="tx2"/>
                </a:solidFill>
              </a:rPr>
              <a:t>brian_hopkins</a:t>
            </a:r>
            <a:r>
              <a:rPr lang="en-GB" sz="900" dirty="0">
                <a:solidFill>
                  <a:schemeClr val="tx2"/>
                </a:solidFill>
              </a:rPr>
              <a:t>/15-04-27-systems_of_insight_will_power_digital_business</a:t>
            </a:r>
          </a:p>
        </p:txBody>
      </p:sp>
      <p:pic>
        <p:nvPicPr>
          <p:cNvPr id="4" name="Picture 3" descr="Screen Shot 2016-03-28 at 18.3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332" y="2051645"/>
            <a:ext cx="2145288" cy="1978371"/>
          </a:xfrm>
          <a:prstGeom prst="rect">
            <a:avLst/>
          </a:prstGeom>
          <a:ln>
            <a:solidFill>
              <a:srgbClr val="F9A11A"/>
            </a:solidFill>
          </a:ln>
        </p:spPr>
      </p:pic>
      <p:pic>
        <p:nvPicPr>
          <p:cNvPr id="5" name="Picture 4" descr="Forrester SoI.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50" t="9816" r="8677" b="-1227"/>
          <a:stretch/>
        </p:blipFill>
        <p:spPr>
          <a:xfrm>
            <a:off x="1247663" y="1936499"/>
            <a:ext cx="3893439" cy="3119334"/>
          </a:xfrm>
          <a:prstGeom prst="rect">
            <a:avLst/>
          </a:prstGeom>
        </p:spPr>
      </p:pic>
      <p:sp>
        <p:nvSpPr>
          <p:cNvPr id="6" name="Rectangle 5"/>
          <p:cNvSpPr/>
          <p:nvPr/>
        </p:nvSpPr>
        <p:spPr>
          <a:xfrm>
            <a:off x="518182" y="897230"/>
            <a:ext cx="8107636" cy="1015663"/>
          </a:xfrm>
          <a:prstGeom prst="rect">
            <a:avLst/>
          </a:prstGeom>
        </p:spPr>
        <p:txBody>
          <a:bodyPr wrap="square">
            <a:spAutoFit/>
          </a:bodyPr>
          <a:lstStyle/>
          <a:p>
            <a:r>
              <a:rPr lang="en-GB" sz="1200" i="1" dirty="0">
                <a:solidFill>
                  <a:srgbClr val="1F497D"/>
                </a:solidFill>
              </a:rPr>
              <a:t> … a few leaders were working at the beginnings of closed loop systems to: 1) discover the insights that matter most; 2) embed them into the software their customers and employees use to engage; and 3) continuously measure and learn from the results.</a:t>
            </a:r>
          </a:p>
          <a:p>
            <a:endParaRPr lang="en-GB" sz="1200" i="1" dirty="0">
              <a:solidFill>
                <a:srgbClr val="1F497D"/>
              </a:solidFill>
            </a:endParaRPr>
          </a:p>
          <a:p>
            <a:r>
              <a:rPr lang="en-GB" sz="1200" i="1" dirty="0">
                <a:solidFill>
                  <a:srgbClr val="1F497D"/>
                </a:solidFill>
              </a:rPr>
              <a:t>We call these “systems of insight” and believe they will be the engines that power the digital business of the future.</a:t>
            </a:r>
          </a:p>
        </p:txBody>
      </p:sp>
    </p:spTree>
    <p:extLst>
      <p:ext uri="{BB962C8B-B14F-4D97-AF65-F5344CB8AC3E}">
        <p14:creationId xmlns:p14="http://schemas.microsoft.com/office/powerpoint/2010/main" val="107536446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Lake – expanding the scope of data processed</a:t>
            </a:r>
          </a:p>
        </p:txBody>
      </p:sp>
      <p:pic>
        <p:nvPicPr>
          <p:cNvPr id="522" name="Picture 521" descr="IBM Data Lake - Level 3 - Component Detai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077" y="879957"/>
            <a:ext cx="6084604" cy="3745950"/>
          </a:xfrm>
          <a:prstGeom prst="rect">
            <a:avLst/>
          </a:prstGeom>
        </p:spPr>
      </p:pic>
      <p:pic>
        <p:nvPicPr>
          <p:cNvPr id="523" name="Picture 522"/>
          <p:cNvPicPr>
            <a:picLocks noChangeAspect="1"/>
          </p:cNvPicPr>
          <p:nvPr/>
        </p:nvPicPr>
        <p:blipFill>
          <a:blip r:embed="rId3"/>
          <a:stretch>
            <a:fillRect/>
          </a:stretch>
        </p:blipFill>
        <p:spPr>
          <a:xfrm>
            <a:off x="486020" y="1103111"/>
            <a:ext cx="1666290" cy="2166177"/>
          </a:xfrm>
          <a:prstGeom prst="rect">
            <a:avLst/>
          </a:prstGeom>
          <a:ln>
            <a:solidFill>
              <a:srgbClr val="1F497D"/>
            </a:solidFill>
          </a:ln>
        </p:spPr>
      </p:pic>
      <p:sp>
        <p:nvSpPr>
          <p:cNvPr id="526" name="TextBox 525"/>
          <p:cNvSpPr txBox="1"/>
          <p:nvPr/>
        </p:nvSpPr>
        <p:spPr bwMode="auto">
          <a:xfrm>
            <a:off x="450012" y="3389849"/>
            <a:ext cx="1830050" cy="1015663"/>
          </a:xfrm>
          <a:prstGeom prst="rect">
            <a:avLst/>
          </a:prstGeom>
          <a:noFill/>
          <a:ln w="9525">
            <a:noFill/>
            <a:miter lim="800000"/>
            <a:headEnd/>
            <a:tailEnd/>
          </a:ln>
        </p:spPr>
        <p:txBody>
          <a:bodyPr wrap="square" rtlCol="0">
            <a:prstTxWarp prst="textNoShape">
              <a:avLst/>
            </a:prstTxWarp>
            <a:spAutoFit/>
          </a:bodyPr>
          <a:lstStyle/>
          <a:p>
            <a:pPr marL="0" lvl="1"/>
            <a:r>
              <a:rPr lang="en-US" sz="1200" dirty="0">
                <a:hlinkClick r:id="rId4"/>
              </a:rPr>
              <a:t>http://www.redbooks.ibm.com/Redbooks.nsf/RedpieceAbstracts/sg248274.html?Open</a:t>
            </a:r>
            <a:endParaRPr lang="en-US" sz="1200" dirty="0"/>
          </a:p>
        </p:txBody>
      </p:sp>
    </p:spTree>
    <p:extLst>
      <p:ext uri="{BB962C8B-B14F-4D97-AF65-F5344CB8AC3E}">
        <p14:creationId xmlns:p14="http://schemas.microsoft.com/office/powerpoint/2010/main" val="339027059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p:cNvSpPr>
            <a:spLocks noGrp="1"/>
          </p:cNvSpPr>
          <p:nvPr>
            <p:ph type="title"/>
          </p:nvPr>
        </p:nvSpPr>
        <p:spPr/>
        <p:txBody>
          <a:bodyPr/>
          <a:lstStyle/>
          <a:p>
            <a:r>
              <a:rPr lang="en-US" dirty="0">
                <a:latin typeface="Arial" charset="0"/>
                <a:ea typeface="MS PGothic" charset="0"/>
              </a:rPr>
              <a:t>The Data Lake</a:t>
            </a:r>
          </a:p>
        </p:txBody>
      </p:sp>
      <p:sp>
        <p:nvSpPr>
          <p:cNvPr id="29698" name="TextBox 4"/>
          <p:cNvSpPr txBox="1">
            <a:spLocks noChangeArrowheads="1"/>
          </p:cNvSpPr>
          <p:nvPr/>
        </p:nvSpPr>
        <p:spPr bwMode="auto">
          <a:xfrm>
            <a:off x="1660923" y="4452938"/>
            <a:ext cx="529343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0" b="1" dirty="0">
                <a:solidFill>
                  <a:schemeClr val="tx2"/>
                </a:solidFill>
                <a:latin typeface="Calibri" charset="0"/>
              </a:rPr>
              <a:t>Data Lake = Efficient Management, Governance, Protection and Access.</a:t>
            </a:r>
          </a:p>
        </p:txBody>
      </p:sp>
      <p:grpSp>
        <p:nvGrpSpPr>
          <p:cNvPr id="29699" name="Group 13"/>
          <p:cNvGrpSpPr>
            <a:grpSpLocks/>
          </p:cNvGrpSpPr>
          <p:nvPr/>
        </p:nvGrpSpPr>
        <p:grpSpPr bwMode="auto">
          <a:xfrm>
            <a:off x="2272903" y="1000126"/>
            <a:ext cx="4566047" cy="3206354"/>
            <a:chOff x="2309813" y="2679700"/>
            <a:chExt cx="4970462" cy="3644900"/>
          </a:xfrm>
        </p:grpSpPr>
        <p:sp>
          <p:nvSpPr>
            <p:cNvPr id="29700"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a:r>
                <a:rPr lang="en-GB" sz="1200" dirty="0">
                  <a:solidFill>
                    <a:schemeClr val="bg1"/>
                  </a:solidFill>
                </a:rPr>
                <a:t>Data Lake</a:t>
              </a:r>
            </a:p>
          </p:txBody>
        </p:sp>
        <p:sp>
          <p:nvSpPr>
            <p:cNvPr id="29701"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1200"/>
                <a:t>Information Management and Governance Fabric</a:t>
              </a:r>
            </a:p>
          </p:txBody>
        </p:sp>
        <p:sp>
          <p:nvSpPr>
            <p:cNvPr id="29702"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r>
                <a:rPr lang="en-GB" sz="1200" dirty="0">
                  <a:solidFill>
                    <a:schemeClr val="tx2"/>
                  </a:solidFill>
                </a:rPr>
                <a:t>Data Lake Services</a:t>
              </a:r>
            </a:p>
          </p:txBody>
        </p:sp>
        <p:sp>
          <p:nvSpPr>
            <p:cNvPr id="29703" name="Rounded Rectangle 197"/>
            <p:cNvSpPr>
              <a:spLocks noChangeArrowheads="1"/>
            </p:cNvSpPr>
            <p:nvPr/>
          </p:nvSpPr>
          <p:spPr bwMode="auto">
            <a:xfrm>
              <a:off x="3463552" y="3641024"/>
              <a:ext cx="2753080" cy="1789416"/>
            </a:xfrm>
            <a:prstGeom prst="roundRect">
              <a:avLst>
                <a:gd name="adj" fmla="val 4028"/>
              </a:avLst>
            </a:prstGeom>
            <a:solidFill>
              <a:srgbClr val="FFFFFF"/>
            </a:solidFill>
            <a:ln w="9525">
              <a:solidFill>
                <a:srgbClr val="1F497D"/>
              </a:solidFill>
              <a:round/>
              <a:headEnd/>
              <a:tailEnd/>
            </a:ln>
          </p:spPr>
          <p:txBody>
            <a:bodyPr lIns="27000" tIns="27000" rIns="27000" bIns="27000"/>
            <a:lstStyle/>
            <a:p>
              <a:pPr algn="ctr"/>
              <a:r>
                <a:rPr lang="en-GB" sz="1200" dirty="0">
                  <a:solidFill>
                    <a:srgbClr val="1F497D"/>
                  </a:solidFill>
                </a:rPr>
                <a:t>Data Lake Repositories</a:t>
              </a:r>
            </a:p>
          </p:txBody>
        </p:sp>
      </p:grpSp>
      <p:sp>
        <p:nvSpPr>
          <p:cNvPr id="9" name="Can 8"/>
          <p:cNvSpPr/>
          <p:nvPr/>
        </p:nvSpPr>
        <p:spPr>
          <a:xfrm>
            <a:off x="3882628" y="2737251"/>
            <a:ext cx="423863" cy="31789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0" name="Can 9"/>
          <p:cNvSpPr/>
          <p:nvPr/>
        </p:nvSpPr>
        <p:spPr>
          <a:xfrm>
            <a:off x="4420791" y="2372917"/>
            <a:ext cx="355997" cy="64293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1" name="Can 10"/>
          <p:cNvSpPr/>
          <p:nvPr/>
        </p:nvSpPr>
        <p:spPr>
          <a:xfrm>
            <a:off x="4863704" y="2689625"/>
            <a:ext cx="600075" cy="25241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2" name="Magnetic Disk 11"/>
          <p:cNvSpPr/>
          <p:nvPr/>
        </p:nvSpPr>
        <p:spPr>
          <a:xfrm>
            <a:off x="4356497" y="2909892"/>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3" name="Magnetic Disk 12"/>
          <p:cNvSpPr/>
          <p:nvPr/>
        </p:nvSpPr>
        <p:spPr>
          <a:xfrm>
            <a:off x="4470797" y="3024192"/>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Tree>
    <p:extLst>
      <p:ext uri="{BB962C8B-B14F-4D97-AF65-F5344CB8AC3E}">
        <p14:creationId xmlns:p14="http://schemas.microsoft.com/office/powerpoint/2010/main" val="2748735536"/>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2"/>
          <p:cNvSpPr>
            <a:spLocks noGrp="1"/>
          </p:cNvSpPr>
          <p:nvPr>
            <p:ph type="title"/>
          </p:nvPr>
        </p:nvSpPr>
        <p:spPr/>
        <p:txBody>
          <a:bodyPr/>
          <a:lstStyle/>
          <a:p>
            <a:r>
              <a:rPr lang="en-US">
                <a:latin typeface="Arial" charset="0"/>
                <a:ea typeface="MS PGothic" charset="0"/>
              </a:rPr>
              <a:t>Users supported by IBM’s Data Lake</a:t>
            </a:r>
          </a:p>
        </p:txBody>
      </p:sp>
      <p:grpSp>
        <p:nvGrpSpPr>
          <p:cNvPr id="13314" name="Group 13"/>
          <p:cNvGrpSpPr>
            <a:grpSpLocks/>
          </p:cNvGrpSpPr>
          <p:nvPr/>
        </p:nvGrpSpPr>
        <p:grpSpPr bwMode="auto">
          <a:xfrm>
            <a:off x="2272903" y="1543051"/>
            <a:ext cx="4566047" cy="3206354"/>
            <a:chOff x="2309813" y="2679700"/>
            <a:chExt cx="4970462" cy="3644900"/>
          </a:xfrm>
        </p:grpSpPr>
        <p:sp>
          <p:nvSpPr>
            <p:cNvPr id="13478"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a:r>
                <a:rPr lang="en-GB" sz="1200">
                  <a:solidFill>
                    <a:schemeClr val="bg1"/>
                  </a:solidFill>
                </a:rPr>
                <a:t>Data Lake (System of Insight)</a:t>
              </a:r>
            </a:p>
          </p:txBody>
        </p:sp>
        <p:sp>
          <p:nvSpPr>
            <p:cNvPr id="13479"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1200"/>
                <a:t>Information Management and Governance Fabric</a:t>
              </a:r>
            </a:p>
          </p:txBody>
        </p:sp>
        <p:sp>
          <p:nvSpPr>
            <p:cNvPr id="13480"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endParaRPr lang="en-GB" sz="1200">
                <a:solidFill>
                  <a:schemeClr val="tx2"/>
                </a:solidFill>
              </a:endParaRPr>
            </a:p>
            <a:p>
              <a:pPr algn="ctr"/>
              <a:r>
                <a:rPr lang="en-GB" sz="1200">
                  <a:solidFill>
                    <a:schemeClr val="tx2"/>
                  </a:solidFill>
                </a:rPr>
                <a:t>Data Lake Services</a:t>
              </a:r>
            </a:p>
          </p:txBody>
        </p:sp>
      </p:grpSp>
      <p:sp>
        <p:nvSpPr>
          <p:cNvPr id="13341" name="Rounded Rectangle 359"/>
          <p:cNvSpPr>
            <a:spLocks noChangeArrowheads="1"/>
          </p:cNvSpPr>
          <p:nvPr/>
        </p:nvSpPr>
        <p:spPr bwMode="auto">
          <a:xfrm>
            <a:off x="7006829" y="2659859"/>
            <a:ext cx="790575" cy="766763"/>
          </a:xfrm>
          <a:prstGeom prst="roundRect">
            <a:avLst>
              <a:gd name="adj" fmla="val 6412"/>
            </a:avLst>
          </a:prstGeom>
          <a:solidFill>
            <a:srgbClr val="C6E9F2"/>
          </a:solidFill>
          <a:ln w="12700">
            <a:solidFill>
              <a:srgbClr val="1F497D"/>
            </a:solidFill>
            <a:round/>
            <a:headEnd/>
            <a:tailEnd/>
          </a:ln>
        </p:spPr>
        <p:txBody>
          <a:bodyPr wrap="none" tIns="0" bIns="0"/>
          <a:lstStyle/>
          <a:p>
            <a:pPr algn="ctr"/>
            <a:r>
              <a:rPr lang="en-GB" sz="750"/>
              <a:t>Line of Business</a:t>
            </a:r>
          </a:p>
          <a:p>
            <a:pPr algn="ctr"/>
            <a:r>
              <a:rPr lang="en-GB" sz="750"/>
              <a:t>Teams</a:t>
            </a:r>
          </a:p>
        </p:txBody>
      </p:sp>
      <p:sp>
        <p:nvSpPr>
          <p:cNvPr id="92" name="Left-Right Arrow 91"/>
          <p:cNvSpPr/>
          <p:nvPr/>
        </p:nvSpPr>
        <p:spPr bwMode="auto">
          <a:xfrm>
            <a:off x="6679411" y="3090866"/>
            <a:ext cx="303610" cy="10834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3343" name="Rounded Rectangle 359"/>
          <p:cNvSpPr>
            <a:spLocks noChangeArrowheads="1"/>
          </p:cNvSpPr>
          <p:nvPr/>
        </p:nvSpPr>
        <p:spPr bwMode="auto">
          <a:xfrm>
            <a:off x="6416279" y="4157663"/>
            <a:ext cx="1123950" cy="676275"/>
          </a:xfrm>
          <a:prstGeom prst="roundRect">
            <a:avLst>
              <a:gd name="adj" fmla="val 6014"/>
            </a:avLst>
          </a:prstGeom>
          <a:solidFill>
            <a:srgbClr val="C6E9F2"/>
          </a:solidFill>
          <a:ln w="12700">
            <a:solidFill>
              <a:srgbClr val="1F497D"/>
            </a:solidFill>
            <a:round/>
            <a:headEnd/>
            <a:tailEnd/>
          </a:ln>
        </p:spPr>
        <p:txBody>
          <a:bodyPr wrap="none" tIns="0" bIns="0"/>
          <a:lstStyle/>
          <a:p>
            <a:pPr algn="ctr"/>
            <a:r>
              <a:rPr lang="en-GB" sz="750"/>
              <a:t>Data Lake</a:t>
            </a:r>
          </a:p>
          <a:p>
            <a:pPr algn="ctr"/>
            <a:r>
              <a:rPr lang="en-GB" sz="750"/>
              <a:t>Operations</a:t>
            </a:r>
          </a:p>
        </p:txBody>
      </p:sp>
      <p:grpSp>
        <p:nvGrpSpPr>
          <p:cNvPr id="13344" name="Group 35"/>
          <p:cNvGrpSpPr>
            <a:grpSpLocks/>
          </p:cNvGrpSpPr>
          <p:nvPr/>
        </p:nvGrpSpPr>
        <p:grpSpPr bwMode="auto">
          <a:xfrm>
            <a:off x="7083033" y="2972992"/>
            <a:ext cx="144065" cy="278606"/>
            <a:chOff x="7232650" y="800100"/>
            <a:chExt cx="355600" cy="654050"/>
          </a:xfrm>
        </p:grpSpPr>
        <p:grpSp>
          <p:nvGrpSpPr>
            <p:cNvPr id="13422" name="Group 17"/>
            <p:cNvGrpSpPr>
              <a:grpSpLocks/>
            </p:cNvGrpSpPr>
            <p:nvPr/>
          </p:nvGrpSpPr>
          <p:grpSpPr bwMode="auto">
            <a:xfrm>
              <a:off x="7232650" y="800100"/>
              <a:ext cx="355600" cy="654050"/>
              <a:chOff x="603250" y="4737100"/>
              <a:chExt cx="355600" cy="654050"/>
            </a:xfrm>
          </p:grpSpPr>
          <p:sp>
            <p:nvSpPr>
              <p:cNvPr id="98" name="Delay 97"/>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99" name="Oval 98"/>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96" name="Rectangle 95"/>
            <p:cNvSpPr/>
            <p:nvPr/>
          </p:nvSpPr>
          <p:spPr>
            <a:xfrm>
              <a:off x="7238528" y="1269674"/>
              <a:ext cx="343845" cy="1537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97" name="Rectangle 96"/>
            <p:cNvSpPr/>
            <p:nvPr/>
          </p:nvSpPr>
          <p:spPr>
            <a:xfrm>
              <a:off x="7303182" y="1143895"/>
              <a:ext cx="214535"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3345" name="Group 35"/>
          <p:cNvGrpSpPr>
            <a:grpSpLocks/>
          </p:cNvGrpSpPr>
          <p:nvPr/>
        </p:nvGrpSpPr>
        <p:grpSpPr bwMode="auto">
          <a:xfrm>
            <a:off x="7325921" y="2976565"/>
            <a:ext cx="145256" cy="278606"/>
            <a:chOff x="7232650" y="800100"/>
            <a:chExt cx="355600" cy="654050"/>
          </a:xfrm>
        </p:grpSpPr>
        <p:grpSp>
          <p:nvGrpSpPr>
            <p:cNvPr id="13415" name="Group 17"/>
            <p:cNvGrpSpPr>
              <a:grpSpLocks/>
            </p:cNvGrpSpPr>
            <p:nvPr/>
          </p:nvGrpSpPr>
          <p:grpSpPr bwMode="auto">
            <a:xfrm>
              <a:off x="7232650" y="800100"/>
              <a:ext cx="355600" cy="654050"/>
              <a:chOff x="603250" y="4737100"/>
              <a:chExt cx="355600" cy="654050"/>
            </a:xfrm>
          </p:grpSpPr>
          <p:sp>
            <p:nvSpPr>
              <p:cNvPr id="104" name="Delay 103"/>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5" name="Oval 104"/>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02" name="Rectangle 101"/>
            <p:cNvSpPr/>
            <p:nvPr/>
          </p:nvSpPr>
          <p:spPr>
            <a:xfrm>
              <a:off x="7238480" y="1269674"/>
              <a:ext cx="343941" cy="1537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3" name="Rectangle 102"/>
            <p:cNvSpPr/>
            <p:nvPr/>
          </p:nvSpPr>
          <p:spPr>
            <a:xfrm>
              <a:off x="7302604" y="1143896"/>
              <a:ext cx="215692"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3346" name="Group 35"/>
          <p:cNvGrpSpPr>
            <a:grpSpLocks/>
          </p:cNvGrpSpPr>
          <p:nvPr/>
        </p:nvGrpSpPr>
        <p:grpSpPr bwMode="auto">
          <a:xfrm>
            <a:off x="7569999" y="2970610"/>
            <a:ext cx="145256" cy="278606"/>
            <a:chOff x="7232650" y="800100"/>
            <a:chExt cx="355600" cy="654050"/>
          </a:xfrm>
        </p:grpSpPr>
        <p:grpSp>
          <p:nvGrpSpPr>
            <p:cNvPr id="13408" name="Group 17"/>
            <p:cNvGrpSpPr>
              <a:grpSpLocks/>
            </p:cNvGrpSpPr>
            <p:nvPr/>
          </p:nvGrpSpPr>
          <p:grpSpPr bwMode="auto">
            <a:xfrm>
              <a:off x="7232650" y="800100"/>
              <a:ext cx="355600" cy="654050"/>
              <a:chOff x="603250" y="4737100"/>
              <a:chExt cx="355600" cy="654050"/>
            </a:xfrm>
          </p:grpSpPr>
          <p:sp>
            <p:nvSpPr>
              <p:cNvPr id="110" name="Delay 109"/>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1" name="Oval 110"/>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08" name="Rectangle 107"/>
            <p:cNvSpPr/>
            <p:nvPr/>
          </p:nvSpPr>
          <p:spPr>
            <a:xfrm>
              <a:off x="7238480" y="1269674"/>
              <a:ext cx="343941" cy="1537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9" name="Rectangle 108"/>
            <p:cNvSpPr/>
            <p:nvPr/>
          </p:nvSpPr>
          <p:spPr>
            <a:xfrm>
              <a:off x="7302604" y="1143895"/>
              <a:ext cx="215692"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3347" name="Group 490"/>
          <p:cNvGrpSpPr>
            <a:grpSpLocks/>
          </p:cNvGrpSpPr>
          <p:nvPr/>
        </p:nvGrpSpPr>
        <p:grpSpPr bwMode="auto">
          <a:xfrm>
            <a:off x="6491287" y="4466035"/>
            <a:ext cx="987029" cy="313134"/>
            <a:chOff x="7696200" y="6007848"/>
            <a:chExt cx="1316038" cy="417513"/>
          </a:xfrm>
        </p:grpSpPr>
        <p:grpSp>
          <p:nvGrpSpPr>
            <p:cNvPr id="13362" name="Group 105"/>
            <p:cNvGrpSpPr>
              <a:grpSpLocks/>
            </p:cNvGrpSpPr>
            <p:nvPr/>
          </p:nvGrpSpPr>
          <p:grpSpPr bwMode="auto">
            <a:xfrm>
              <a:off x="8237657" y="6013391"/>
              <a:ext cx="221182" cy="401756"/>
              <a:chOff x="3003550" y="5378450"/>
              <a:chExt cx="355600" cy="654050"/>
            </a:xfrm>
          </p:grpSpPr>
          <p:grpSp>
            <p:nvGrpSpPr>
              <p:cNvPr id="13402" name="Group 17"/>
              <p:cNvGrpSpPr>
                <a:grpSpLocks/>
              </p:cNvGrpSpPr>
              <p:nvPr/>
            </p:nvGrpSpPr>
            <p:grpSpPr bwMode="auto">
              <a:xfrm>
                <a:off x="3003550" y="5378450"/>
                <a:ext cx="355600" cy="654050"/>
                <a:chOff x="603250" y="4737100"/>
                <a:chExt cx="355600" cy="654050"/>
              </a:xfrm>
            </p:grpSpPr>
            <p:sp>
              <p:nvSpPr>
                <p:cNvPr id="149" name="Delay 148"/>
                <p:cNvSpPr/>
                <p:nvPr/>
              </p:nvSpPr>
              <p:spPr>
                <a:xfrm rot="16200000">
                  <a:off x="543966" y="4978416"/>
                  <a:ext cx="472948" cy="354764"/>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0" name="Oval 149"/>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6" name="Group 72"/>
              <p:cNvGrpSpPr/>
              <p:nvPr/>
            </p:nvGrpSpPr>
            <p:grpSpPr>
              <a:xfrm rot="1819195">
                <a:off x="3081920" y="5692337"/>
                <a:ext cx="162527" cy="281297"/>
                <a:chOff x="2832100" y="4165600"/>
                <a:chExt cx="330200" cy="571500"/>
              </a:xfrm>
              <a:solidFill>
                <a:schemeClr val="bg1"/>
              </a:solidFill>
            </p:grpSpPr>
            <p:sp>
              <p:nvSpPr>
                <p:cNvPr id="147" name="Freeform 146"/>
                <p:cNvSpPr/>
                <p:nvPr/>
              </p:nvSpPr>
              <p:spPr>
                <a:xfrm>
                  <a:off x="2959100" y="4419600"/>
                  <a:ext cx="76200" cy="317500"/>
                </a:xfrm>
                <a:custGeom>
                  <a:avLst/>
                  <a:gdLst>
                    <a:gd name="connsiteX0" fmla="*/ 0 w 76200"/>
                    <a:gd name="connsiteY0" fmla="*/ 9525 h 317500"/>
                    <a:gd name="connsiteX1" fmla="*/ 38100 w 76200"/>
                    <a:gd name="connsiteY1" fmla="*/ 19050 h 317500"/>
                    <a:gd name="connsiteX2" fmla="*/ 76200 w 76200"/>
                    <a:gd name="connsiteY2" fmla="*/ 9525 h 317500"/>
                    <a:gd name="connsiteX3" fmla="*/ 76200 w 76200"/>
                    <a:gd name="connsiteY3" fmla="*/ 307975 h 317500"/>
                    <a:gd name="connsiteX4" fmla="*/ 38100 w 76200"/>
                    <a:gd name="connsiteY4" fmla="*/ 317500 h 317500"/>
                    <a:gd name="connsiteX5" fmla="*/ 0 w 76200"/>
                    <a:gd name="connsiteY5" fmla="*/ 307975 h 317500"/>
                    <a:gd name="connsiteX6" fmla="*/ 0 w 76200"/>
                    <a:gd name="connsiteY6" fmla="*/ 9525 h 317500"/>
                    <a:gd name="connsiteX0" fmla="*/ 0 w 76200"/>
                    <a:gd name="connsiteY0" fmla="*/ 9525 h 317500"/>
                    <a:gd name="connsiteX1" fmla="*/ 38100 w 76200"/>
                    <a:gd name="connsiteY1" fmla="*/ 0 h 317500"/>
                    <a:gd name="connsiteX2" fmla="*/ 76200 w 76200"/>
                    <a:gd name="connsiteY2" fmla="*/ 9525 h 317500"/>
                    <a:gd name="connsiteX3" fmla="*/ 38100 w 76200"/>
                    <a:gd name="connsiteY3" fmla="*/ 19050 h 317500"/>
                    <a:gd name="connsiteX4" fmla="*/ 0 w 76200"/>
                    <a:gd name="connsiteY4" fmla="*/ 9525 h 317500"/>
                    <a:gd name="connsiteX0" fmla="*/ 76200 w 76200"/>
                    <a:gd name="connsiteY0" fmla="*/ 9525 h 317500"/>
                    <a:gd name="connsiteX1" fmla="*/ 38100 w 76200"/>
                    <a:gd name="connsiteY1" fmla="*/ 19050 h 317500"/>
                    <a:gd name="connsiteX2" fmla="*/ 0 w 76200"/>
                    <a:gd name="connsiteY2" fmla="*/ 9525 h 317500"/>
                    <a:gd name="connsiteX3" fmla="*/ 38100 w 76200"/>
                    <a:gd name="connsiteY3" fmla="*/ 0 h 317500"/>
                    <a:gd name="connsiteX4" fmla="*/ 76200 w 76200"/>
                    <a:gd name="connsiteY4" fmla="*/ 9525 h 317500"/>
                    <a:gd name="connsiteX5" fmla="*/ 76200 w 76200"/>
                    <a:gd name="connsiteY5" fmla="*/ 307975 h 317500"/>
                    <a:gd name="connsiteX6" fmla="*/ 38100 w 76200"/>
                    <a:gd name="connsiteY6" fmla="*/ 317500 h 317500"/>
                    <a:gd name="connsiteX7" fmla="*/ 0 w 76200"/>
                    <a:gd name="connsiteY7" fmla="*/ 307975 h 317500"/>
                    <a:gd name="connsiteX8" fmla="*/ 0 w 76200"/>
                    <a:gd name="connsiteY8" fmla="*/ 9525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fill="lighten"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grp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1050"/>
                </a:p>
              </p:txBody>
            </p:sp>
            <p:sp>
              <p:nvSpPr>
                <p:cNvPr id="148" name="Oval 147"/>
                <p:cNvSpPr/>
                <p:nvPr/>
              </p:nvSpPr>
              <p:spPr>
                <a:xfrm>
                  <a:off x="2832100" y="4165600"/>
                  <a:ext cx="330200" cy="330200"/>
                </a:xfrm>
                <a:prstGeom prst="ellipse">
                  <a:avLst/>
                </a:prstGeom>
                <a:grp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grpSp>
          <p:nvGrpSpPr>
            <p:cNvPr id="13363" name="Group 57"/>
            <p:cNvGrpSpPr>
              <a:grpSpLocks/>
            </p:cNvGrpSpPr>
            <p:nvPr/>
          </p:nvGrpSpPr>
          <p:grpSpPr bwMode="auto">
            <a:xfrm>
              <a:off x="7964756" y="6013391"/>
              <a:ext cx="221182" cy="401756"/>
              <a:chOff x="6026150" y="4826000"/>
              <a:chExt cx="355600" cy="654050"/>
            </a:xfrm>
          </p:grpSpPr>
          <p:grpSp>
            <p:nvGrpSpPr>
              <p:cNvPr id="13396" name="Group 23"/>
              <p:cNvGrpSpPr>
                <a:grpSpLocks/>
              </p:cNvGrpSpPr>
              <p:nvPr/>
            </p:nvGrpSpPr>
            <p:grpSpPr bwMode="auto">
              <a:xfrm>
                <a:off x="6026150" y="4826000"/>
                <a:ext cx="355600" cy="654050"/>
                <a:chOff x="603250" y="4737100"/>
                <a:chExt cx="355600" cy="654050"/>
              </a:xfrm>
            </p:grpSpPr>
            <p:sp>
              <p:nvSpPr>
                <p:cNvPr id="143" name="Delay 142"/>
                <p:cNvSpPr/>
                <p:nvPr/>
              </p:nvSpPr>
              <p:spPr>
                <a:xfrm rot="16200000">
                  <a:off x="534794" y="4987348"/>
                  <a:ext cx="472948" cy="336899"/>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4" name="Oval 143"/>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42" name="Folded Corner 141"/>
              <p:cNvSpPr/>
              <p:nvPr/>
            </p:nvSpPr>
            <p:spPr>
              <a:xfrm>
                <a:off x="6094629" y="5171041"/>
                <a:ext cx="216943" cy="253273"/>
              </a:xfrm>
              <a:prstGeom prst="foldedCorner">
                <a:avLst/>
              </a:prstGeom>
              <a:solidFill>
                <a:schemeClr val="bg1"/>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3364" name="Group 29"/>
            <p:cNvGrpSpPr>
              <a:grpSpLocks/>
            </p:cNvGrpSpPr>
            <p:nvPr/>
          </p:nvGrpSpPr>
          <p:grpSpPr bwMode="auto">
            <a:xfrm>
              <a:off x="7696200" y="6013391"/>
              <a:ext cx="221182" cy="401756"/>
              <a:chOff x="603250" y="4737100"/>
              <a:chExt cx="355600" cy="654050"/>
            </a:xfrm>
          </p:grpSpPr>
          <p:sp>
            <p:nvSpPr>
              <p:cNvPr id="139" name="Delay 138"/>
              <p:cNvSpPr/>
              <p:nvPr/>
            </p:nvSpPr>
            <p:spPr>
              <a:xfrm rot="16200000">
                <a:off x="544159" y="4978414"/>
                <a:ext cx="472948" cy="354766"/>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0" name="Oval 139"/>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3365" name="Group 51"/>
            <p:cNvGrpSpPr>
              <a:grpSpLocks/>
            </p:cNvGrpSpPr>
            <p:nvPr/>
          </p:nvGrpSpPr>
          <p:grpSpPr bwMode="auto">
            <a:xfrm>
              <a:off x="8798496" y="6011863"/>
              <a:ext cx="213742" cy="404812"/>
              <a:chOff x="2317750" y="3276600"/>
              <a:chExt cx="355600" cy="654050"/>
            </a:xfrm>
          </p:grpSpPr>
          <p:grpSp>
            <p:nvGrpSpPr>
              <p:cNvPr id="13384" name="Group 17"/>
              <p:cNvGrpSpPr>
                <a:grpSpLocks/>
              </p:cNvGrpSpPr>
              <p:nvPr/>
            </p:nvGrpSpPr>
            <p:grpSpPr bwMode="auto">
              <a:xfrm>
                <a:off x="2317750" y="3276600"/>
                <a:ext cx="355600" cy="654050"/>
                <a:chOff x="603250" y="4737100"/>
                <a:chExt cx="355600" cy="654050"/>
              </a:xfrm>
            </p:grpSpPr>
            <p:sp>
              <p:nvSpPr>
                <p:cNvPr id="137" name="Delay 136"/>
                <p:cNvSpPr/>
                <p:nvPr/>
              </p:nvSpPr>
              <p:spPr>
                <a:xfrm rot="16200000">
                  <a:off x="545885" y="4979395"/>
                  <a:ext cx="469380" cy="356550"/>
                </a:xfrm>
                <a:prstGeom prst="flowChartDelay">
                  <a:avLst/>
                </a:prstGeom>
                <a:solidFill>
                  <a:schemeClr val="tx2"/>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38" name="Oval 137"/>
                <p:cNvSpPr/>
                <p:nvPr/>
              </p:nvSpPr>
              <p:spPr>
                <a:xfrm>
                  <a:off x="628650" y="4737100"/>
                  <a:ext cx="304800" cy="279400"/>
                </a:xfrm>
                <a:prstGeom prst="ellipse">
                  <a:avLst/>
                </a:prstGeom>
                <a:solidFill>
                  <a:schemeClr val="bg2"/>
                </a:solidFill>
                <a:ln w="9525" cap="flat" cmpd="sng" algn="ctr">
                  <a:solidFill>
                    <a:schemeClr val="tx2"/>
                  </a:solidFill>
                  <a:prstDash val="solid"/>
                  <a:round/>
                  <a:headEnd type="none" w="med" len="med"/>
                  <a:tailEnd type="none" w="med" len="med"/>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34" name="Rectangle 133"/>
              <p:cNvSpPr/>
              <p:nvPr/>
            </p:nvSpPr>
            <p:spPr bwMode="auto">
              <a:xfrm>
                <a:off x="2343211" y="3585596"/>
                <a:ext cx="184877" cy="200063"/>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35" name="Rectangle 134"/>
              <p:cNvSpPr/>
              <p:nvPr/>
            </p:nvSpPr>
            <p:spPr bwMode="auto">
              <a:xfrm>
                <a:off x="2393393" y="3649720"/>
                <a:ext cx="184877" cy="200063"/>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36" name="Rectangle 135"/>
              <p:cNvSpPr/>
              <p:nvPr/>
            </p:nvSpPr>
            <p:spPr bwMode="auto">
              <a:xfrm>
                <a:off x="2443573" y="3713842"/>
                <a:ext cx="187519" cy="197499"/>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3366" name="Group 109"/>
            <p:cNvGrpSpPr>
              <a:grpSpLocks/>
            </p:cNvGrpSpPr>
            <p:nvPr/>
          </p:nvGrpSpPr>
          <p:grpSpPr bwMode="auto">
            <a:xfrm>
              <a:off x="7701391" y="6229453"/>
              <a:ext cx="201691" cy="151602"/>
              <a:chOff x="8077200" y="3670300"/>
              <a:chExt cx="342900" cy="241300"/>
            </a:xfrm>
          </p:grpSpPr>
          <p:sp>
            <p:nvSpPr>
              <p:cNvPr id="127" name="Rectangle 126"/>
              <p:cNvSpPr/>
              <p:nvPr/>
            </p:nvSpPr>
            <p:spPr>
              <a:xfrm>
                <a:off x="8176333" y="3671328"/>
                <a:ext cx="143045" cy="88436"/>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nvGrpSpPr>
              <p:cNvPr id="13379" name="Group 102"/>
              <p:cNvGrpSpPr>
                <a:grpSpLocks/>
              </p:cNvGrpSpPr>
              <p:nvPr/>
            </p:nvGrpSpPr>
            <p:grpSpPr bwMode="auto">
              <a:xfrm>
                <a:off x="8077200" y="3822700"/>
                <a:ext cx="342900" cy="88900"/>
                <a:chOff x="8293100" y="3771900"/>
                <a:chExt cx="342900" cy="88900"/>
              </a:xfrm>
            </p:grpSpPr>
            <p:sp>
              <p:nvSpPr>
                <p:cNvPr id="131" name="Rectangle 130"/>
                <p:cNvSpPr/>
                <p:nvPr/>
              </p:nvSpPr>
              <p:spPr>
                <a:xfrm>
                  <a:off x="8292372" y="3830249"/>
                  <a:ext cx="137646" cy="73278"/>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32" name="Rectangle 131"/>
                <p:cNvSpPr/>
                <p:nvPr/>
              </p:nvSpPr>
              <p:spPr>
                <a:xfrm>
                  <a:off x="8497492" y="3830249"/>
                  <a:ext cx="137646" cy="73278"/>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cxnSp>
            <p:nvCxnSpPr>
              <p:cNvPr id="129" name="Straight Connector 128"/>
              <p:cNvCxnSpPr>
                <a:stCxn id="127" idx="2"/>
                <a:endCxn id="132" idx="0"/>
              </p:cNvCxnSpPr>
              <p:nvPr/>
            </p:nvCxnSpPr>
            <p:spPr>
              <a:xfrm rot="16200000" flipH="1">
                <a:off x="8244809" y="3764160"/>
                <a:ext cx="108652" cy="99860"/>
              </a:xfrm>
              <a:prstGeom prst="line">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cxnSp>
          <p:cxnSp>
            <p:nvCxnSpPr>
              <p:cNvPr id="130" name="Elbow Connector 106"/>
              <p:cNvCxnSpPr>
                <a:stCxn id="127" idx="2"/>
                <a:endCxn id="131" idx="0"/>
              </p:cNvCxnSpPr>
              <p:nvPr/>
            </p:nvCxnSpPr>
            <p:spPr>
              <a:xfrm rot="5400000">
                <a:off x="8143599" y="3762810"/>
                <a:ext cx="108652" cy="102560"/>
              </a:xfrm>
              <a:prstGeom prst="straightConnector1">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cxnSp>
        </p:grpSp>
        <p:grpSp>
          <p:nvGrpSpPr>
            <p:cNvPr id="13367" name="Group 87"/>
            <p:cNvGrpSpPr>
              <a:grpSpLocks/>
            </p:cNvGrpSpPr>
            <p:nvPr/>
          </p:nvGrpSpPr>
          <p:grpSpPr bwMode="auto">
            <a:xfrm>
              <a:off x="8511614" y="6007848"/>
              <a:ext cx="230188" cy="417513"/>
              <a:chOff x="6438900" y="5651500"/>
              <a:chExt cx="355600" cy="654050"/>
            </a:xfrm>
          </p:grpSpPr>
          <p:grpSp>
            <p:nvGrpSpPr>
              <p:cNvPr id="13368" name="Group 29"/>
              <p:cNvGrpSpPr>
                <a:grpSpLocks/>
              </p:cNvGrpSpPr>
              <p:nvPr/>
            </p:nvGrpSpPr>
            <p:grpSpPr bwMode="auto">
              <a:xfrm>
                <a:off x="6438900" y="5651500"/>
                <a:ext cx="355600" cy="654050"/>
                <a:chOff x="603250" y="4737100"/>
                <a:chExt cx="355600" cy="654050"/>
              </a:xfrm>
            </p:grpSpPr>
            <p:sp>
              <p:nvSpPr>
                <p:cNvPr id="125" name="Delay 449"/>
                <p:cNvSpPr>
                  <a:spLocks noChangeArrowheads="1"/>
                </p:cNvSpPr>
                <p:nvPr/>
              </p:nvSpPr>
              <p:spPr bwMode="auto">
                <a:xfrm rot="-5400000">
                  <a:off x="546906" y="4978341"/>
                  <a:ext cx="470021" cy="355600"/>
                </a:xfrm>
                <a:prstGeom prst="flowChartDelay">
                  <a:avLst/>
                </a:prstGeom>
                <a:solidFill>
                  <a:schemeClr val="tx2"/>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126" name="Oval 125"/>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20" name="Rectangle 119"/>
              <p:cNvSpPr>
                <a:spLocks noChangeArrowheads="1"/>
              </p:cNvSpPr>
              <p:nvPr/>
            </p:nvSpPr>
            <p:spPr bwMode="auto">
              <a:xfrm>
                <a:off x="6447125" y="6044428"/>
                <a:ext cx="340884" cy="228793"/>
              </a:xfrm>
              <a:prstGeom prst="rect">
                <a:avLst/>
              </a:prstGeom>
              <a:solidFill>
                <a:schemeClr val="bg1"/>
              </a:solidFill>
              <a:ln w="9525">
                <a:solidFill>
                  <a:srgbClr val="1F497D"/>
                </a:solidFill>
                <a:round/>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grpSp>
            <p:nvGrpSpPr>
              <p:cNvPr id="13370" name="Group 85"/>
              <p:cNvGrpSpPr>
                <a:grpSpLocks/>
              </p:cNvGrpSpPr>
              <p:nvPr/>
            </p:nvGrpSpPr>
            <p:grpSpPr bwMode="auto">
              <a:xfrm>
                <a:off x="6496050" y="6121400"/>
                <a:ext cx="241300" cy="69850"/>
                <a:chOff x="6769100" y="4178300"/>
                <a:chExt cx="241300" cy="69850"/>
              </a:xfrm>
            </p:grpSpPr>
            <p:sp>
              <p:nvSpPr>
                <p:cNvPr id="122" name="Rectangle 121"/>
                <p:cNvSpPr>
                  <a:spLocks noChangeArrowheads="1"/>
                </p:cNvSpPr>
                <p:nvPr/>
              </p:nvSpPr>
              <p:spPr bwMode="auto">
                <a:xfrm flipV="1">
                  <a:off x="6769222" y="4178421"/>
                  <a:ext cx="88287" cy="69632"/>
                </a:xfrm>
                <a:prstGeom prst="rect">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123" name="Rectangle 122"/>
                <p:cNvSpPr>
                  <a:spLocks noChangeArrowheads="1"/>
                </p:cNvSpPr>
                <p:nvPr/>
              </p:nvSpPr>
              <p:spPr bwMode="auto">
                <a:xfrm flipV="1">
                  <a:off x="6923723" y="4178421"/>
                  <a:ext cx="152049" cy="69632"/>
                </a:xfrm>
                <a:prstGeom prst="rect">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cxnSp>
              <p:nvCxnSpPr>
                <p:cNvPr id="124" name="Straight Connector 123"/>
                <p:cNvCxnSpPr>
                  <a:cxnSpLocks noChangeShapeType="1"/>
                  <a:stCxn id="122" idx="3"/>
                  <a:endCxn id="123" idx="1"/>
                </p:cNvCxnSpPr>
                <p:nvPr/>
              </p:nvCxnSpPr>
              <p:spPr bwMode="auto">
                <a:xfrm>
                  <a:off x="6857509" y="4213237"/>
                  <a:ext cx="66214" cy="2488"/>
                </a:xfrm>
                <a:prstGeom prst="line">
                  <a:avLst/>
                </a:prstGeom>
                <a:noFill/>
                <a:ln w="9525">
                  <a:solidFill>
                    <a:srgbClr val="1F497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grpSp>
      </p:grpSp>
      <p:sp>
        <p:nvSpPr>
          <p:cNvPr id="156" name="Left-Right Arrow 155"/>
          <p:cNvSpPr/>
          <p:nvPr/>
        </p:nvSpPr>
        <p:spPr bwMode="auto">
          <a:xfrm>
            <a:off x="2150271" y="2914654"/>
            <a:ext cx="303610" cy="10834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3350" name="Rounded Rectangle 197"/>
          <p:cNvSpPr>
            <a:spLocks noChangeArrowheads="1"/>
          </p:cNvSpPr>
          <p:nvPr/>
        </p:nvSpPr>
        <p:spPr bwMode="auto">
          <a:xfrm>
            <a:off x="3332560" y="2388394"/>
            <a:ext cx="2528888" cy="1574006"/>
          </a:xfrm>
          <a:prstGeom prst="roundRect">
            <a:avLst>
              <a:gd name="adj" fmla="val 4028"/>
            </a:avLst>
          </a:prstGeom>
          <a:solidFill>
            <a:srgbClr val="FFFFFF"/>
          </a:solidFill>
          <a:ln w="9525">
            <a:solidFill>
              <a:srgbClr val="1F497D"/>
            </a:solidFill>
            <a:round/>
            <a:headEnd/>
            <a:tailEnd/>
          </a:ln>
        </p:spPr>
        <p:txBody>
          <a:bodyPr lIns="27000" tIns="27000" rIns="27000" bIns="27000" anchor="ctr"/>
          <a:lstStyle/>
          <a:p>
            <a:pPr algn="ctr"/>
            <a:r>
              <a:rPr lang="en-GB" sz="1200">
                <a:solidFill>
                  <a:srgbClr val="1F497D"/>
                </a:solidFill>
              </a:rPr>
              <a:t>Data Lake Repositories</a:t>
            </a: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p:txBody>
      </p:sp>
      <p:sp>
        <p:nvSpPr>
          <p:cNvPr id="159" name="Can 158"/>
          <p:cNvSpPr/>
          <p:nvPr/>
        </p:nvSpPr>
        <p:spPr>
          <a:xfrm>
            <a:off x="3882628" y="3269460"/>
            <a:ext cx="423863" cy="31789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0" name="Can 159"/>
          <p:cNvSpPr/>
          <p:nvPr/>
        </p:nvSpPr>
        <p:spPr>
          <a:xfrm>
            <a:off x="4420791" y="2905126"/>
            <a:ext cx="355997" cy="64293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1" name="Can 160"/>
          <p:cNvSpPr/>
          <p:nvPr/>
        </p:nvSpPr>
        <p:spPr>
          <a:xfrm>
            <a:off x="4863704" y="3221834"/>
            <a:ext cx="600075" cy="25241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2" name="Magnetic Disk 161"/>
          <p:cNvSpPr/>
          <p:nvPr/>
        </p:nvSpPr>
        <p:spPr>
          <a:xfrm>
            <a:off x="4356497" y="3442100"/>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3" name="Magnetic Disk 162"/>
          <p:cNvSpPr/>
          <p:nvPr/>
        </p:nvSpPr>
        <p:spPr>
          <a:xfrm>
            <a:off x="4470797" y="3556401"/>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3356" name="Rounded Rectangle 359"/>
          <p:cNvSpPr>
            <a:spLocks noChangeArrowheads="1"/>
          </p:cNvSpPr>
          <p:nvPr/>
        </p:nvSpPr>
        <p:spPr bwMode="auto">
          <a:xfrm>
            <a:off x="1265635" y="1865710"/>
            <a:ext cx="842963" cy="2628900"/>
          </a:xfrm>
          <a:prstGeom prst="roundRect">
            <a:avLst>
              <a:gd name="adj" fmla="val 5343"/>
            </a:avLst>
          </a:prstGeom>
          <a:solidFill>
            <a:srgbClr val="C6E9F2"/>
          </a:solidFill>
          <a:ln w="12700">
            <a:solidFill>
              <a:srgbClr val="1F497D"/>
            </a:solidFill>
            <a:round/>
            <a:headEnd/>
            <a:tailEnd/>
          </a:ln>
        </p:spPr>
        <p:txBody>
          <a:bodyPr wrap="none" tIns="0" bIns="0"/>
          <a:lstStyle/>
          <a:p>
            <a:pPr algn="ctr"/>
            <a:r>
              <a:rPr lang="en-GB" sz="750"/>
              <a:t>Enterprise IT</a:t>
            </a:r>
          </a:p>
        </p:txBody>
      </p:sp>
      <p:sp>
        <p:nvSpPr>
          <p:cNvPr id="13357" name="Rounded Rectangle 60"/>
          <p:cNvSpPr>
            <a:spLocks noChangeArrowheads="1"/>
          </p:cNvSpPr>
          <p:nvPr/>
        </p:nvSpPr>
        <p:spPr bwMode="auto">
          <a:xfrm>
            <a:off x="1310878" y="4027888"/>
            <a:ext cx="738188" cy="402431"/>
          </a:xfrm>
          <a:prstGeom prst="roundRect">
            <a:avLst>
              <a:gd name="adj" fmla="val 13954"/>
            </a:avLst>
          </a:prstGeom>
          <a:solidFill>
            <a:srgbClr val="002060"/>
          </a:solidFill>
          <a:ln w="12700">
            <a:solidFill>
              <a:schemeClr val="bg1"/>
            </a:solidFill>
            <a:round/>
            <a:headEnd/>
            <a:tailEnd/>
          </a:ln>
        </p:spPr>
        <p:txBody>
          <a:bodyPr lIns="27000" tIns="27000" rIns="27000" bIns="27000" anchor="ctr"/>
          <a:lstStyle/>
          <a:p>
            <a:pPr algn="ctr"/>
            <a:r>
              <a:rPr lang="en-GB" sz="825" dirty="0">
                <a:solidFill>
                  <a:schemeClr val="bg1"/>
                </a:solidFill>
              </a:rPr>
              <a:t>Other Data Lakes</a:t>
            </a:r>
          </a:p>
        </p:txBody>
      </p:sp>
      <p:sp>
        <p:nvSpPr>
          <p:cNvPr id="166" name="Rounded Rectangle 60"/>
          <p:cNvSpPr>
            <a:spLocks noChangeArrowheads="1"/>
          </p:cNvSpPr>
          <p:nvPr/>
        </p:nvSpPr>
        <p:spPr bwMode="auto">
          <a:xfrm>
            <a:off x="1302544" y="2601519"/>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Engagement</a:t>
            </a:r>
          </a:p>
        </p:txBody>
      </p:sp>
      <p:sp>
        <p:nvSpPr>
          <p:cNvPr id="167" name="Rounded Rectangle 60"/>
          <p:cNvSpPr>
            <a:spLocks noChangeArrowheads="1"/>
          </p:cNvSpPr>
          <p:nvPr/>
        </p:nvSpPr>
        <p:spPr bwMode="auto">
          <a:xfrm>
            <a:off x="1302544" y="3551638"/>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Automation</a:t>
            </a:r>
          </a:p>
        </p:txBody>
      </p:sp>
      <p:sp>
        <p:nvSpPr>
          <p:cNvPr id="168" name="Rounded Rectangle 60"/>
          <p:cNvSpPr>
            <a:spLocks noChangeArrowheads="1"/>
          </p:cNvSpPr>
          <p:nvPr/>
        </p:nvSpPr>
        <p:spPr bwMode="auto">
          <a:xfrm>
            <a:off x="1302544" y="2125269"/>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Record</a:t>
            </a:r>
          </a:p>
        </p:txBody>
      </p:sp>
      <p:sp>
        <p:nvSpPr>
          <p:cNvPr id="169" name="Rounded Rectangle 60"/>
          <p:cNvSpPr>
            <a:spLocks noChangeArrowheads="1"/>
          </p:cNvSpPr>
          <p:nvPr/>
        </p:nvSpPr>
        <p:spPr bwMode="auto">
          <a:xfrm>
            <a:off x="1302544" y="3076576"/>
            <a:ext cx="753666" cy="425054"/>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New Sources</a:t>
            </a:r>
          </a:p>
        </p:txBody>
      </p:sp>
      <p:sp>
        <p:nvSpPr>
          <p:cNvPr id="164" name="Rounded Rectangle 359"/>
          <p:cNvSpPr>
            <a:spLocks noChangeArrowheads="1"/>
          </p:cNvSpPr>
          <p:nvPr/>
        </p:nvSpPr>
        <p:spPr bwMode="auto">
          <a:xfrm>
            <a:off x="2571750" y="913210"/>
            <a:ext cx="2474777" cy="433388"/>
          </a:xfrm>
          <a:prstGeom prst="roundRect">
            <a:avLst>
              <a:gd name="adj" fmla="val 6014"/>
            </a:avLst>
          </a:prstGeom>
          <a:solidFill>
            <a:srgbClr val="C6E9F2"/>
          </a:solidFill>
          <a:ln w="12700">
            <a:solidFill>
              <a:srgbClr val="1F497D"/>
            </a:solidFill>
            <a:round/>
            <a:headEnd/>
            <a:tailEnd/>
          </a:ln>
        </p:spPr>
        <p:txBody>
          <a:bodyPr wrap="none" tIns="0" bIns="0" anchor="ctr"/>
          <a:lstStyle/>
          <a:p>
            <a:pPr algn="ctr"/>
            <a:r>
              <a:rPr lang="en-GB" sz="750"/>
              <a:t>Analytics</a:t>
            </a:r>
          </a:p>
          <a:p>
            <a:pPr algn="ctr"/>
            <a:r>
              <a:rPr lang="en-GB" sz="750"/>
              <a:t>Teams</a:t>
            </a:r>
          </a:p>
        </p:txBody>
      </p:sp>
      <p:sp>
        <p:nvSpPr>
          <p:cNvPr id="165" name="Right Arrow 21"/>
          <p:cNvSpPr>
            <a:spLocks noChangeArrowheads="1"/>
          </p:cNvSpPr>
          <p:nvPr/>
        </p:nvSpPr>
        <p:spPr bwMode="auto">
          <a:xfrm>
            <a:off x="4646536" y="1083472"/>
            <a:ext cx="72629" cy="70247"/>
          </a:xfrm>
          <a:prstGeom prst="rightArrow">
            <a:avLst>
              <a:gd name="adj1" fmla="val 50000"/>
              <a:gd name="adj2" fmla="val 36761"/>
            </a:avLst>
          </a:prstGeom>
          <a:solidFill>
            <a:srgbClr val="FFFFFF"/>
          </a:solidFill>
          <a:ln w="12700">
            <a:solidFill>
              <a:srgbClr val="1F497D"/>
            </a:solidFill>
            <a:miter lim="800000"/>
            <a:headEnd/>
            <a:tailEnd/>
          </a:ln>
        </p:spPr>
        <p:txBody>
          <a:bodyPr anchor="ctr"/>
          <a:lstStyle/>
          <a:p>
            <a:pPr algn="ctr"/>
            <a:endParaRPr lang="en-GB" sz="750">
              <a:solidFill>
                <a:srgbClr val="1F497D"/>
              </a:solidFill>
            </a:endParaRPr>
          </a:p>
        </p:txBody>
      </p:sp>
      <p:sp>
        <p:nvSpPr>
          <p:cNvPr id="170" name="Rounded Rectangle 54"/>
          <p:cNvSpPr>
            <a:spLocks noChangeArrowheads="1"/>
          </p:cNvSpPr>
          <p:nvPr/>
        </p:nvSpPr>
        <p:spPr bwMode="auto">
          <a:xfrm>
            <a:off x="4770361" y="996556"/>
            <a:ext cx="191691" cy="278606"/>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a:endParaRPr lang="en-GB" sz="1050">
              <a:solidFill>
                <a:srgbClr val="FFFFFF"/>
              </a:solidFill>
            </a:endParaRPr>
          </a:p>
        </p:txBody>
      </p:sp>
      <p:sp>
        <p:nvSpPr>
          <p:cNvPr id="171" name="Rounded Rectangle 111"/>
          <p:cNvSpPr>
            <a:spLocks noChangeArrowheads="1"/>
          </p:cNvSpPr>
          <p:nvPr/>
        </p:nvSpPr>
        <p:spPr bwMode="auto">
          <a:xfrm>
            <a:off x="4834654" y="1164433"/>
            <a:ext cx="71438" cy="71438"/>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2" name="Diamond 102"/>
          <p:cNvSpPr>
            <a:spLocks noChangeArrowheads="1"/>
          </p:cNvSpPr>
          <p:nvPr/>
        </p:nvSpPr>
        <p:spPr bwMode="auto">
          <a:xfrm>
            <a:off x="4804889" y="1015606"/>
            <a:ext cx="119063" cy="119063"/>
          </a:xfrm>
          <a:prstGeom prst="diamond">
            <a:avLst/>
          </a:prstGeom>
          <a:solidFill>
            <a:srgbClr val="1F497D"/>
          </a:solidFill>
          <a:ln w="9525">
            <a:solidFill>
              <a:srgbClr val="1F497D"/>
            </a:solidFill>
            <a:miter lim="800000"/>
            <a:headEnd/>
            <a:tailEnd/>
          </a:ln>
        </p:spPr>
        <p:txBody>
          <a:bodyPr anchor="ctr"/>
          <a:lstStyle/>
          <a:p>
            <a:pPr algn="ctr"/>
            <a:endParaRPr lang="en-GB" sz="1050">
              <a:solidFill>
                <a:srgbClr val="FFFFFF"/>
              </a:solidFill>
            </a:endParaRPr>
          </a:p>
        </p:txBody>
      </p:sp>
      <p:sp>
        <p:nvSpPr>
          <p:cNvPr id="173" name="Rounded Rectangle 17"/>
          <p:cNvSpPr>
            <a:spLocks noChangeArrowheads="1"/>
          </p:cNvSpPr>
          <p:nvPr/>
        </p:nvSpPr>
        <p:spPr bwMode="auto">
          <a:xfrm>
            <a:off x="4820372" y="1151338"/>
            <a:ext cx="27385" cy="25003"/>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4" name="Rounded Rectangle 105"/>
          <p:cNvSpPr>
            <a:spLocks noChangeArrowheads="1"/>
          </p:cNvSpPr>
          <p:nvPr/>
        </p:nvSpPr>
        <p:spPr bwMode="auto">
          <a:xfrm>
            <a:off x="4877517" y="1151338"/>
            <a:ext cx="28575" cy="25003"/>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5" name="Rounded Rectangle 106"/>
          <p:cNvSpPr>
            <a:spLocks noChangeArrowheads="1"/>
          </p:cNvSpPr>
          <p:nvPr/>
        </p:nvSpPr>
        <p:spPr bwMode="auto">
          <a:xfrm>
            <a:off x="4877517" y="1178721"/>
            <a:ext cx="2857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6" name="Rounded Rectangle 107"/>
          <p:cNvSpPr>
            <a:spLocks noChangeArrowheads="1"/>
          </p:cNvSpPr>
          <p:nvPr/>
        </p:nvSpPr>
        <p:spPr bwMode="auto">
          <a:xfrm>
            <a:off x="4873950" y="1181100"/>
            <a:ext cx="53578"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7" name="Rounded Rectangle 108"/>
          <p:cNvSpPr>
            <a:spLocks noChangeArrowheads="1"/>
          </p:cNvSpPr>
          <p:nvPr/>
        </p:nvSpPr>
        <p:spPr bwMode="auto">
          <a:xfrm>
            <a:off x="4820372" y="1207296"/>
            <a:ext cx="2738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8" name="Rounded Rectangle 109"/>
          <p:cNvSpPr>
            <a:spLocks noChangeArrowheads="1"/>
          </p:cNvSpPr>
          <p:nvPr/>
        </p:nvSpPr>
        <p:spPr bwMode="auto">
          <a:xfrm>
            <a:off x="4848942" y="1207296"/>
            <a:ext cx="2857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79" name="Rounded Rectangle 110"/>
          <p:cNvSpPr>
            <a:spLocks noChangeArrowheads="1"/>
          </p:cNvSpPr>
          <p:nvPr/>
        </p:nvSpPr>
        <p:spPr bwMode="auto">
          <a:xfrm>
            <a:off x="4852514" y="1231108"/>
            <a:ext cx="27384" cy="2500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80" name="Rounded Rectangle 111"/>
          <p:cNvSpPr>
            <a:spLocks noChangeArrowheads="1"/>
          </p:cNvSpPr>
          <p:nvPr/>
        </p:nvSpPr>
        <p:spPr bwMode="auto">
          <a:xfrm>
            <a:off x="4831083" y="1164431"/>
            <a:ext cx="60722" cy="67866"/>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lang="en-GB" sz="1050">
              <a:solidFill>
                <a:srgbClr val="FFFFFF"/>
              </a:solidFill>
            </a:endParaRPr>
          </a:p>
        </p:txBody>
      </p:sp>
      <p:grpSp>
        <p:nvGrpSpPr>
          <p:cNvPr id="181" name="Group 88"/>
          <p:cNvGrpSpPr>
            <a:grpSpLocks/>
          </p:cNvGrpSpPr>
          <p:nvPr/>
        </p:nvGrpSpPr>
        <p:grpSpPr bwMode="auto">
          <a:xfrm>
            <a:off x="4419132" y="989410"/>
            <a:ext cx="153590" cy="280988"/>
            <a:chOff x="7802563" y="3073400"/>
            <a:chExt cx="355600" cy="654050"/>
          </a:xfrm>
        </p:grpSpPr>
        <p:sp>
          <p:nvSpPr>
            <p:cNvPr id="182" name="Delay 181"/>
            <p:cNvSpPr/>
            <p:nvPr/>
          </p:nvSpPr>
          <p:spPr bwMode="auto">
            <a:xfrm rot="16200000">
              <a:off x="7744794" y="3314081"/>
              <a:ext cx="471138"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83" name="Isosceles Triangle 182"/>
            <p:cNvSpPr/>
            <p:nvPr/>
          </p:nvSpPr>
          <p:spPr>
            <a:xfrm flipV="1">
              <a:off x="7893530" y="3328369"/>
              <a:ext cx="173666" cy="155198"/>
            </a:xfrm>
            <a:prstGeom prst="triangl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cs typeface="Calibri"/>
              </a:endParaRPr>
            </a:p>
          </p:txBody>
        </p:sp>
        <p:sp>
          <p:nvSpPr>
            <p:cNvPr id="184" name="Oval 183"/>
            <p:cNvSpPr/>
            <p:nvPr/>
          </p:nvSpPr>
          <p:spPr bwMode="auto">
            <a:xfrm>
              <a:off x="7827963" y="30734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85" name="Right Arrow 21"/>
          <p:cNvSpPr>
            <a:spLocks noChangeArrowheads="1"/>
          </p:cNvSpPr>
          <p:nvPr/>
        </p:nvSpPr>
        <p:spPr bwMode="auto">
          <a:xfrm flipH="1">
            <a:off x="2936081" y="1082281"/>
            <a:ext cx="72629" cy="70247"/>
          </a:xfrm>
          <a:prstGeom prst="rightArrow">
            <a:avLst>
              <a:gd name="adj1" fmla="val 50000"/>
              <a:gd name="adj2" fmla="val 36761"/>
            </a:avLst>
          </a:prstGeom>
          <a:solidFill>
            <a:srgbClr val="FFFFFF"/>
          </a:solidFill>
          <a:ln w="12700">
            <a:solidFill>
              <a:srgbClr val="1F497D"/>
            </a:solidFill>
            <a:miter lim="800000"/>
            <a:headEnd/>
            <a:tailEnd/>
          </a:ln>
        </p:spPr>
        <p:txBody>
          <a:bodyPr anchor="ctr"/>
          <a:lstStyle/>
          <a:p>
            <a:pPr algn="ctr"/>
            <a:endParaRPr lang="en-GB" sz="750">
              <a:solidFill>
                <a:srgbClr val="1F497D"/>
              </a:solidFill>
            </a:endParaRPr>
          </a:p>
        </p:txBody>
      </p:sp>
      <p:grpSp>
        <p:nvGrpSpPr>
          <p:cNvPr id="186" name="Group 23"/>
          <p:cNvGrpSpPr>
            <a:grpSpLocks/>
          </p:cNvGrpSpPr>
          <p:nvPr/>
        </p:nvGrpSpPr>
        <p:grpSpPr bwMode="auto">
          <a:xfrm>
            <a:off x="3059911" y="983456"/>
            <a:ext cx="154781" cy="295275"/>
            <a:chOff x="603250" y="4737100"/>
            <a:chExt cx="355600" cy="654050"/>
          </a:xfrm>
        </p:grpSpPr>
        <p:sp>
          <p:nvSpPr>
            <p:cNvPr id="187" name="Delay 186"/>
            <p:cNvSpPr/>
            <p:nvPr/>
          </p:nvSpPr>
          <p:spPr>
            <a:xfrm rot="16200000">
              <a:off x="546330" y="4978630"/>
              <a:ext cx="469439"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225"/>
            </a:p>
          </p:txBody>
        </p:sp>
        <p:sp>
          <p:nvSpPr>
            <p:cNvPr id="188" name="Oval 187"/>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225"/>
            </a:p>
          </p:txBody>
        </p:sp>
      </p:grpSp>
      <p:grpSp>
        <p:nvGrpSpPr>
          <p:cNvPr id="189" name="Group 188"/>
          <p:cNvGrpSpPr/>
          <p:nvPr/>
        </p:nvGrpSpPr>
        <p:grpSpPr>
          <a:xfrm>
            <a:off x="3067283" y="1139030"/>
            <a:ext cx="135187" cy="129477"/>
            <a:chOff x="5291296" y="-516674"/>
            <a:chExt cx="292418" cy="280067"/>
          </a:xfrm>
          <a:noFill/>
        </p:grpSpPr>
        <p:grpSp>
          <p:nvGrpSpPr>
            <p:cNvPr id="190" name="Group 189"/>
            <p:cNvGrpSpPr/>
            <p:nvPr/>
          </p:nvGrpSpPr>
          <p:grpSpPr>
            <a:xfrm>
              <a:off x="5291296" y="-516674"/>
              <a:ext cx="292418" cy="82089"/>
              <a:chOff x="5283050" y="-516674"/>
              <a:chExt cx="292418" cy="82089"/>
            </a:xfrm>
            <a:grpFill/>
          </p:grpSpPr>
          <p:sp>
            <p:nvSpPr>
              <p:cNvPr id="203" name="Oval 202"/>
              <p:cNvSpPr/>
              <p:nvPr/>
            </p:nvSpPr>
            <p:spPr>
              <a:xfrm>
                <a:off x="528305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204" name="Straight Connector 203"/>
              <p:cNvCxnSpPr/>
              <p:nvPr/>
            </p:nvCxnSpPr>
            <p:spPr bwMode="auto">
              <a:xfrm>
                <a:off x="537304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5" name="Oval 204"/>
              <p:cNvSpPr/>
              <p:nvPr/>
            </p:nvSpPr>
            <p:spPr>
              <a:xfrm>
                <a:off x="539548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206" name="Straight Connector 205"/>
              <p:cNvCxnSpPr/>
              <p:nvPr/>
            </p:nvCxnSpPr>
            <p:spPr bwMode="auto">
              <a:xfrm>
                <a:off x="548547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7" name="Oval 206"/>
              <p:cNvSpPr/>
              <p:nvPr/>
            </p:nvSpPr>
            <p:spPr>
              <a:xfrm>
                <a:off x="550791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nvGrpSpPr>
            <p:cNvPr id="191" name="Group 190"/>
            <p:cNvGrpSpPr/>
            <p:nvPr/>
          </p:nvGrpSpPr>
          <p:grpSpPr>
            <a:xfrm>
              <a:off x="5291296" y="-318696"/>
              <a:ext cx="292418" cy="82089"/>
              <a:chOff x="5845200" y="-516674"/>
              <a:chExt cx="292418" cy="82089"/>
            </a:xfrm>
            <a:grpFill/>
          </p:grpSpPr>
          <p:sp>
            <p:nvSpPr>
              <p:cNvPr id="198" name="Oval 197"/>
              <p:cNvSpPr/>
              <p:nvPr/>
            </p:nvSpPr>
            <p:spPr>
              <a:xfrm>
                <a:off x="584520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199" name="Straight Connector 198"/>
              <p:cNvCxnSpPr/>
              <p:nvPr/>
            </p:nvCxnSpPr>
            <p:spPr bwMode="auto">
              <a:xfrm>
                <a:off x="593519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0" name="Oval 199"/>
              <p:cNvSpPr/>
              <p:nvPr/>
            </p:nvSpPr>
            <p:spPr>
              <a:xfrm>
                <a:off x="595763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201" name="Straight Connector 200"/>
              <p:cNvCxnSpPr/>
              <p:nvPr/>
            </p:nvCxnSpPr>
            <p:spPr bwMode="auto">
              <a:xfrm>
                <a:off x="604762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2" name="Oval 201"/>
              <p:cNvSpPr/>
              <p:nvPr/>
            </p:nvSpPr>
            <p:spPr>
              <a:xfrm>
                <a:off x="607006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nvGrpSpPr>
            <p:cNvPr id="192" name="Group 191"/>
            <p:cNvGrpSpPr/>
            <p:nvPr/>
          </p:nvGrpSpPr>
          <p:grpSpPr>
            <a:xfrm>
              <a:off x="5325075" y="-417685"/>
              <a:ext cx="224860" cy="82089"/>
              <a:chOff x="5597904" y="-516674"/>
              <a:chExt cx="224860" cy="82089"/>
            </a:xfrm>
            <a:grpFill/>
          </p:grpSpPr>
          <p:sp>
            <p:nvSpPr>
              <p:cNvPr id="193" name="Oval 192"/>
              <p:cNvSpPr/>
              <p:nvPr/>
            </p:nvSpPr>
            <p:spPr>
              <a:xfrm>
                <a:off x="562034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194" name="Straight Connector 193"/>
              <p:cNvCxnSpPr/>
              <p:nvPr/>
            </p:nvCxnSpPr>
            <p:spPr bwMode="auto">
              <a:xfrm>
                <a:off x="571033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95" name="Oval 194"/>
              <p:cNvSpPr/>
              <p:nvPr/>
            </p:nvSpPr>
            <p:spPr>
              <a:xfrm>
                <a:off x="573277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196" name="Straight Connector 195"/>
              <p:cNvCxnSpPr/>
              <p:nvPr/>
            </p:nvCxnSpPr>
            <p:spPr bwMode="auto">
              <a:xfrm>
                <a:off x="582276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97" name="Straight Connector 196"/>
              <p:cNvCxnSpPr/>
              <p:nvPr/>
            </p:nvCxnSpPr>
            <p:spPr bwMode="auto">
              <a:xfrm>
                <a:off x="559790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sp>
        <p:nvSpPr>
          <p:cNvPr id="208" name="Rounded Rectangle 359"/>
          <p:cNvSpPr>
            <a:spLocks noChangeArrowheads="1"/>
          </p:cNvSpPr>
          <p:nvPr/>
        </p:nvSpPr>
        <p:spPr bwMode="auto">
          <a:xfrm>
            <a:off x="6040921" y="914403"/>
            <a:ext cx="1765697" cy="434579"/>
          </a:xfrm>
          <a:prstGeom prst="roundRect">
            <a:avLst>
              <a:gd name="adj" fmla="val 6014"/>
            </a:avLst>
          </a:prstGeom>
          <a:solidFill>
            <a:srgbClr val="C6E9F2"/>
          </a:solidFill>
          <a:ln w="12700">
            <a:solidFill>
              <a:srgbClr val="1F497D"/>
            </a:solidFill>
            <a:round/>
            <a:headEnd/>
            <a:tailEnd/>
          </a:ln>
        </p:spPr>
        <p:txBody>
          <a:bodyPr wrap="none" tIns="0" bIns="0" anchor="ctr"/>
          <a:lstStyle/>
          <a:p>
            <a:r>
              <a:rPr lang="en-GB" sz="750"/>
              <a:t>Governance, Risk and</a:t>
            </a:r>
          </a:p>
          <a:p>
            <a:r>
              <a:rPr lang="en-GB" sz="750"/>
              <a:t>Compliance Team</a:t>
            </a:r>
          </a:p>
        </p:txBody>
      </p:sp>
      <p:sp>
        <p:nvSpPr>
          <p:cNvPr id="209" name="Rounded Rectangle 359"/>
          <p:cNvSpPr>
            <a:spLocks noChangeArrowheads="1"/>
          </p:cNvSpPr>
          <p:nvPr/>
        </p:nvSpPr>
        <p:spPr bwMode="auto">
          <a:xfrm>
            <a:off x="5142946" y="915592"/>
            <a:ext cx="785813" cy="433388"/>
          </a:xfrm>
          <a:prstGeom prst="roundRect">
            <a:avLst>
              <a:gd name="adj" fmla="val 6014"/>
            </a:avLst>
          </a:prstGeom>
          <a:solidFill>
            <a:srgbClr val="C6E9F2"/>
          </a:solidFill>
          <a:ln w="12700">
            <a:solidFill>
              <a:srgbClr val="1F497D"/>
            </a:solidFill>
            <a:round/>
            <a:headEnd/>
            <a:tailEnd/>
          </a:ln>
        </p:spPr>
        <p:txBody>
          <a:bodyPr wrap="none" lIns="27000" tIns="0" rIns="27000" bIns="0" anchor="ctr"/>
          <a:lstStyle/>
          <a:p>
            <a:r>
              <a:rPr lang="en-GB" sz="750"/>
              <a:t>Information</a:t>
            </a:r>
          </a:p>
          <a:p>
            <a:r>
              <a:rPr lang="en-GB" sz="750"/>
              <a:t>Curator</a:t>
            </a:r>
          </a:p>
        </p:txBody>
      </p:sp>
      <p:grpSp>
        <p:nvGrpSpPr>
          <p:cNvPr id="210" name="Group 52"/>
          <p:cNvGrpSpPr>
            <a:grpSpLocks/>
          </p:cNvGrpSpPr>
          <p:nvPr/>
        </p:nvGrpSpPr>
        <p:grpSpPr bwMode="auto">
          <a:xfrm>
            <a:off x="7162489" y="1001319"/>
            <a:ext cx="159544" cy="290513"/>
            <a:chOff x="4203700" y="3251200"/>
            <a:chExt cx="355600" cy="654050"/>
          </a:xfrm>
        </p:grpSpPr>
        <p:grpSp>
          <p:nvGrpSpPr>
            <p:cNvPr id="211" name="Group 29"/>
            <p:cNvGrpSpPr>
              <a:grpSpLocks/>
            </p:cNvGrpSpPr>
            <p:nvPr/>
          </p:nvGrpSpPr>
          <p:grpSpPr bwMode="auto">
            <a:xfrm>
              <a:off x="4203700" y="3251200"/>
              <a:ext cx="355600" cy="654050"/>
              <a:chOff x="603250" y="4737100"/>
              <a:chExt cx="355600" cy="654050"/>
            </a:xfrm>
          </p:grpSpPr>
          <p:sp>
            <p:nvSpPr>
              <p:cNvPr id="215" name="Delay 214"/>
              <p:cNvSpPr/>
              <p:nvPr/>
            </p:nvSpPr>
            <p:spPr>
              <a:xfrm rot="16200000">
                <a:off x="546503" y="4978803"/>
                <a:ext cx="469094"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sp>
            <p:nvSpPr>
              <p:cNvPr id="216" name="Oval 215"/>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grpSp>
        <p:grpSp>
          <p:nvGrpSpPr>
            <p:cNvPr id="212" name="Group 134"/>
            <p:cNvGrpSpPr>
              <a:grpSpLocks/>
            </p:cNvGrpSpPr>
            <p:nvPr/>
          </p:nvGrpSpPr>
          <p:grpSpPr bwMode="auto">
            <a:xfrm>
              <a:off x="4241800" y="3594100"/>
              <a:ext cx="279400" cy="279400"/>
              <a:chOff x="5397122" y="5664363"/>
              <a:chExt cx="342811" cy="342838"/>
            </a:xfrm>
          </p:grpSpPr>
          <p:sp>
            <p:nvSpPr>
              <p:cNvPr id="213" name="Rectangle 212"/>
              <p:cNvSpPr/>
              <p:nvPr/>
            </p:nvSpPr>
            <p:spPr>
              <a:xfrm>
                <a:off x="5395959" y="5664618"/>
                <a:ext cx="345137" cy="342071"/>
              </a:xfrm>
              <a:prstGeom prst="rect">
                <a:avLst/>
              </a:prstGeom>
              <a:solidFill>
                <a:schemeClr val="bg1"/>
              </a:solidFill>
              <a:ln w="63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sp>
            <p:nvSpPr>
              <p:cNvPr id="214" name="L-Shape 213"/>
              <p:cNvSpPr>
                <a:spLocks/>
              </p:cNvSpPr>
              <p:nvPr/>
            </p:nvSpPr>
            <p:spPr>
              <a:xfrm rot="18733505">
                <a:off x="5433623" y="5734403"/>
                <a:ext cx="279577" cy="140007"/>
              </a:xfrm>
              <a:prstGeom prst="corner">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dirty="0"/>
              </a:p>
            </p:txBody>
          </p:sp>
        </p:grpSp>
      </p:grpSp>
      <p:grpSp>
        <p:nvGrpSpPr>
          <p:cNvPr id="217" name="Group 540"/>
          <p:cNvGrpSpPr>
            <a:grpSpLocks/>
          </p:cNvGrpSpPr>
          <p:nvPr/>
        </p:nvGrpSpPr>
        <p:grpSpPr bwMode="auto">
          <a:xfrm>
            <a:off x="5696589" y="1002508"/>
            <a:ext cx="153590" cy="280988"/>
            <a:chOff x="2200940" y="6356874"/>
            <a:chExt cx="204788" cy="374651"/>
          </a:xfrm>
        </p:grpSpPr>
        <p:grpSp>
          <p:nvGrpSpPr>
            <p:cNvPr id="218" name="Group 88"/>
            <p:cNvGrpSpPr>
              <a:grpSpLocks/>
            </p:cNvGrpSpPr>
            <p:nvPr/>
          </p:nvGrpSpPr>
          <p:grpSpPr bwMode="auto">
            <a:xfrm>
              <a:off x="2200940" y="6356874"/>
              <a:ext cx="204788" cy="374651"/>
              <a:chOff x="7802562" y="3073400"/>
              <a:chExt cx="355600" cy="654051"/>
            </a:xfrm>
          </p:grpSpPr>
          <p:sp>
            <p:nvSpPr>
              <p:cNvPr id="222" name="Delay 483"/>
              <p:cNvSpPr>
                <a:spLocks noChangeArrowheads="1"/>
              </p:cNvSpPr>
              <p:nvPr/>
            </p:nvSpPr>
            <p:spPr bwMode="auto">
              <a:xfrm rot="-5400000">
                <a:off x="7744793" y="3314082"/>
                <a:ext cx="471138" cy="355600"/>
              </a:xfrm>
              <a:prstGeom prst="flowChartDelay">
                <a:avLst/>
              </a:prstGeom>
              <a:solidFill>
                <a:schemeClr val="tx2"/>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223" name="Oval 222"/>
              <p:cNvSpPr/>
              <p:nvPr/>
            </p:nvSpPr>
            <p:spPr bwMode="auto">
              <a:xfrm>
                <a:off x="7827963" y="30734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219" name="Group 542"/>
            <p:cNvGrpSpPr>
              <a:grpSpLocks/>
            </p:cNvGrpSpPr>
            <p:nvPr/>
          </p:nvGrpSpPr>
          <p:grpSpPr bwMode="auto">
            <a:xfrm>
              <a:off x="2222259" y="6539383"/>
              <a:ext cx="162139" cy="177439"/>
              <a:chOff x="2222259" y="6529858"/>
              <a:chExt cx="162139" cy="177439"/>
            </a:xfrm>
          </p:grpSpPr>
          <p:sp>
            <p:nvSpPr>
              <p:cNvPr id="220" name="Teardrop 219"/>
              <p:cNvSpPr>
                <a:spLocks noChangeAspect="1"/>
              </p:cNvSpPr>
              <p:nvPr/>
            </p:nvSpPr>
            <p:spPr>
              <a:xfrm rot="8106214">
                <a:off x="2254915" y="6529912"/>
                <a:ext cx="101601" cy="101600"/>
              </a:xfrm>
              <a:prstGeom prst="teardrop">
                <a:avLst>
                  <a:gd name="adj" fmla="val 185375"/>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sz="1050"/>
              </a:p>
            </p:txBody>
          </p:sp>
          <p:sp>
            <p:nvSpPr>
              <p:cNvPr id="221" name="Rectangle 220"/>
              <p:cNvSpPr/>
              <p:nvPr/>
            </p:nvSpPr>
            <p:spPr>
              <a:xfrm>
                <a:off x="2221577" y="6653737"/>
                <a:ext cx="163514" cy="539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grpSp>
        <p:nvGrpSpPr>
          <p:cNvPr id="224" name="Group 36"/>
          <p:cNvGrpSpPr>
            <a:grpSpLocks/>
          </p:cNvGrpSpPr>
          <p:nvPr/>
        </p:nvGrpSpPr>
        <p:grpSpPr bwMode="auto">
          <a:xfrm>
            <a:off x="7347031" y="1001317"/>
            <a:ext cx="157163" cy="289322"/>
            <a:chOff x="5422900" y="2476500"/>
            <a:chExt cx="355600" cy="654050"/>
          </a:xfrm>
        </p:grpSpPr>
        <p:grpSp>
          <p:nvGrpSpPr>
            <p:cNvPr id="225" name="Group 29"/>
            <p:cNvGrpSpPr>
              <a:grpSpLocks/>
            </p:cNvGrpSpPr>
            <p:nvPr/>
          </p:nvGrpSpPr>
          <p:grpSpPr bwMode="auto">
            <a:xfrm>
              <a:off x="5422900" y="2476500"/>
              <a:ext cx="355600" cy="654050"/>
              <a:chOff x="603250" y="4737100"/>
              <a:chExt cx="355600" cy="654050"/>
            </a:xfrm>
          </p:grpSpPr>
          <p:sp>
            <p:nvSpPr>
              <p:cNvPr id="228" name="Delay 227"/>
              <p:cNvSpPr/>
              <p:nvPr/>
            </p:nvSpPr>
            <p:spPr>
              <a:xfrm rot="16200000">
                <a:off x="545538" y="4977838"/>
                <a:ext cx="471023"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229" name="Oval 228"/>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226" name="Rectangle 225"/>
            <p:cNvSpPr/>
            <p:nvPr/>
          </p:nvSpPr>
          <p:spPr>
            <a:xfrm>
              <a:off x="5468696" y="2858703"/>
              <a:ext cx="266701" cy="201867"/>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227" name="Freeform 226"/>
            <p:cNvSpPr/>
            <p:nvPr/>
          </p:nvSpPr>
          <p:spPr>
            <a:xfrm>
              <a:off x="5447145" y="2893692"/>
              <a:ext cx="307109" cy="118429"/>
            </a:xfrm>
            <a:custGeom>
              <a:avLst/>
              <a:gdLst>
                <a:gd name="connsiteX0" fmla="*/ 0 w 304800"/>
                <a:gd name="connsiteY0" fmla="*/ 91017 h 118534"/>
                <a:gd name="connsiteX1" fmla="*/ 139700 w 304800"/>
                <a:gd name="connsiteY1" fmla="*/ 52917 h 118534"/>
                <a:gd name="connsiteX2" fmla="*/ 190500 w 304800"/>
                <a:gd name="connsiteY2" fmla="*/ 103717 h 118534"/>
                <a:gd name="connsiteX3" fmla="*/ 203200 w 304800"/>
                <a:gd name="connsiteY3" fmla="*/ 103717 h 118534"/>
                <a:gd name="connsiteX4" fmla="*/ 241300 w 304800"/>
                <a:gd name="connsiteY4" fmla="*/ 14817 h 118534"/>
                <a:gd name="connsiteX5" fmla="*/ 304800 w 304800"/>
                <a:gd name="connsiteY5" fmla="*/ 14817 h 1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8534">
                  <a:moveTo>
                    <a:pt x="0" y="91017"/>
                  </a:moveTo>
                  <a:cubicBezTo>
                    <a:pt x="53975" y="70908"/>
                    <a:pt x="107950" y="50800"/>
                    <a:pt x="139700" y="52917"/>
                  </a:cubicBezTo>
                  <a:cubicBezTo>
                    <a:pt x="171450" y="55034"/>
                    <a:pt x="179917" y="95250"/>
                    <a:pt x="190500" y="103717"/>
                  </a:cubicBezTo>
                  <a:cubicBezTo>
                    <a:pt x="201083" y="112184"/>
                    <a:pt x="194733" y="118534"/>
                    <a:pt x="203200" y="103717"/>
                  </a:cubicBezTo>
                  <a:cubicBezTo>
                    <a:pt x="211667" y="88900"/>
                    <a:pt x="224367" y="29634"/>
                    <a:pt x="241300" y="14817"/>
                  </a:cubicBezTo>
                  <a:cubicBezTo>
                    <a:pt x="258233" y="0"/>
                    <a:pt x="304800" y="14817"/>
                    <a:pt x="304800" y="14817"/>
                  </a:cubicBezTo>
                </a:path>
              </a:pathLst>
            </a:custGeom>
            <a:ln>
              <a:solidFill>
                <a:srgbClr val="1F497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1050"/>
            </a:p>
          </p:txBody>
        </p:sp>
      </p:grpSp>
      <p:grpSp>
        <p:nvGrpSpPr>
          <p:cNvPr id="230" name="Group 58"/>
          <p:cNvGrpSpPr>
            <a:grpSpLocks/>
          </p:cNvGrpSpPr>
          <p:nvPr/>
        </p:nvGrpSpPr>
        <p:grpSpPr bwMode="auto">
          <a:xfrm>
            <a:off x="7524434" y="1001317"/>
            <a:ext cx="157163" cy="289322"/>
            <a:chOff x="4152900" y="4851400"/>
            <a:chExt cx="355600" cy="654050"/>
          </a:xfrm>
        </p:grpSpPr>
        <p:grpSp>
          <p:nvGrpSpPr>
            <p:cNvPr id="231" name="Group 29"/>
            <p:cNvGrpSpPr>
              <a:grpSpLocks/>
            </p:cNvGrpSpPr>
            <p:nvPr/>
          </p:nvGrpSpPr>
          <p:grpSpPr bwMode="auto">
            <a:xfrm>
              <a:off x="4152900" y="4851400"/>
              <a:ext cx="355600" cy="654050"/>
              <a:chOff x="603250" y="4737100"/>
              <a:chExt cx="355600" cy="654050"/>
            </a:xfrm>
          </p:grpSpPr>
          <p:sp>
            <p:nvSpPr>
              <p:cNvPr id="233" name="Delay 232"/>
              <p:cNvSpPr/>
              <p:nvPr/>
            </p:nvSpPr>
            <p:spPr>
              <a:xfrm rot="16200000">
                <a:off x="545538" y="4977838"/>
                <a:ext cx="471023"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234" name="Oval 233"/>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232" name="Diamond 231"/>
            <p:cNvSpPr/>
            <p:nvPr/>
          </p:nvSpPr>
          <p:spPr>
            <a:xfrm>
              <a:off x="4204086" y="5193228"/>
              <a:ext cx="253230" cy="255700"/>
            </a:xfrm>
            <a:prstGeom prst="diamond">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235" name="Group 470"/>
          <p:cNvGrpSpPr>
            <a:grpSpLocks/>
          </p:cNvGrpSpPr>
          <p:nvPr/>
        </p:nvGrpSpPr>
        <p:grpSpPr bwMode="auto">
          <a:xfrm>
            <a:off x="2697956" y="991792"/>
            <a:ext cx="191691" cy="278606"/>
            <a:chOff x="4884738" y="1239838"/>
            <a:chExt cx="255587" cy="371475"/>
          </a:xfrm>
        </p:grpSpPr>
        <p:sp>
          <p:nvSpPr>
            <p:cNvPr id="236" name="Rounded Rectangle 54"/>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a:endParaRPr lang="en-GB" sz="1050">
                <a:solidFill>
                  <a:srgbClr val="FFFFFF"/>
                </a:solidFill>
              </a:endParaRPr>
            </a:p>
          </p:txBody>
        </p:sp>
        <p:sp>
          <p:nvSpPr>
            <p:cNvPr id="237" name="Rounded Rectangle 111"/>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38" name="Diamond 102"/>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a:endParaRPr lang="en-GB" sz="1050">
                <a:solidFill>
                  <a:srgbClr val="FFFFFF"/>
                </a:solidFill>
              </a:endParaRPr>
            </a:p>
          </p:txBody>
        </p:sp>
        <p:sp>
          <p:nvSpPr>
            <p:cNvPr id="239" name="Rounded Rectangle 84"/>
            <p:cNvSpPr>
              <a:spLocks noChangeArrowheads="1"/>
            </p:cNvSpPr>
            <p:nvPr/>
          </p:nvSpPr>
          <p:spPr bwMode="auto">
            <a:xfrm>
              <a:off x="4951413" y="1446213"/>
              <a:ext cx="36513" cy="33337"/>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0" name="Rounded Rectangle 105"/>
            <p:cNvSpPr>
              <a:spLocks noChangeArrowheads="1"/>
            </p:cNvSpPr>
            <p:nvPr/>
          </p:nvSpPr>
          <p:spPr bwMode="auto">
            <a:xfrm>
              <a:off x="5027612"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1" name="Rounded Rectangle 106"/>
            <p:cNvSpPr>
              <a:spLocks noChangeArrowheads="1"/>
            </p:cNvSpPr>
            <p:nvPr/>
          </p:nvSpPr>
          <p:spPr bwMode="auto">
            <a:xfrm>
              <a:off x="5027612"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2" name="Rounded Rectangle 107"/>
            <p:cNvSpPr>
              <a:spLocks noChangeArrowheads="1"/>
            </p:cNvSpPr>
            <p:nvPr/>
          </p:nvSpPr>
          <p:spPr bwMode="auto">
            <a:xfrm>
              <a:off x="5022850" y="1485900"/>
              <a:ext cx="71437"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3" name="Rounded Rectangle 108"/>
            <p:cNvSpPr>
              <a:spLocks noChangeArrowheads="1"/>
            </p:cNvSpPr>
            <p:nvPr/>
          </p:nvSpPr>
          <p:spPr bwMode="auto">
            <a:xfrm>
              <a:off x="4951413" y="1520825"/>
              <a:ext cx="36513"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4" name="Rounded Rectangle 109"/>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5" name="Rounded Rectangle 110"/>
            <p:cNvSpPr>
              <a:spLocks noChangeArrowheads="1"/>
            </p:cNvSpPr>
            <p:nvPr/>
          </p:nvSpPr>
          <p:spPr bwMode="auto">
            <a:xfrm>
              <a:off x="4994276" y="1552575"/>
              <a:ext cx="36512" cy="33338"/>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246" name="Rounded Rectangle 111"/>
            <p:cNvSpPr>
              <a:spLocks noChangeArrowheads="1"/>
            </p:cNvSpPr>
            <p:nvPr/>
          </p:nvSpPr>
          <p:spPr bwMode="auto">
            <a:xfrm>
              <a:off x="4965701" y="1463675"/>
              <a:ext cx="80962"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lang="en-GB" sz="1050">
                <a:solidFill>
                  <a:srgbClr val="FFFFFF"/>
                </a:solidFill>
              </a:endParaRPr>
            </a:p>
          </p:txBody>
        </p:sp>
      </p:grpSp>
      <p:sp>
        <p:nvSpPr>
          <p:cNvPr id="247" name="Left-Right Arrow 246"/>
          <p:cNvSpPr/>
          <p:nvPr/>
        </p:nvSpPr>
        <p:spPr bwMode="auto">
          <a:xfrm rot="5400000">
            <a:off x="3777461" y="1494238"/>
            <a:ext cx="329803"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248" name="Left-Right Arrow 247"/>
          <p:cNvSpPr/>
          <p:nvPr/>
        </p:nvSpPr>
        <p:spPr bwMode="auto">
          <a:xfrm rot="5400000">
            <a:off x="5417983" y="1502572"/>
            <a:ext cx="329804"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249" name="Left-Right Arrow 248"/>
          <p:cNvSpPr/>
          <p:nvPr/>
        </p:nvSpPr>
        <p:spPr bwMode="auto">
          <a:xfrm rot="5400000">
            <a:off x="6256738" y="1510907"/>
            <a:ext cx="329803"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250" name="Down Arrow 249"/>
          <p:cNvSpPr/>
          <p:nvPr/>
        </p:nvSpPr>
        <p:spPr>
          <a:xfrm>
            <a:off x="4885556" y="1395303"/>
            <a:ext cx="134142" cy="335410"/>
          </a:xfrm>
          <a:prstGeom prst="downArrow">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1F497D"/>
              </a:solidFill>
              <a:latin typeface="Calibri"/>
              <a:cs typeface="Calibri"/>
            </a:endParaRPr>
          </a:p>
        </p:txBody>
      </p:sp>
    </p:spTree>
    <p:extLst>
      <p:ext uri="{BB962C8B-B14F-4D97-AF65-F5344CB8AC3E}">
        <p14:creationId xmlns:p14="http://schemas.microsoft.com/office/powerpoint/2010/main" val="47299285"/>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p:txBody>
          <a:bodyPr/>
          <a:lstStyle/>
          <a:p>
            <a:r>
              <a:rPr lang="en-US">
                <a:latin typeface="Arial" charset="0"/>
                <a:ea typeface="MS PGothic" charset="0"/>
              </a:rPr>
              <a:t>The subsystems inside IBM’s Data Lake</a:t>
            </a:r>
          </a:p>
        </p:txBody>
      </p:sp>
      <p:grpSp>
        <p:nvGrpSpPr>
          <p:cNvPr id="14338" name="Group 13"/>
          <p:cNvGrpSpPr>
            <a:grpSpLocks/>
          </p:cNvGrpSpPr>
          <p:nvPr/>
        </p:nvGrpSpPr>
        <p:grpSpPr bwMode="auto">
          <a:xfrm>
            <a:off x="2272903" y="1543051"/>
            <a:ext cx="4566047" cy="3206354"/>
            <a:chOff x="2309813" y="2679700"/>
            <a:chExt cx="4970462" cy="3644900"/>
          </a:xfrm>
        </p:grpSpPr>
        <p:sp>
          <p:nvSpPr>
            <p:cNvPr id="14506"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a:r>
                <a:rPr lang="en-GB" sz="1200">
                  <a:solidFill>
                    <a:schemeClr val="bg1"/>
                  </a:solidFill>
                </a:rPr>
                <a:t>Data Lake (System of Insight)</a:t>
              </a:r>
            </a:p>
          </p:txBody>
        </p:sp>
        <p:sp>
          <p:nvSpPr>
            <p:cNvPr id="14507"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1200"/>
                <a:t>Information Management and Governance Fabric</a:t>
              </a:r>
            </a:p>
          </p:txBody>
        </p:sp>
        <p:sp>
          <p:nvSpPr>
            <p:cNvPr id="14508"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endParaRPr lang="en-GB" sz="1200">
                <a:solidFill>
                  <a:schemeClr val="tx2"/>
                </a:solidFill>
              </a:endParaRPr>
            </a:p>
          </p:txBody>
        </p:sp>
      </p:grpSp>
      <p:sp>
        <p:nvSpPr>
          <p:cNvPr id="14339" name="Rounded Rectangle 197"/>
          <p:cNvSpPr>
            <a:spLocks noChangeArrowheads="1"/>
          </p:cNvSpPr>
          <p:nvPr/>
        </p:nvSpPr>
        <p:spPr bwMode="auto">
          <a:xfrm>
            <a:off x="5408711" y="1812131"/>
            <a:ext cx="1198068" cy="542925"/>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Catalogue</a:t>
            </a:r>
          </a:p>
        </p:txBody>
      </p:sp>
      <p:sp>
        <p:nvSpPr>
          <p:cNvPr id="14340" name="Rounded Rectangle 197"/>
          <p:cNvSpPr>
            <a:spLocks noChangeArrowheads="1"/>
          </p:cNvSpPr>
          <p:nvPr/>
        </p:nvSpPr>
        <p:spPr bwMode="auto">
          <a:xfrm>
            <a:off x="5901929" y="2401493"/>
            <a:ext cx="704850" cy="1560909"/>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Self-Service</a:t>
            </a:r>
          </a:p>
          <a:p>
            <a:pPr algn="ctr"/>
            <a:r>
              <a:rPr lang="en-GB" sz="1050"/>
              <a:t>Access</a:t>
            </a:r>
          </a:p>
        </p:txBody>
      </p:sp>
      <p:sp>
        <p:nvSpPr>
          <p:cNvPr id="14341" name="Rounded Rectangle 197"/>
          <p:cNvSpPr>
            <a:spLocks noChangeArrowheads="1"/>
          </p:cNvSpPr>
          <p:nvPr/>
        </p:nvSpPr>
        <p:spPr bwMode="auto">
          <a:xfrm>
            <a:off x="2547943" y="1812135"/>
            <a:ext cx="745331" cy="2150269"/>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Enterprise</a:t>
            </a:r>
          </a:p>
          <a:p>
            <a:pPr algn="ctr"/>
            <a:r>
              <a:rPr lang="en-GB" sz="1050"/>
              <a:t>IT Data</a:t>
            </a:r>
          </a:p>
          <a:p>
            <a:pPr algn="ctr"/>
            <a:r>
              <a:rPr lang="en-GB" sz="1050"/>
              <a:t>Exchange</a:t>
            </a:r>
          </a:p>
        </p:txBody>
      </p:sp>
      <p:sp>
        <p:nvSpPr>
          <p:cNvPr id="14342" name="Rounded Rectangle 197"/>
          <p:cNvSpPr>
            <a:spLocks noChangeArrowheads="1"/>
          </p:cNvSpPr>
          <p:nvPr/>
        </p:nvSpPr>
        <p:spPr bwMode="auto">
          <a:xfrm>
            <a:off x="3330183" y="1814514"/>
            <a:ext cx="1246852" cy="540544"/>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Self-Service</a:t>
            </a:r>
          </a:p>
          <a:p>
            <a:pPr algn="ctr"/>
            <a:r>
              <a:rPr lang="en-GB" sz="1050"/>
              <a:t>Access</a:t>
            </a:r>
          </a:p>
        </p:txBody>
      </p:sp>
      <p:sp>
        <p:nvSpPr>
          <p:cNvPr id="14343" name="Rounded Rectangle 359"/>
          <p:cNvSpPr>
            <a:spLocks noChangeArrowheads="1"/>
          </p:cNvSpPr>
          <p:nvPr/>
        </p:nvSpPr>
        <p:spPr bwMode="auto">
          <a:xfrm>
            <a:off x="2571750" y="913210"/>
            <a:ext cx="2474777" cy="433388"/>
          </a:xfrm>
          <a:prstGeom prst="roundRect">
            <a:avLst>
              <a:gd name="adj" fmla="val 6014"/>
            </a:avLst>
          </a:prstGeom>
          <a:solidFill>
            <a:srgbClr val="C6E9F2"/>
          </a:solidFill>
          <a:ln w="12700">
            <a:solidFill>
              <a:srgbClr val="1F497D"/>
            </a:solidFill>
            <a:round/>
            <a:headEnd/>
            <a:tailEnd/>
          </a:ln>
        </p:spPr>
        <p:txBody>
          <a:bodyPr wrap="none" tIns="0" bIns="0" anchor="ctr"/>
          <a:lstStyle/>
          <a:p>
            <a:pPr algn="ctr"/>
            <a:r>
              <a:rPr lang="en-GB" sz="750"/>
              <a:t>Analytics</a:t>
            </a:r>
          </a:p>
          <a:p>
            <a:pPr algn="ctr"/>
            <a:r>
              <a:rPr lang="en-GB" sz="750"/>
              <a:t>Teams</a:t>
            </a:r>
          </a:p>
        </p:txBody>
      </p:sp>
      <p:sp>
        <p:nvSpPr>
          <p:cNvPr id="14344" name="Right Arrow 21"/>
          <p:cNvSpPr>
            <a:spLocks noChangeArrowheads="1"/>
          </p:cNvSpPr>
          <p:nvPr/>
        </p:nvSpPr>
        <p:spPr bwMode="auto">
          <a:xfrm>
            <a:off x="4646536" y="1083472"/>
            <a:ext cx="72629" cy="70247"/>
          </a:xfrm>
          <a:prstGeom prst="rightArrow">
            <a:avLst>
              <a:gd name="adj1" fmla="val 50000"/>
              <a:gd name="adj2" fmla="val 36761"/>
            </a:avLst>
          </a:prstGeom>
          <a:solidFill>
            <a:srgbClr val="FFFFFF"/>
          </a:solidFill>
          <a:ln w="12700">
            <a:solidFill>
              <a:srgbClr val="1F497D"/>
            </a:solidFill>
            <a:miter lim="800000"/>
            <a:headEnd/>
            <a:tailEnd/>
          </a:ln>
        </p:spPr>
        <p:txBody>
          <a:bodyPr anchor="ctr"/>
          <a:lstStyle/>
          <a:p>
            <a:pPr algn="ctr"/>
            <a:endParaRPr lang="en-GB" sz="750">
              <a:solidFill>
                <a:srgbClr val="1F497D"/>
              </a:solidFill>
            </a:endParaRPr>
          </a:p>
        </p:txBody>
      </p:sp>
      <p:sp>
        <p:nvSpPr>
          <p:cNvPr id="14345" name="Rounded Rectangle 54"/>
          <p:cNvSpPr>
            <a:spLocks noChangeArrowheads="1"/>
          </p:cNvSpPr>
          <p:nvPr/>
        </p:nvSpPr>
        <p:spPr bwMode="auto">
          <a:xfrm>
            <a:off x="4770361" y="996556"/>
            <a:ext cx="191691" cy="278606"/>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a:endParaRPr lang="en-GB" sz="1050">
              <a:solidFill>
                <a:srgbClr val="FFFFFF"/>
              </a:solidFill>
            </a:endParaRPr>
          </a:p>
        </p:txBody>
      </p:sp>
      <p:sp>
        <p:nvSpPr>
          <p:cNvPr id="14346" name="Rounded Rectangle 111"/>
          <p:cNvSpPr>
            <a:spLocks noChangeArrowheads="1"/>
          </p:cNvSpPr>
          <p:nvPr/>
        </p:nvSpPr>
        <p:spPr bwMode="auto">
          <a:xfrm>
            <a:off x="4834654" y="1164433"/>
            <a:ext cx="71438" cy="71438"/>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47" name="Diamond 102"/>
          <p:cNvSpPr>
            <a:spLocks noChangeArrowheads="1"/>
          </p:cNvSpPr>
          <p:nvPr/>
        </p:nvSpPr>
        <p:spPr bwMode="auto">
          <a:xfrm>
            <a:off x="4804889" y="1015606"/>
            <a:ext cx="119063" cy="119063"/>
          </a:xfrm>
          <a:prstGeom prst="diamond">
            <a:avLst/>
          </a:prstGeom>
          <a:solidFill>
            <a:srgbClr val="1F497D"/>
          </a:solidFill>
          <a:ln w="9525">
            <a:solidFill>
              <a:srgbClr val="1F497D"/>
            </a:solidFill>
            <a:miter lim="800000"/>
            <a:headEnd/>
            <a:tailEnd/>
          </a:ln>
        </p:spPr>
        <p:txBody>
          <a:bodyPr anchor="ctr"/>
          <a:lstStyle/>
          <a:p>
            <a:pPr algn="ctr"/>
            <a:endParaRPr lang="en-GB" sz="1050">
              <a:solidFill>
                <a:srgbClr val="FFFFFF"/>
              </a:solidFill>
            </a:endParaRPr>
          </a:p>
        </p:txBody>
      </p:sp>
      <p:sp>
        <p:nvSpPr>
          <p:cNvPr id="14348" name="Rounded Rectangle 17"/>
          <p:cNvSpPr>
            <a:spLocks noChangeArrowheads="1"/>
          </p:cNvSpPr>
          <p:nvPr/>
        </p:nvSpPr>
        <p:spPr bwMode="auto">
          <a:xfrm>
            <a:off x="4820372" y="1151338"/>
            <a:ext cx="27385" cy="25003"/>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49" name="Rounded Rectangle 105"/>
          <p:cNvSpPr>
            <a:spLocks noChangeArrowheads="1"/>
          </p:cNvSpPr>
          <p:nvPr/>
        </p:nvSpPr>
        <p:spPr bwMode="auto">
          <a:xfrm>
            <a:off x="4877517" y="1151338"/>
            <a:ext cx="28575" cy="25003"/>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0" name="Rounded Rectangle 106"/>
          <p:cNvSpPr>
            <a:spLocks noChangeArrowheads="1"/>
          </p:cNvSpPr>
          <p:nvPr/>
        </p:nvSpPr>
        <p:spPr bwMode="auto">
          <a:xfrm>
            <a:off x="4877517" y="1178721"/>
            <a:ext cx="2857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1" name="Rounded Rectangle 107"/>
          <p:cNvSpPr>
            <a:spLocks noChangeArrowheads="1"/>
          </p:cNvSpPr>
          <p:nvPr/>
        </p:nvSpPr>
        <p:spPr bwMode="auto">
          <a:xfrm>
            <a:off x="4873950" y="1181100"/>
            <a:ext cx="53578"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2" name="Rounded Rectangle 108"/>
          <p:cNvSpPr>
            <a:spLocks noChangeArrowheads="1"/>
          </p:cNvSpPr>
          <p:nvPr/>
        </p:nvSpPr>
        <p:spPr bwMode="auto">
          <a:xfrm>
            <a:off x="4820372" y="1207296"/>
            <a:ext cx="2738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3" name="Rounded Rectangle 109"/>
          <p:cNvSpPr>
            <a:spLocks noChangeArrowheads="1"/>
          </p:cNvSpPr>
          <p:nvPr/>
        </p:nvSpPr>
        <p:spPr bwMode="auto">
          <a:xfrm>
            <a:off x="4848942" y="1207296"/>
            <a:ext cx="2857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4" name="Rounded Rectangle 110"/>
          <p:cNvSpPr>
            <a:spLocks noChangeArrowheads="1"/>
          </p:cNvSpPr>
          <p:nvPr/>
        </p:nvSpPr>
        <p:spPr bwMode="auto">
          <a:xfrm>
            <a:off x="4852514" y="1231108"/>
            <a:ext cx="27384" cy="2500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5" name="Rounded Rectangle 111"/>
          <p:cNvSpPr>
            <a:spLocks noChangeArrowheads="1"/>
          </p:cNvSpPr>
          <p:nvPr/>
        </p:nvSpPr>
        <p:spPr bwMode="auto">
          <a:xfrm>
            <a:off x="4831083" y="1164431"/>
            <a:ext cx="60722" cy="67866"/>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lang="en-GB" sz="1050">
              <a:solidFill>
                <a:srgbClr val="FFFFFF"/>
              </a:solidFill>
            </a:endParaRPr>
          </a:p>
        </p:txBody>
      </p:sp>
      <p:grpSp>
        <p:nvGrpSpPr>
          <p:cNvPr id="14356" name="Group 88"/>
          <p:cNvGrpSpPr>
            <a:grpSpLocks/>
          </p:cNvGrpSpPr>
          <p:nvPr/>
        </p:nvGrpSpPr>
        <p:grpSpPr bwMode="auto">
          <a:xfrm>
            <a:off x="4419132" y="989410"/>
            <a:ext cx="153590" cy="280988"/>
            <a:chOff x="7802563" y="3073400"/>
            <a:chExt cx="355600" cy="654050"/>
          </a:xfrm>
        </p:grpSpPr>
        <p:sp>
          <p:nvSpPr>
            <p:cNvPr id="27" name="Delay 26"/>
            <p:cNvSpPr/>
            <p:nvPr/>
          </p:nvSpPr>
          <p:spPr bwMode="auto">
            <a:xfrm rot="16200000">
              <a:off x="7744794" y="3314081"/>
              <a:ext cx="471138"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28" name="Isosceles Triangle 27"/>
            <p:cNvSpPr/>
            <p:nvPr/>
          </p:nvSpPr>
          <p:spPr>
            <a:xfrm flipV="1">
              <a:off x="7893530" y="3328369"/>
              <a:ext cx="173666" cy="155198"/>
            </a:xfrm>
            <a:prstGeom prst="triangl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cs typeface="Calibri"/>
              </a:endParaRPr>
            </a:p>
          </p:txBody>
        </p:sp>
        <p:sp>
          <p:nvSpPr>
            <p:cNvPr id="29" name="Oval 28"/>
            <p:cNvSpPr/>
            <p:nvPr/>
          </p:nvSpPr>
          <p:spPr bwMode="auto">
            <a:xfrm>
              <a:off x="7827963" y="30734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4357" name="Right Arrow 21"/>
          <p:cNvSpPr>
            <a:spLocks noChangeArrowheads="1"/>
          </p:cNvSpPr>
          <p:nvPr/>
        </p:nvSpPr>
        <p:spPr bwMode="auto">
          <a:xfrm flipH="1">
            <a:off x="2936081" y="1082281"/>
            <a:ext cx="72629" cy="70247"/>
          </a:xfrm>
          <a:prstGeom prst="rightArrow">
            <a:avLst>
              <a:gd name="adj1" fmla="val 50000"/>
              <a:gd name="adj2" fmla="val 36761"/>
            </a:avLst>
          </a:prstGeom>
          <a:solidFill>
            <a:srgbClr val="FFFFFF"/>
          </a:solidFill>
          <a:ln w="12700">
            <a:solidFill>
              <a:srgbClr val="1F497D"/>
            </a:solidFill>
            <a:miter lim="800000"/>
            <a:headEnd/>
            <a:tailEnd/>
          </a:ln>
        </p:spPr>
        <p:txBody>
          <a:bodyPr anchor="ctr"/>
          <a:lstStyle/>
          <a:p>
            <a:pPr algn="ctr"/>
            <a:endParaRPr lang="en-GB" sz="750">
              <a:solidFill>
                <a:srgbClr val="1F497D"/>
              </a:solidFill>
            </a:endParaRPr>
          </a:p>
        </p:txBody>
      </p:sp>
      <p:grpSp>
        <p:nvGrpSpPr>
          <p:cNvPr id="14358" name="Group 23"/>
          <p:cNvGrpSpPr>
            <a:grpSpLocks/>
          </p:cNvGrpSpPr>
          <p:nvPr/>
        </p:nvGrpSpPr>
        <p:grpSpPr bwMode="auto">
          <a:xfrm>
            <a:off x="3059911" y="983456"/>
            <a:ext cx="154781" cy="295275"/>
            <a:chOff x="603250" y="4737100"/>
            <a:chExt cx="355600" cy="654050"/>
          </a:xfrm>
        </p:grpSpPr>
        <p:sp>
          <p:nvSpPr>
            <p:cNvPr id="32" name="Delay 31"/>
            <p:cNvSpPr/>
            <p:nvPr/>
          </p:nvSpPr>
          <p:spPr>
            <a:xfrm rot="16200000">
              <a:off x="546330" y="4978630"/>
              <a:ext cx="469439"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225"/>
            </a:p>
          </p:txBody>
        </p:sp>
        <p:sp>
          <p:nvSpPr>
            <p:cNvPr id="33" name="Oval 32"/>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225"/>
            </a:p>
          </p:txBody>
        </p:sp>
      </p:grpSp>
      <p:grpSp>
        <p:nvGrpSpPr>
          <p:cNvPr id="34" name="Group 33"/>
          <p:cNvGrpSpPr/>
          <p:nvPr/>
        </p:nvGrpSpPr>
        <p:grpSpPr>
          <a:xfrm>
            <a:off x="3067283" y="1139030"/>
            <a:ext cx="135187" cy="129477"/>
            <a:chOff x="5291296" y="-516674"/>
            <a:chExt cx="292418" cy="280067"/>
          </a:xfrm>
          <a:noFill/>
        </p:grpSpPr>
        <p:grpSp>
          <p:nvGrpSpPr>
            <p:cNvPr id="35" name="Group 34"/>
            <p:cNvGrpSpPr/>
            <p:nvPr/>
          </p:nvGrpSpPr>
          <p:grpSpPr>
            <a:xfrm>
              <a:off x="5291296" y="-516674"/>
              <a:ext cx="292418" cy="82089"/>
              <a:chOff x="5283050" y="-516674"/>
              <a:chExt cx="292418" cy="82089"/>
            </a:xfrm>
            <a:grpFill/>
          </p:grpSpPr>
          <p:sp>
            <p:nvSpPr>
              <p:cNvPr id="48" name="Oval 47"/>
              <p:cNvSpPr/>
              <p:nvPr/>
            </p:nvSpPr>
            <p:spPr>
              <a:xfrm>
                <a:off x="528305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9" name="Straight Connector 48"/>
              <p:cNvCxnSpPr/>
              <p:nvPr/>
            </p:nvCxnSpPr>
            <p:spPr bwMode="auto">
              <a:xfrm>
                <a:off x="537304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0" name="Oval 49"/>
              <p:cNvSpPr/>
              <p:nvPr/>
            </p:nvSpPr>
            <p:spPr>
              <a:xfrm>
                <a:off x="539548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51" name="Straight Connector 50"/>
              <p:cNvCxnSpPr/>
              <p:nvPr/>
            </p:nvCxnSpPr>
            <p:spPr bwMode="auto">
              <a:xfrm>
                <a:off x="548547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2" name="Oval 51"/>
              <p:cNvSpPr/>
              <p:nvPr/>
            </p:nvSpPr>
            <p:spPr>
              <a:xfrm>
                <a:off x="550791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nvGrpSpPr>
            <p:cNvPr id="36" name="Group 35"/>
            <p:cNvGrpSpPr/>
            <p:nvPr/>
          </p:nvGrpSpPr>
          <p:grpSpPr>
            <a:xfrm>
              <a:off x="5291296" y="-318696"/>
              <a:ext cx="292418" cy="82089"/>
              <a:chOff x="5845200" y="-516674"/>
              <a:chExt cx="292418" cy="82089"/>
            </a:xfrm>
            <a:grpFill/>
          </p:grpSpPr>
          <p:sp>
            <p:nvSpPr>
              <p:cNvPr id="43" name="Oval 42"/>
              <p:cNvSpPr/>
              <p:nvPr/>
            </p:nvSpPr>
            <p:spPr>
              <a:xfrm>
                <a:off x="584520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4" name="Straight Connector 43"/>
              <p:cNvCxnSpPr/>
              <p:nvPr/>
            </p:nvCxnSpPr>
            <p:spPr bwMode="auto">
              <a:xfrm>
                <a:off x="593519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5" name="Oval 44"/>
              <p:cNvSpPr/>
              <p:nvPr/>
            </p:nvSpPr>
            <p:spPr>
              <a:xfrm>
                <a:off x="595763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6" name="Straight Connector 45"/>
              <p:cNvCxnSpPr/>
              <p:nvPr/>
            </p:nvCxnSpPr>
            <p:spPr bwMode="auto">
              <a:xfrm>
                <a:off x="604762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Oval 46"/>
              <p:cNvSpPr/>
              <p:nvPr/>
            </p:nvSpPr>
            <p:spPr>
              <a:xfrm>
                <a:off x="607006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nvGrpSpPr>
            <p:cNvPr id="37" name="Group 36"/>
            <p:cNvGrpSpPr/>
            <p:nvPr/>
          </p:nvGrpSpPr>
          <p:grpSpPr>
            <a:xfrm>
              <a:off x="5325075" y="-417685"/>
              <a:ext cx="224860" cy="82089"/>
              <a:chOff x="5597904" y="-516674"/>
              <a:chExt cx="224860" cy="82089"/>
            </a:xfrm>
            <a:grpFill/>
          </p:grpSpPr>
          <p:sp>
            <p:nvSpPr>
              <p:cNvPr id="38" name="Oval 37"/>
              <p:cNvSpPr/>
              <p:nvPr/>
            </p:nvSpPr>
            <p:spPr>
              <a:xfrm>
                <a:off x="562034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39" name="Straight Connector 38"/>
              <p:cNvCxnSpPr/>
              <p:nvPr/>
            </p:nvCxnSpPr>
            <p:spPr bwMode="auto">
              <a:xfrm>
                <a:off x="571033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0" name="Oval 39"/>
              <p:cNvSpPr/>
              <p:nvPr/>
            </p:nvSpPr>
            <p:spPr>
              <a:xfrm>
                <a:off x="573277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1" name="Straight Connector 40"/>
              <p:cNvCxnSpPr/>
              <p:nvPr/>
            </p:nvCxnSpPr>
            <p:spPr bwMode="auto">
              <a:xfrm>
                <a:off x="582276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2" name="Straight Connector 41"/>
              <p:cNvCxnSpPr/>
              <p:nvPr/>
            </p:nvCxnSpPr>
            <p:spPr bwMode="auto">
              <a:xfrm>
                <a:off x="559790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sp>
        <p:nvSpPr>
          <p:cNvPr id="14360" name="Rounded Rectangle 359"/>
          <p:cNvSpPr>
            <a:spLocks noChangeArrowheads="1"/>
          </p:cNvSpPr>
          <p:nvPr/>
        </p:nvSpPr>
        <p:spPr bwMode="auto">
          <a:xfrm>
            <a:off x="6040921" y="914403"/>
            <a:ext cx="1765697" cy="434579"/>
          </a:xfrm>
          <a:prstGeom prst="roundRect">
            <a:avLst>
              <a:gd name="adj" fmla="val 6014"/>
            </a:avLst>
          </a:prstGeom>
          <a:solidFill>
            <a:srgbClr val="C6E9F2"/>
          </a:solidFill>
          <a:ln w="12700">
            <a:solidFill>
              <a:srgbClr val="1F497D"/>
            </a:solidFill>
            <a:round/>
            <a:headEnd/>
            <a:tailEnd/>
          </a:ln>
        </p:spPr>
        <p:txBody>
          <a:bodyPr wrap="none" tIns="0" bIns="0" anchor="ctr"/>
          <a:lstStyle/>
          <a:p>
            <a:r>
              <a:rPr lang="en-GB" sz="750"/>
              <a:t>Governance, Risk and</a:t>
            </a:r>
          </a:p>
          <a:p>
            <a:r>
              <a:rPr lang="en-GB" sz="750"/>
              <a:t>Compliance Team</a:t>
            </a:r>
          </a:p>
        </p:txBody>
      </p:sp>
      <p:sp>
        <p:nvSpPr>
          <p:cNvPr id="14361" name="Rounded Rectangle 359"/>
          <p:cNvSpPr>
            <a:spLocks noChangeArrowheads="1"/>
          </p:cNvSpPr>
          <p:nvPr/>
        </p:nvSpPr>
        <p:spPr bwMode="auto">
          <a:xfrm>
            <a:off x="5142946" y="915592"/>
            <a:ext cx="785813" cy="433388"/>
          </a:xfrm>
          <a:prstGeom prst="roundRect">
            <a:avLst>
              <a:gd name="adj" fmla="val 6014"/>
            </a:avLst>
          </a:prstGeom>
          <a:solidFill>
            <a:srgbClr val="C6E9F2"/>
          </a:solidFill>
          <a:ln w="12700">
            <a:solidFill>
              <a:srgbClr val="1F497D"/>
            </a:solidFill>
            <a:round/>
            <a:headEnd/>
            <a:tailEnd/>
          </a:ln>
        </p:spPr>
        <p:txBody>
          <a:bodyPr wrap="none" lIns="27000" tIns="0" rIns="27000" bIns="0" anchor="ctr"/>
          <a:lstStyle/>
          <a:p>
            <a:r>
              <a:rPr lang="en-GB" sz="750"/>
              <a:t>Information</a:t>
            </a:r>
          </a:p>
          <a:p>
            <a:r>
              <a:rPr lang="en-GB" sz="750"/>
              <a:t>Curator</a:t>
            </a:r>
          </a:p>
        </p:txBody>
      </p:sp>
      <p:grpSp>
        <p:nvGrpSpPr>
          <p:cNvPr id="14362" name="Group 52"/>
          <p:cNvGrpSpPr>
            <a:grpSpLocks/>
          </p:cNvGrpSpPr>
          <p:nvPr/>
        </p:nvGrpSpPr>
        <p:grpSpPr bwMode="auto">
          <a:xfrm>
            <a:off x="7162489" y="1001319"/>
            <a:ext cx="159544" cy="290513"/>
            <a:chOff x="4203700" y="3251200"/>
            <a:chExt cx="355600" cy="654050"/>
          </a:xfrm>
        </p:grpSpPr>
        <p:grpSp>
          <p:nvGrpSpPr>
            <p:cNvPr id="14489" name="Group 29"/>
            <p:cNvGrpSpPr>
              <a:grpSpLocks/>
            </p:cNvGrpSpPr>
            <p:nvPr/>
          </p:nvGrpSpPr>
          <p:grpSpPr bwMode="auto">
            <a:xfrm>
              <a:off x="4203700" y="3251200"/>
              <a:ext cx="355600" cy="654050"/>
              <a:chOff x="603250" y="4737100"/>
              <a:chExt cx="355600" cy="654050"/>
            </a:xfrm>
          </p:grpSpPr>
          <p:sp>
            <p:nvSpPr>
              <p:cNvPr id="60" name="Delay 59"/>
              <p:cNvSpPr/>
              <p:nvPr/>
            </p:nvSpPr>
            <p:spPr>
              <a:xfrm rot="16200000">
                <a:off x="546503" y="4978803"/>
                <a:ext cx="469094"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sp>
            <p:nvSpPr>
              <p:cNvPr id="61" name="Oval 60"/>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grpSp>
        <p:grpSp>
          <p:nvGrpSpPr>
            <p:cNvPr id="14490" name="Group 134"/>
            <p:cNvGrpSpPr>
              <a:grpSpLocks/>
            </p:cNvGrpSpPr>
            <p:nvPr/>
          </p:nvGrpSpPr>
          <p:grpSpPr bwMode="auto">
            <a:xfrm>
              <a:off x="4241800" y="3594100"/>
              <a:ext cx="279400" cy="279400"/>
              <a:chOff x="5397122" y="5664363"/>
              <a:chExt cx="342811" cy="342838"/>
            </a:xfrm>
          </p:grpSpPr>
          <p:sp>
            <p:nvSpPr>
              <p:cNvPr id="58" name="Rectangle 57"/>
              <p:cNvSpPr/>
              <p:nvPr/>
            </p:nvSpPr>
            <p:spPr>
              <a:xfrm>
                <a:off x="5395959" y="5664618"/>
                <a:ext cx="345137" cy="342071"/>
              </a:xfrm>
              <a:prstGeom prst="rect">
                <a:avLst/>
              </a:prstGeom>
              <a:solidFill>
                <a:schemeClr val="bg1"/>
              </a:solidFill>
              <a:ln w="63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sp>
            <p:nvSpPr>
              <p:cNvPr id="59" name="L-Shape 58"/>
              <p:cNvSpPr>
                <a:spLocks/>
              </p:cNvSpPr>
              <p:nvPr/>
            </p:nvSpPr>
            <p:spPr>
              <a:xfrm rot="18733505">
                <a:off x="5433623" y="5734403"/>
                <a:ext cx="279577" cy="140007"/>
              </a:xfrm>
              <a:prstGeom prst="corner">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dirty="0"/>
              </a:p>
            </p:txBody>
          </p:sp>
        </p:grpSp>
      </p:grpSp>
      <p:grpSp>
        <p:nvGrpSpPr>
          <p:cNvPr id="14363" name="Group 540"/>
          <p:cNvGrpSpPr>
            <a:grpSpLocks/>
          </p:cNvGrpSpPr>
          <p:nvPr/>
        </p:nvGrpSpPr>
        <p:grpSpPr bwMode="auto">
          <a:xfrm>
            <a:off x="5696589" y="1002508"/>
            <a:ext cx="153590" cy="280988"/>
            <a:chOff x="2200940" y="6356874"/>
            <a:chExt cx="204788" cy="374651"/>
          </a:xfrm>
        </p:grpSpPr>
        <p:grpSp>
          <p:nvGrpSpPr>
            <p:cNvPr id="14481" name="Group 88"/>
            <p:cNvGrpSpPr>
              <a:grpSpLocks/>
            </p:cNvGrpSpPr>
            <p:nvPr/>
          </p:nvGrpSpPr>
          <p:grpSpPr bwMode="auto">
            <a:xfrm>
              <a:off x="2200940" y="6356874"/>
              <a:ext cx="204788" cy="374651"/>
              <a:chOff x="7802562" y="3073400"/>
              <a:chExt cx="355600" cy="654051"/>
            </a:xfrm>
          </p:grpSpPr>
          <p:sp>
            <p:nvSpPr>
              <p:cNvPr id="67" name="Delay 483"/>
              <p:cNvSpPr>
                <a:spLocks noChangeArrowheads="1"/>
              </p:cNvSpPr>
              <p:nvPr/>
            </p:nvSpPr>
            <p:spPr bwMode="auto">
              <a:xfrm rot="-5400000">
                <a:off x="7744793" y="3314082"/>
                <a:ext cx="471138" cy="355600"/>
              </a:xfrm>
              <a:prstGeom prst="flowChartDelay">
                <a:avLst/>
              </a:prstGeom>
              <a:solidFill>
                <a:schemeClr val="tx2"/>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68" name="Oval 67"/>
              <p:cNvSpPr/>
              <p:nvPr/>
            </p:nvSpPr>
            <p:spPr bwMode="auto">
              <a:xfrm>
                <a:off x="7827963" y="30734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482" name="Group 542"/>
            <p:cNvGrpSpPr>
              <a:grpSpLocks/>
            </p:cNvGrpSpPr>
            <p:nvPr/>
          </p:nvGrpSpPr>
          <p:grpSpPr bwMode="auto">
            <a:xfrm>
              <a:off x="2222259" y="6539383"/>
              <a:ext cx="162139" cy="177439"/>
              <a:chOff x="2222259" y="6529858"/>
              <a:chExt cx="162139" cy="177439"/>
            </a:xfrm>
          </p:grpSpPr>
          <p:sp>
            <p:nvSpPr>
              <p:cNvPr id="65" name="Teardrop 64"/>
              <p:cNvSpPr>
                <a:spLocks noChangeAspect="1"/>
              </p:cNvSpPr>
              <p:nvPr/>
            </p:nvSpPr>
            <p:spPr>
              <a:xfrm rot="8106214">
                <a:off x="2254915" y="6529912"/>
                <a:ext cx="101601" cy="101600"/>
              </a:xfrm>
              <a:prstGeom prst="teardrop">
                <a:avLst>
                  <a:gd name="adj" fmla="val 185375"/>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sz="1050"/>
              </a:p>
            </p:txBody>
          </p:sp>
          <p:sp>
            <p:nvSpPr>
              <p:cNvPr id="66" name="Rectangle 65"/>
              <p:cNvSpPr/>
              <p:nvPr/>
            </p:nvSpPr>
            <p:spPr>
              <a:xfrm>
                <a:off x="2221577" y="6653737"/>
                <a:ext cx="163514" cy="539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grpSp>
        <p:nvGrpSpPr>
          <p:cNvPr id="14364" name="Group 36"/>
          <p:cNvGrpSpPr>
            <a:grpSpLocks/>
          </p:cNvGrpSpPr>
          <p:nvPr/>
        </p:nvGrpSpPr>
        <p:grpSpPr bwMode="auto">
          <a:xfrm>
            <a:off x="7347031" y="1001317"/>
            <a:ext cx="157163" cy="289322"/>
            <a:chOff x="5422900" y="2476500"/>
            <a:chExt cx="355600" cy="654050"/>
          </a:xfrm>
        </p:grpSpPr>
        <p:grpSp>
          <p:nvGrpSpPr>
            <p:cNvPr id="14474" name="Group 29"/>
            <p:cNvGrpSpPr>
              <a:grpSpLocks/>
            </p:cNvGrpSpPr>
            <p:nvPr/>
          </p:nvGrpSpPr>
          <p:grpSpPr bwMode="auto">
            <a:xfrm>
              <a:off x="5422900" y="2476500"/>
              <a:ext cx="355600" cy="654050"/>
              <a:chOff x="603250" y="4737100"/>
              <a:chExt cx="355600" cy="654050"/>
            </a:xfrm>
          </p:grpSpPr>
          <p:sp>
            <p:nvSpPr>
              <p:cNvPr id="73" name="Delay 72"/>
              <p:cNvSpPr/>
              <p:nvPr/>
            </p:nvSpPr>
            <p:spPr>
              <a:xfrm rot="16200000">
                <a:off x="545538" y="4977838"/>
                <a:ext cx="471023"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74" name="Oval 73"/>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71" name="Rectangle 70"/>
            <p:cNvSpPr/>
            <p:nvPr/>
          </p:nvSpPr>
          <p:spPr>
            <a:xfrm>
              <a:off x="5468696" y="2858703"/>
              <a:ext cx="266701" cy="201867"/>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72" name="Freeform 71"/>
            <p:cNvSpPr/>
            <p:nvPr/>
          </p:nvSpPr>
          <p:spPr>
            <a:xfrm>
              <a:off x="5447145" y="2893692"/>
              <a:ext cx="307109" cy="118429"/>
            </a:xfrm>
            <a:custGeom>
              <a:avLst/>
              <a:gdLst>
                <a:gd name="connsiteX0" fmla="*/ 0 w 304800"/>
                <a:gd name="connsiteY0" fmla="*/ 91017 h 118534"/>
                <a:gd name="connsiteX1" fmla="*/ 139700 w 304800"/>
                <a:gd name="connsiteY1" fmla="*/ 52917 h 118534"/>
                <a:gd name="connsiteX2" fmla="*/ 190500 w 304800"/>
                <a:gd name="connsiteY2" fmla="*/ 103717 h 118534"/>
                <a:gd name="connsiteX3" fmla="*/ 203200 w 304800"/>
                <a:gd name="connsiteY3" fmla="*/ 103717 h 118534"/>
                <a:gd name="connsiteX4" fmla="*/ 241300 w 304800"/>
                <a:gd name="connsiteY4" fmla="*/ 14817 h 118534"/>
                <a:gd name="connsiteX5" fmla="*/ 304800 w 304800"/>
                <a:gd name="connsiteY5" fmla="*/ 14817 h 1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8534">
                  <a:moveTo>
                    <a:pt x="0" y="91017"/>
                  </a:moveTo>
                  <a:cubicBezTo>
                    <a:pt x="53975" y="70908"/>
                    <a:pt x="107950" y="50800"/>
                    <a:pt x="139700" y="52917"/>
                  </a:cubicBezTo>
                  <a:cubicBezTo>
                    <a:pt x="171450" y="55034"/>
                    <a:pt x="179917" y="95250"/>
                    <a:pt x="190500" y="103717"/>
                  </a:cubicBezTo>
                  <a:cubicBezTo>
                    <a:pt x="201083" y="112184"/>
                    <a:pt x="194733" y="118534"/>
                    <a:pt x="203200" y="103717"/>
                  </a:cubicBezTo>
                  <a:cubicBezTo>
                    <a:pt x="211667" y="88900"/>
                    <a:pt x="224367" y="29634"/>
                    <a:pt x="241300" y="14817"/>
                  </a:cubicBezTo>
                  <a:cubicBezTo>
                    <a:pt x="258233" y="0"/>
                    <a:pt x="304800" y="14817"/>
                    <a:pt x="304800" y="14817"/>
                  </a:cubicBezTo>
                </a:path>
              </a:pathLst>
            </a:custGeom>
            <a:ln>
              <a:solidFill>
                <a:srgbClr val="1F497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1050"/>
            </a:p>
          </p:txBody>
        </p:sp>
      </p:grpSp>
      <p:grpSp>
        <p:nvGrpSpPr>
          <p:cNvPr id="14365" name="Group 58"/>
          <p:cNvGrpSpPr>
            <a:grpSpLocks/>
          </p:cNvGrpSpPr>
          <p:nvPr/>
        </p:nvGrpSpPr>
        <p:grpSpPr bwMode="auto">
          <a:xfrm>
            <a:off x="7524434" y="1001317"/>
            <a:ext cx="157163" cy="289322"/>
            <a:chOff x="4152900" y="4851400"/>
            <a:chExt cx="355600" cy="654050"/>
          </a:xfrm>
        </p:grpSpPr>
        <p:grpSp>
          <p:nvGrpSpPr>
            <p:cNvPr id="14468" name="Group 29"/>
            <p:cNvGrpSpPr>
              <a:grpSpLocks/>
            </p:cNvGrpSpPr>
            <p:nvPr/>
          </p:nvGrpSpPr>
          <p:grpSpPr bwMode="auto">
            <a:xfrm>
              <a:off x="4152900" y="4851400"/>
              <a:ext cx="355600" cy="654050"/>
              <a:chOff x="603250" y="4737100"/>
              <a:chExt cx="355600" cy="654050"/>
            </a:xfrm>
          </p:grpSpPr>
          <p:sp>
            <p:nvSpPr>
              <p:cNvPr id="78" name="Delay 77"/>
              <p:cNvSpPr/>
              <p:nvPr/>
            </p:nvSpPr>
            <p:spPr>
              <a:xfrm rot="16200000">
                <a:off x="545538" y="4977838"/>
                <a:ext cx="471023"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79" name="Oval 78"/>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77" name="Diamond 76"/>
            <p:cNvSpPr/>
            <p:nvPr/>
          </p:nvSpPr>
          <p:spPr>
            <a:xfrm>
              <a:off x="4204086" y="5193228"/>
              <a:ext cx="253230" cy="255700"/>
            </a:xfrm>
            <a:prstGeom prst="diamond">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66" name="Group 470"/>
          <p:cNvGrpSpPr>
            <a:grpSpLocks/>
          </p:cNvGrpSpPr>
          <p:nvPr/>
        </p:nvGrpSpPr>
        <p:grpSpPr bwMode="auto">
          <a:xfrm>
            <a:off x="2697956" y="991792"/>
            <a:ext cx="191691" cy="278606"/>
            <a:chOff x="4884738" y="1239838"/>
            <a:chExt cx="255587" cy="371475"/>
          </a:xfrm>
        </p:grpSpPr>
        <p:sp>
          <p:nvSpPr>
            <p:cNvPr id="14457" name="Rounded Rectangle 54"/>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a:endParaRPr lang="en-GB" sz="1050">
                <a:solidFill>
                  <a:srgbClr val="FFFFFF"/>
                </a:solidFill>
              </a:endParaRPr>
            </a:p>
          </p:txBody>
        </p:sp>
        <p:sp>
          <p:nvSpPr>
            <p:cNvPr id="14458" name="Rounded Rectangle 111"/>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59" name="Diamond 102"/>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a:endParaRPr lang="en-GB" sz="1050">
                <a:solidFill>
                  <a:srgbClr val="FFFFFF"/>
                </a:solidFill>
              </a:endParaRPr>
            </a:p>
          </p:txBody>
        </p:sp>
        <p:sp>
          <p:nvSpPr>
            <p:cNvPr id="14460" name="Rounded Rectangle 84"/>
            <p:cNvSpPr>
              <a:spLocks noChangeArrowheads="1"/>
            </p:cNvSpPr>
            <p:nvPr/>
          </p:nvSpPr>
          <p:spPr bwMode="auto">
            <a:xfrm>
              <a:off x="4951413" y="1446213"/>
              <a:ext cx="36513" cy="33337"/>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1" name="Rounded Rectangle 105"/>
            <p:cNvSpPr>
              <a:spLocks noChangeArrowheads="1"/>
            </p:cNvSpPr>
            <p:nvPr/>
          </p:nvSpPr>
          <p:spPr bwMode="auto">
            <a:xfrm>
              <a:off x="5027612"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2" name="Rounded Rectangle 106"/>
            <p:cNvSpPr>
              <a:spLocks noChangeArrowheads="1"/>
            </p:cNvSpPr>
            <p:nvPr/>
          </p:nvSpPr>
          <p:spPr bwMode="auto">
            <a:xfrm>
              <a:off x="5027612"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3" name="Rounded Rectangle 107"/>
            <p:cNvSpPr>
              <a:spLocks noChangeArrowheads="1"/>
            </p:cNvSpPr>
            <p:nvPr/>
          </p:nvSpPr>
          <p:spPr bwMode="auto">
            <a:xfrm>
              <a:off x="5022850" y="1485900"/>
              <a:ext cx="71437"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4" name="Rounded Rectangle 108"/>
            <p:cNvSpPr>
              <a:spLocks noChangeArrowheads="1"/>
            </p:cNvSpPr>
            <p:nvPr/>
          </p:nvSpPr>
          <p:spPr bwMode="auto">
            <a:xfrm>
              <a:off x="4951413" y="1520825"/>
              <a:ext cx="36513"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5" name="Rounded Rectangle 109"/>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6" name="Rounded Rectangle 110"/>
            <p:cNvSpPr>
              <a:spLocks noChangeArrowheads="1"/>
            </p:cNvSpPr>
            <p:nvPr/>
          </p:nvSpPr>
          <p:spPr bwMode="auto">
            <a:xfrm>
              <a:off x="4994276" y="1552575"/>
              <a:ext cx="36512" cy="33338"/>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7" name="Rounded Rectangle 111"/>
            <p:cNvSpPr>
              <a:spLocks noChangeArrowheads="1"/>
            </p:cNvSpPr>
            <p:nvPr/>
          </p:nvSpPr>
          <p:spPr bwMode="auto">
            <a:xfrm>
              <a:off x="4965701" y="1463675"/>
              <a:ext cx="80962"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lang="en-GB" sz="1050">
                <a:solidFill>
                  <a:srgbClr val="FFFFFF"/>
                </a:solidFill>
              </a:endParaRPr>
            </a:p>
          </p:txBody>
        </p:sp>
      </p:grpSp>
      <p:sp>
        <p:nvSpPr>
          <p:cNvPr id="93" name="Left-Right Arrow 92"/>
          <p:cNvSpPr/>
          <p:nvPr/>
        </p:nvSpPr>
        <p:spPr bwMode="auto">
          <a:xfrm rot="5400000">
            <a:off x="3777461" y="1494238"/>
            <a:ext cx="329803"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94" name="Left-Right Arrow 93"/>
          <p:cNvSpPr/>
          <p:nvPr/>
        </p:nvSpPr>
        <p:spPr bwMode="auto">
          <a:xfrm rot="5400000">
            <a:off x="5417983" y="1502572"/>
            <a:ext cx="329804"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95" name="Left-Right Arrow 94"/>
          <p:cNvSpPr/>
          <p:nvPr/>
        </p:nvSpPr>
        <p:spPr bwMode="auto">
          <a:xfrm rot="5400000">
            <a:off x="6256738" y="1510907"/>
            <a:ext cx="329803"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4370" name="Rounded Rectangle 359"/>
          <p:cNvSpPr>
            <a:spLocks noChangeArrowheads="1"/>
          </p:cNvSpPr>
          <p:nvPr/>
        </p:nvSpPr>
        <p:spPr bwMode="auto">
          <a:xfrm>
            <a:off x="7006829" y="2659859"/>
            <a:ext cx="790575" cy="766763"/>
          </a:xfrm>
          <a:prstGeom prst="roundRect">
            <a:avLst>
              <a:gd name="adj" fmla="val 6412"/>
            </a:avLst>
          </a:prstGeom>
          <a:solidFill>
            <a:srgbClr val="C6E9F2"/>
          </a:solidFill>
          <a:ln w="12700">
            <a:solidFill>
              <a:srgbClr val="1F497D"/>
            </a:solidFill>
            <a:round/>
            <a:headEnd/>
            <a:tailEnd/>
          </a:ln>
        </p:spPr>
        <p:txBody>
          <a:bodyPr wrap="none" tIns="0" bIns="0"/>
          <a:lstStyle/>
          <a:p>
            <a:pPr algn="ctr"/>
            <a:r>
              <a:rPr lang="en-GB" sz="750"/>
              <a:t>Line of Business</a:t>
            </a:r>
          </a:p>
          <a:p>
            <a:pPr algn="ctr"/>
            <a:r>
              <a:rPr lang="en-GB" sz="750"/>
              <a:t>Teams</a:t>
            </a:r>
          </a:p>
        </p:txBody>
      </p:sp>
      <p:sp>
        <p:nvSpPr>
          <p:cNvPr id="98" name="Left-Right Arrow 97"/>
          <p:cNvSpPr/>
          <p:nvPr/>
        </p:nvSpPr>
        <p:spPr bwMode="auto">
          <a:xfrm>
            <a:off x="6679411" y="3090866"/>
            <a:ext cx="303610" cy="10834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4372" name="Rounded Rectangle 359"/>
          <p:cNvSpPr>
            <a:spLocks noChangeArrowheads="1"/>
          </p:cNvSpPr>
          <p:nvPr/>
        </p:nvSpPr>
        <p:spPr bwMode="auto">
          <a:xfrm>
            <a:off x="6416279" y="4157663"/>
            <a:ext cx="1123950" cy="676275"/>
          </a:xfrm>
          <a:prstGeom prst="roundRect">
            <a:avLst>
              <a:gd name="adj" fmla="val 6014"/>
            </a:avLst>
          </a:prstGeom>
          <a:solidFill>
            <a:srgbClr val="C6E9F2"/>
          </a:solidFill>
          <a:ln w="12700">
            <a:solidFill>
              <a:srgbClr val="1F497D"/>
            </a:solidFill>
            <a:round/>
            <a:headEnd/>
            <a:tailEnd/>
          </a:ln>
        </p:spPr>
        <p:txBody>
          <a:bodyPr wrap="none" tIns="0" bIns="0"/>
          <a:lstStyle/>
          <a:p>
            <a:pPr algn="ctr"/>
            <a:r>
              <a:rPr lang="en-GB" sz="750"/>
              <a:t>Data Lake</a:t>
            </a:r>
          </a:p>
          <a:p>
            <a:pPr algn="ctr"/>
            <a:r>
              <a:rPr lang="en-GB" sz="750"/>
              <a:t>Operations</a:t>
            </a:r>
          </a:p>
        </p:txBody>
      </p:sp>
      <p:grpSp>
        <p:nvGrpSpPr>
          <p:cNvPr id="14373" name="Group 35"/>
          <p:cNvGrpSpPr>
            <a:grpSpLocks/>
          </p:cNvGrpSpPr>
          <p:nvPr/>
        </p:nvGrpSpPr>
        <p:grpSpPr bwMode="auto">
          <a:xfrm>
            <a:off x="7083033" y="2972992"/>
            <a:ext cx="144065" cy="278606"/>
            <a:chOff x="7232650" y="800100"/>
            <a:chExt cx="355600" cy="654050"/>
          </a:xfrm>
        </p:grpSpPr>
        <p:grpSp>
          <p:nvGrpSpPr>
            <p:cNvPr id="14450" name="Group 17"/>
            <p:cNvGrpSpPr>
              <a:grpSpLocks/>
            </p:cNvGrpSpPr>
            <p:nvPr/>
          </p:nvGrpSpPr>
          <p:grpSpPr bwMode="auto">
            <a:xfrm>
              <a:off x="7232650" y="800100"/>
              <a:ext cx="355600" cy="654050"/>
              <a:chOff x="603250" y="4737100"/>
              <a:chExt cx="355600" cy="654050"/>
            </a:xfrm>
          </p:grpSpPr>
          <p:sp>
            <p:nvSpPr>
              <p:cNvPr id="108" name="Delay 107"/>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9" name="Oval 108"/>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06" name="Rectangle 105"/>
            <p:cNvSpPr/>
            <p:nvPr/>
          </p:nvSpPr>
          <p:spPr>
            <a:xfrm>
              <a:off x="7238528" y="1269674"/>
              <a:ext cx="343845" cy="1537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7" name="Rectangle 106"/>
            <p:cNvSpPr/>
            <p:nvPr/>
          </p:nvSpPr>
          <p:spPr>
            <a:xfrm>
              <a:off x="7303182" y="1143895"/>
              <a:ext cx="214535"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74" name="Group 35"/>
          <p:cNvGrpSpPr>
            <a:grpSpLocks/>
          </p:cNvGrpSpPr>
          <p:nvPr/>
        </p:nvGrpSpPr>
        <p:grpSpPr bwMode="auto">
          <a:xfrm>
            <a:off x="7325921" y="2976565"/>
            <a:ext cx="145256" cy="278606"/>
            <a:chOff x="7232650" y="800100"/>
            <a:chExt cx="355600" cy="654050"/>
          </a:xfrm>
        </p:grpSpPr>
        <p:grpSp>
          <p:nvGrpSpPr>
            <p:cNvPr id="14443" name="Group 17"/>
            <p:cNvGrpSpPr>
              <a:grpSpLocks/>
            </p:cNvGrpSpPr>
            <p:nvPr/>
          </p:nvGrpSpPr>
          <p:grpSpPr bwMode="auto">
            <a:xfrm>
              <a:off x="7232650" y="800100"/>
              <a:ext cx="355600" cy="654050"/>
              <a:chOff x="603250" y="4737100"/>
              <a:chExt cx="355600" cy="654050"/>
            </a:xfrm>
          </p:grpSpPr>
          <p:sp>
            <p:nvSpPr>
              <p:cNvPr id="114" name="Delay 113"/>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5" name="Oval 114"/>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12" name="Rectangle 111"/>
            <p:cNvSpPr/>
            <p:nvPr/>
          </p:nvSpPr>
          <p:spPr>
            <a:xfrm>
              <a:off x="7238480" y="1269674"/>
              <a:ext cx="343941" cy="1537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3" name="Rectangle 112"/>
            <p:cNvSpPr/>
            <p:nvPr/>
          </p:nvSpPr>
          <p:spPr>
            <a:xfrm>
              <a:off x="7302604" y="1143896"/>
              <a:ext cx="215692"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75" name="Group 35"/>
          <p:cNvGrpSpPr>
            <a:grpSpLocks/>
          </p:cNvGrpSpPr>
          <p:nvPr/>
        </p:nvGrpSpPr>
        <p:grpSpPr bwMode="auto">
          <a:xfrm>
            <a:off x="7569999" y="2970610"/>
            <a:ext cx="145256" cy="278606"/>
            <a:chOff x="7232650" y="800100"/>
            <a:chExt cx="355600" cy="654050"/>
          </a:xfrm>
        </p:grpSpPr>
        <p:grpSp>
          <p:nvGrpSpPr>
            <p:cNvPr id="14436" name="Group 17"/>
            <p:cNvGrpSpPr>
              <a:grpSpLocks/>
            </p:cNvGrpSpPr>
            <p:nvPr/>
          </p:nvGrpSpPr>
          <p:grpSpPr bwMode="auto">
            <a:xfrm>
              <a:off x="7232650" y="800100"/>
              <a:ext cx="355600" cy="654050"/>
              <a:chOff x="603250" y="4737100"/>
              <a:chExt cx="355600" cy="654050"/>
            </a:xfrm>
          </p:grpSpPr>
          <p:sp>
            <p:nvSpPr>
              <p:cNvPr id="120" name="Delay 119"/>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21" name="Oval 120"/>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18" name="Rectangle 117"/>
            <p:cNvSpPr/>
            <p:nvPr/>
          </p:nvSpPr>
          <p:spPr>
            <a:xfrm>
              <a:off x="7238480" y="1269674"/>
              <a:ext cx="343941" cy="1537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9" name="Rectangle 118"/>
            <p:cNvSpPr/>
            <p:nvPr/>
          </p:nvSpPr>
          <p:spPr>
            <a:xfrm>
              <a:off x="7302604" y="1143895"/>
              <a:ext cx="215692"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76" name="Group 490"/>
          <p:cNvGrpSpPr>
            <a:grpSpLocks/>
          </p:cNvGrpSpPr>
          <p:nvPr/>
        </p:nvGrpSpPr>
        <p:grpSpPr bwMode="auto">
          <a:xfrm>
            <a:off x="6491287" y="4466035"/>
            <a:ext cx="987029" cy="313134"/>
            <a:chOff x="7696200" y="6007848"/>
            <a:chExt cx="1316038" cy="417513"/>
          </a:xfrm>
        </p:grpSpPr>
        <p:grpSp>
          <p:nvGrpSpPr>
            <p:cNvPr id="14390" name="Group 105"/>
            <p:cNvGrpSpPr>
              <a:grpSpLocks/>
            </p:cNvGrpSpPr>
            <p:nvPr/>
          </p:nvGrpSpPr>
          <p:grpSpPr bwMode="auto">
            <a:xfrm>
              <a:off x="8237657" y="6013391"/>
              <a:ext cx="221182" cy="401756"/>
              <a:chOff x="3003550" y="5378450"/>
              <a:chExt cx="355600" cy="654050"/>
            </a:xfrm>
          </p:grpSpPr>
          <p:grpSp>
            <p:nvGrpSpPr>
              <p:cNvPr id="14430" name="Group 17"/>
              <p:cNvGrpSpPr>
                <a:grpSpLocks/>
              </p:cNvGrpSpPr>
              <p:nvPr/>
            </p:nvGrpSpPr>
            <p:grpSpPr bwMode="auto">
              <a:xfrm>
                <a:off x="3003550" y="5378450"/>
                <a:ext cx="355600" cy="654050"/>
                <a:chOff x="603250" y="4737100"/>
                <a:chExt cx="355600" cy="654050"/>
              </a:xfrm>
            </p:grpSpPr>
            <p:sp>
              <p:nvSpPr>
                <p:cNvPr id="160" name="Delay 159"/>
                <p:cNvSpPr/>
                <p:nvPr/>
              </p:nvSpPr>
              <p:spPr>
                <a:xfrm rot="16200000">
                  <a:off x="543966" y="4978416"/>
                  <a:ext cx="472948" cy="354764"/>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61" name="Oval 160"/>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57" name="Group 72"/>
              <p:cNvGrpSpPr/>
              <p:nvPr/>
            </p:nvGrpSpPr>
            <p:grpSpPr>
              <a:xfrm rot="1819195">
                <a:off x="3081920" y="5692337"/>
                <a:ext cx="162527" cy="281297"/>
                <a:chOff x="2832100" y="4165600"/>
                <a:chExt cx="330200" cy="571500"/>
              </a:xfrm>
              <a:solidFill>
                <a:schemeClr val="bg1"/>
              </a:solidFill>
            </p:grpSpPr>
            <p:sp>
              <p:nvSpPr>
                <p:cNvPr id="158" name="Freeform 157"/>
                <p:cNvSpPr/>
                <p:nvPr/>
              </p:nvSpPr>
              <p:spPr>
                <a:xfrm>
                  <a:off x="2959100" y="4419600"/>
                  <a:ext cx="76200" cy="317500"/>
                </a:xfrm>
                <a:custGeom>
                  <a:avLst/>
                  <a:gdLst>
                    <a:gd name="connsiteX0" fmla="*/ 0 w 76200"/>
                    <a:gd name="connsiteY0" fmla="*/ 9525 h 317500"/>
                    <a:gd name="connsiteX1" fmla="*/ 38100 w 76200"/>
                    <a:gd name="connsiteY1" fmla="*/ 19050 h 317500"/>
                    <a:gd name="connsiteX2" fmla="*/ 76200 w 76200"/>
                    <a:gd name="connsiteY2" fmla="*/ 9525 h 317500"/>
                    <a:gd name="connsiteX3" fmla="*/ 76200 w 76200"/>
                    <a:gd name="connsiteY3" fmla="*/ 307975 h 317500"/>
                    <a:gd name="connsiteX4" fmla="*/ 38100 w 76200"/>
                    <a:gd name="connsiteY4" fmla="*/ 317500 h 317500"/>
                    <a:gd name="connsiteX5" fmla="*/ 0 w 76200"/>
                    <a:gd name="connsiteY5" fmla="*/ 307975 h 317500"/>
                    <a:gd name="connsiteX6" fmla="*/ 0 w 76200"/>
                    <a:gd name="connsiteY6" fmla="*/ 9525 h 317500"/>
                    <a:gd name="connsiteX0" fmla="*/ 0 w 76200"/>
                    <a:gd name="connsiteY0" fmla="*/ 9525 h 317500"/>
                    <a:gd name="connsiteX1" fmla="*/ 38100 w 76200"/>
                    <a:gd name="connsiteY1" fmla="*/ 0 h 317500"/>
                    <a:gd name="connsiteX2" fmla="*/ 76200 w 76200"/>
                    <a:gd name="connsiteY2" fmla="*/ 9525 h 317500"/>
                    <a:gd name="connsiteX3" fmla="*/ 38100 w 76200"/>
                    <a:gd name="connsiteY3" fmla="*/ 19050 h 317500"/>
                    <a:gd name="connsiteX4" fmla="*/ 0 w 76200"/>
                    <a:gd name="connsiteY4" fmla="*/ 9525 h 317500"/>
                    <a:gd name="connsiteX0" fmla="*/ 76200 w 76200"/>
                    <a:gd name="connsiteY0" fmla="*/ 9525 h 317500"/>
                    <a:gd name="connsiteX1" fmla="*/ 38100 w 76200"/>
                    <a:gd name="connsiteY1" fmla="*/ 19050 h 317500"/>
                    <a:gd name="connsiteX2" fmla="*/ 0 w 76200"/>
                    <a:gd name="connsiteY2" fmla="*/ 9525 h 317500"/>
                    <a:gd name="connsiteX3" fmla="*/ 38100 w 76200"/>
                    <a:gd name="connsiteY3" fmla="*/ 0 h 317500"/>
                    <a:gd name="connsiteX4" fmla="*/ 76200 w 76200"/>
                    <a:gd name="connsiteY4" fmla="*/ 9525 h 317500"/>
                    <a:gd name="connsiteX5" fmla="*/ 76200 w 76200"/>
                    <a:gd name="connsiteY5" fmla="*/ 307975 h 317500"/>
                    <a:gd name="connsiteX6" fmla="*/ 38100 w 76200"/>
                    <a:gd name="connsiteY6" fmla="*/ 317500 h 317500"/>
                    <a:gd name="connsiteX7" fmla="*/ 0 w 76200"/>
                    <a:gd name="connsiteY7" fmla="*/ 307975 h 317500"/>
                    <a:gd name="connsiteX8" fmla="*/ 0 w 76200"/>
                    <a:gd name="connsiteY8" fmla="*/ 9525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fill="lighten"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grp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1050"/>
                </a:p>
              </p:txBody>
            </p:sp>
            <p:sp>
              <p:nvSpPr>
                <p:cNvPr id="159" name="Oval 158"/>
                <p:cNvSpPr/>
                <p:nvPr/>
              </p:nvSpPr>
              <p:spPr>
                <a:xfrm>
                  <a:off x="2832100" y="4165600"/>
                  <a:ext cx="330200" cy="330200"/>
                </a:xfrm>
                <a:prstGeom prst="ellipse">
                  <a:avLst/>
                </a:prstGeom>
                <a:grp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grpSp>
          <p:nvGrpSpPr>
            <p:cNvPr id="14391" name="Group 57"/>
            <p:cNvGrpSpPr>
              <a:grpSpLocks/>
            </p:cNvGrpSpPr>
            <p:nvPr/>
          </p:nvGrpSpPr>
          <p:grpSpPr bwMode="auto">
            <a:xfrm>
              <a:off x="7964756" y="6013391"/>
              <a:ext cx="221182" cy="401756"/>
              <a:chOff x="6026150" y="4826000"/>
              <a:chExt cx="355600" cy="654050"/>
            </a:xfrm>
          </p:grpSpPr>
          <p:grpSp>
            <p:nvGrpSpPr>
              <p:cNvPr id="14424" name="Group 23"/>
              <p:cNvGrpSpPr>
                <a:grpSpLocks/>
              </p:cNvGrpSpPr>
              <p:nvPr/>
            </p:nvGrpSpPr>
            <p:grpSpPr bwMode="auto">
              <a:xfrm>
                <a:off x="6026150" y="4826000"/>
                <a:ext cx="355600" cy="654050"/>
                <a:chOff x="603250" y="4737100"/>
                <a:chExt cx="355600" cy="654050"/>
              </a:xfrm>
            </p:grpSpPr>
            <p:sp>
              <p:nvSpPr>
                <p:cNvPr id="154" name="Delay 153"/>
                <p:cNvSpPr/>
                <p:nvPr/>
              </p:nvSpPr>
              <p:spPr>
                <a:xfrm rot="16200000">
                  <a:off x="534794" y="4987348"/>
                  <a:ext cx="472948" cy="336899"/>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5" name="Oval 154"/>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53" name="Folded Corner 152"/>
              <p:cNvSpPr/>
              <p:nvPr/>
            </p:nvSpPr>
            <p:spPr>
              <a:xfrm>
                <a:off x="6094629" y="5171041"/>
                <a:ext cx="216943" cy="253273"/>
              </a:xfrm>
              <a:prstGeom prst="foldedCorner">
                <a:avLst/>
              </a:prstGeom>
              <a:solidFill>
                <a:schemeClr val="bg1"/>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92" name="Group 29"/>
            <p:cNvGrpSpPr>
              <a:grpSpLocks/>
            </p:cNvGrpSpPr>
            <p:nvPr/>
          </p:nvGrpSpPr>
          <p:grpSpPr bwMode="auto">
            <a:xfrm>
              <a:off x="7696200" y="6013391"/>
              <a:ext cx="221182" cy="401756"/>
              <a:chOff x="603250" y="4737100"/>
              <a:chExt cx="355600" cy="654050"/>
            </a:xfrm>
          </p:grpSpPr>
          <p:sp>
            <p:nvSpPr>
              <p:cNvPr id="150" name="Delay 149"/>
              <p:cNvSpPr/>
              <p:nvPr/>
            </p:nvSpPr>
            <p:spPr>
              <a:xfrm rot="16200000">
                <a:off x="544159" y="4978414"/>
                <a:ext cx="472948" cy="354766"/>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1" name="Oval 150"/>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93" name="Group 51"/>
            <p:cNvGrpSpPr>
              <a:grpSpLocks/>
            </p:cNvGrpSpPr>
            <p:nvPr/>
          </p:nvGrpSpPr>
          <p:grpSpPr bwMode="auto">
            <a:xfrm>
              <a:off x="8798496" y="6011863"/>
              <a:ext cx="213742" cy="404812"/>
              <a:chOff x="2317750" y="3276600"/>
              <a:chExt cx="355600" cy="654050"/>
            </a:xfrm>
          </p:grpSpPr>
          <p:grpSp>
            <p:nvGrpSpPr>
              <p:cNvPr id="14412" name="Group 17"/>
              <p:cNvGrpSpPr>
                <a:grpSpLocks/>
              </p:cNvGrpSpPr>
              <p:nvPr/>
            </p:nvGrpSpPr>
            <p:grpSpPr bwMode="auto">
              <a:xfrm>
                <a:off x="2317750" y="3276600"/>
                <a:ext cx="355600" cy="654050"/>
                <a:chOff x="603250" y="4737100"/>
                <a:chExt cx="355600" cy="654050"/>
              </a:xfrm>
            </p:grpSpPr>
            <p:sp>
              <p:nvSpPr>
                <p:cNvPr id="148" name="Delay 147"/>
                <p:cNvSpPr/>
                <p:nvPr/>
              </p:nvSpPr>
              <p:spPr>
                <a:xfrm rot="16200000">
                  <a:off x="545885" y="4979395"/>
                  <a:ext cx="469380" cy="356550"/>
                </a:xfrm>
                <a:prstGeom prst="flowChartDelay">
                  <a:avLst/>
                </a:prstGeom>
                <a:solidFill>
                  <a:schemeClr val="tx2"/>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9" name="Oval 148"/>
                <p:cNvSpPr/>
                <p:nvPr/>
              </p:nvSpPr>
              <p:spPr>
                <a:xfrm>
                  <a:off x="628650" y="4737100"/>
                  <a:ext cx="304800" cy="279400"/>
                </a:xfrm>
                <a:prstGeom prst="ellipse">
                  <a:avLst/>
                </a:prstGeom>
                <a:solidFill>
                  <a:schemeClr val="bg2"/>
                </a:solidFill>
                <a:ln w="9525" cap="flat" cmpd="sng" algn="ctr">
                  <a:solidFill>
                    <a:schemeClr val="tx2"/>
                  </a:solidFill>
                  <a:prstDash val="solid"/>
                  <a:round/>
                  <a:headEnd type="none" w="med" len="med"/>
                  <a:tailEnd type="none" w="med" len="med"/>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45" name="Rectangle 144"/>
              <p:cNvSpPr/>
              <p:nvPr/>
            </p:nvSpPr>
            <p:spPr bwMode="auto">
              <a:xfrm>
                <a:off x="2343211" y="3585596"/>
                <a:ext cx="184877" cy="200063"/>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6" name="Rectangle 145"/>
              <p:cNvSpPr/>
              <p:nvPr/>
            </p:nvSpPr>
            <p:spPr bwMode="auto">
              <a:xfrm>
                <a:off x="2393393" y="3649720"/>
                <a:ext cx="184877" cy="200063"/>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7" name="Rectangle 146"/>
              <p:cNvSpPr/>
              <p:nvPr/>
            </p:nvSpPr>
            <p:spPr bwMode="auto">
              <a:xfrm>
                <a:off x="2443573" y="3713842"/>
                <a:ext cx="187519" cy="197499"/>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94" name="Group 109"/>
            <p:cNvGrpSpPr>
              <a:grpSpLocks/>
            </p:cNvGrpSpPr>
            <p:nvPr/>
          </p:nvGrpSpPr>
          <p:grpSpPr bwMode="auto">
            <a:xfrm>
              <a:off x="7701391" y="6229453"/>
              <a:ext cx="201691" cy="151602"/>
              <a:chOff x="8077200" y="3670300"/>
              <a:chExt cx="342900" cy="241300"/>
            </a:xfrm>
          </p:grpSpPr>
          <p:sp>
            <p:nvSpPr>
              <p:cNvPr id="138" name="Rectangle 137"/>
              <p:cNvSpPr/>
              <p:nvPr/>
            </p:nvSpPr>
            <p:spPr>
              <a:xfrm>
                <a:off x="8176333" y="3671328"/>
                <a:ext cx="143045" cy="88436"/>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nvGrpSpPr>
              <p:cNvPr id="14407" name="Group 102"/>
              <p:cNvGrpSpPr>
                <a:grpSpLocks/>
              </p:cNvGrpSpPr>
              <p:nvPr/>
            </p:nvGrpSpPr>
            <p:grpSpPr bwMode="auto">
              <a:xfrm>
                <a:off x="8077200" y="3822700"/>
                <a:ext cx="342900" cy="88900"/>
                <a:chOff x="8293100" y="3771900"/>
                <a:chExt cx="342900" cy="88900"/>
              </a:xfrm>
            </p:grpSpPr>
            <p:sp>
              <p:nvSpPr>
                <p:cNvPr id="142" name="Rectangle 141"/>
                <p:cNvSpPr/>
                <p:nvPr/>
              </p:nvSpPr>
              <p:spPr>
                <a:xfrm>
                  <a:off x="8292372" y="3830249"/>
                  <a:ext cx="137646" cy="73278"/>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3" name="Rectangle 142"/>
                <p:cNvSpPr/>
                <p:nvPr/>
              </p:nvSpPr>
              <p:spPr>
                <a:xfrm>
                  <a:off x="8497492" y="3830249"/>
                  <a:ext cx="137646" cy="73278"/>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cxnSp>
            <p:nvCxnSpPr>
              <p:cNvPr id="140" name="Straight Connector 139"/>
              <p:cNvCxnSpPr>
                <a:stCxn id="138" idx="2"/>
                <a:endCxn id="143" idx="0"/>
              </p:cNvCxnSpPr>
              <p:nvPr/>
            </p:nvCxnSpPr>
            <p:spPr>
              <a:xfrm rot="16200000" flipH="1">
                <a:off x="8244809" y="3764160"/>
                <a:ext cx="108652" cy="99860"/>
              </a:xfrm>
              <a:prstGeom prst="line">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cxnSp>
          <p:cxnSp>
            <p:nvCxnSpPr>
              <p:cNvPr id="141" name="Elbow Connector 106"/>
              <p:cNvCxnSpPr>
                <a:stCxn id="138" idx="2"/>
                <a:endCxn id="142" idx="0"/>
              </p:cNvCxnSpPr>
              <p:nvPr/>
            </p:nvCxnSpPr>
            <p:spPr>
              <a:xfrm rot="5400000">
                <a:off x="8143599" y="3762810"/>
                <a:ext cx="108652" cy="102560"/>
              </a:xfrm>
              <a:prstGeom prst="straightConnector1">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cxnSp>
        </p:grpSp>
        <p:grpSp>
          <p:nvGrpSpPr>
            <p:cNvPr id="14395" name="Group 87"/>
            <p:cNvGrpSpPr>
              <a:grpSpLocks/>
            </p:cNvGrpSpPr>
            <p:nvPr/>
          </p:nvGrpSpPr>
          <p:grpSpPr bwMode="auto">
            <a:xfrm>
              <a:off x="8511614" y="6007848"/>
              <a:ext cx="230188" cy="417513"/>
              <a:chOff x="6438900" y="5651500"/>
              <a:chExt cx="355600" cy="654050"/>
            </a:xfrm>
          </p:grpSpPr>
          <p:grpSp>
            <p:nvGrpSpPr>
              <p:cNvPr id="14396" name="Group 29"/>
              <p:cNvGrpSpPr>
                <a:grpSpLocks/>
              </p:cNvGrpSpPr>
              <p:nvPr/>
            </p:nvGrpSpPr>
            <p:grpSpPr bwMode="auto">
              <a:xfrm>
                <a:off x="6438900" y="5651500"/>
                <a:ext cx="355600" cy="654050"/>
                <a:chOff x="603250" y="4737100"/>
                <a:chExt cx="355600" cy="654050"/>
              </a:xfrm>
            </p:grpSpPr>
            <p:sp>
              <p:nvSpPr>
                <p:cNvPr id="136" name="Delay 449"/>
                <p:cNvSpPr>
                  <a:spLocks noChangeArrowheads="1"/>
                </p:cNvSpPr>
                <p:nvPr/>
              </p:nvSpPr>
              <p:spPr bwMode="auto">
                <a:xfrm rot="-5400000">
                  <a:off x="546906" y="4978341"/>
                  <a:ext cx="470021" cy="355600"/>
                </a:xfrm>
                <a:prstGeom prst="flowChartDelay">
                  <a:avLst/>
                </a:prstGeom>
                <a:solidFill>
                  <a:schemeClr val="tx2"/>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137" name="Oval 136"/>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31" name="Rectangle 130"/>
              <p:cNvSpPr>
                <a:spLocks noChangeArrowheads="1"/>
              </p:cNvSpPr>
              <p:nvPr/>
            </p:nvSpPr>
            <p:spPr bwMode="auto">
              <a:xfrm>
                <a:off x="6447125" y="6044428"/>
                <a:ext cx="340884" cy="228793"/>
              </a:xfrm>
              <a:prstGeom prst="rect">
                <a:avLst/>
              </a:prstGeom>
              <a:solidFill>
                <a:schemeClr val="bg1"/>
              </a:solidFill>
              <a:ln w="9525">
                <a:solidFill>
                  <a:srgbClr val="1F497D"/>
                </a:solidFill>
                <a:round/>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grpSp>
            <p:nvGrpSpPr>
              <p:cNvPr id="14398" name="Group 85"/>
              <p:cNvGrpSpPr>
                <a:grpSpLocks/>
              </p:cNvGrpSpPr>
              <p:nvPr/>
            </p:nvGrpSpPr>
            <p:grpSpPr bwMode="auto">
              <a:xfrm>
                <a:off x="6496050" y="6121400"/>
                <a:ext cx="241300" cy="69850"/>
                <a:chOff x="6769100" y="4178300"/>
                <a:chExt cx="241300" cy="69850"/>
              </a:xfrm>
            </p:grpSpPr>
            <p:sp>
              <p:nvSpPr>
                <p:cNvPr id="133" name="Rectangle 132"/>
                <p:cNvSpPr>
                  <a:spLocks noChangeArrowheads="1"/>
                </p:cNvSpPr>
                <p:nvPr/>
              </p:nvSpPr>
              <p:spPr bwMode="auto">
                <a:xfrm flipV="1">
                  <a:off x="6769222" y="4178421"/>
                  <a:ext cx="88287" cy="69632"/>
                </a:xfrm>
                <a:prstGeom prst="rect">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134" name="Rectangle 133"/>
                <p:cNvSpPr>
                  <a:spLocks noChangeArrowheads="1"/>
                </p:cNvSpPr>
                <p:nvPr/>
              </p:nvSpPr>
              <p:spPr bwMode="auto">
                <a:xfrm flipV="1">
                  <a:off x="6923723" y="4178421"/>
                  <a:ext cx="152049" cy="69632"/>
                </a:xfrm>
                <a:prstGeom prst="rect">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cxnSp>
              <p:nvCxnSpPr>
                <p:cNvPr id="135" name="Straight Connector 134"/>
                <p:cNvCxnSpPr>
                  <a:cxnSpLocks noChangeShapeType="1"/>
                  <a:stCxn id="133" idx="3"/>
                  <a:endCxn id="134" idx="1"/>
                </p:cNvCxnSpPr>
                <p:nvPr/>
              </p:nvCxnSpPr>
              <p:spPr bwMode="auto">
                <a:xfrm>
                  <a:off x="6857509" y="4213237"/>
                  <a:ext cx="66214" cy="2488"/>
                </a:xfrm>
                <a:prstGeom prst="line">
                  <a:avLst/>
                </a:prstGeom>
                <a:noFill/>
                <a:ln w="9525">
                  <a:solidFill>
                    <a:srgbClr val="1F497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grpSp>
      </p:grpSp>
      <p:sp>
        <p:nvSpPr>
          <p:cNvPr id="14377" name="Rounded Rectangle 359"/>
          <p:cNvSpPr>
            <a:spLocks noChangeArrowheads="1"/>
          </p:cNvSpPr>
          <p:nvPr/>
        </p:nvSpPr>
        <p:spPr bwMode="auto">
          <a:xfrm>
            <a:off x="1265635" y="1865710"/>
            <a:ext cx="842963" cy="2628900"/>
          </a:xfrm>
          <a:prstGeom prst="roundRect">
            <a:avLst>
              <a:gd name="adj" fmla="val 5343"/>
            </a:avLst>
          </a:prstGeom>
          <a:solidFill>
            <a:srgbClr val="C6E9F2"/>
          </a:solidFill>
          <a:ln w="12700">
            <a:solidFill>
              <a:srgbClr val="1F497D"/>
            </a:solidFill>
            <a:round/>
            <a:headEnd/>
            <a:tailEnd/>
          </a:ln>
        </p:spPr>
        <p:txBody>
          <a:bodyPr wrap="none" tIns="0" bIns="0"/>
          <a:lstStyle/>
          <a:p>
            <a:pPr algn="ctr"/>
            <a:r>
              <a:rPr lang="en-GB" sz="750"/>
              <a:t>Enterprise IT</a:t>
            </a:r>
          </a:p>
        </p:txBody>
      </p:sp>
      <p:sp>
        <p:nvSpPr>
          <p:cNvPr id="14378" name="Rounded Rectangle 60"/>
          <p:cNvSpPr>
            <a:spLocks noChangeArrowheads="1"/>
          </p:cNvSpPr>
          <p:nvPr/>
        </p:nvSpPr>
        <p:spPr bwMode="auto">
          <a:xfrm>
            <a:off x="1310878" y="4027888"/>
            <a:ext cx="738188" cy="402431"/>
          </a:xfrm>
          <a:prstGeom prst="roundRect">
            <a:avLst>
              <a:gd name="adj" fmla="val 13954"/>
            </a:avLst>
          </a:prstGeom>
          <a:solidFill>
            <a:srgbClr val="002060"/>
          </a:solidFill>
          <a:ln w="12700">
            <a:solidFill>
              <a:schemeClr val="bg1"/>
            </a:solidFill>
            <a:round/>
            <a:headEnd/>
            <a:tailEnd/>
          </a:ln>
        </p:spPr>
        <p:txBody>
          <a:bodyPr lIns="27000" tIns="27000" rIns="27000" bIns="27000" anchor="ctr"/>
          <a:lstStyle/>
          <a:p>
            <a:pPr algn="ctr"/>
            <a:r>
              <a:rPr lang="en-GB" sz="825" dirty="0">
                <a:solidFill>
                  <a:schemeClr val="bg1"/>
                </a:solidFill>
              </a:rPr>
              <a:t>Other Data Lakes</a:t>
            </a:r>
          </a:p>
        </p:txBody>
      </p:sp>
      <p:sp>
        <p:nvSpPr>
          <p:cNvPr id="173" name="Rounded Rectangle 60"/>
          <p:cNvSpPr>
            <a:spLocks noChangeArrowheads="1"/>
          </p:cNvSpPr>
          <p:nvPr/>
        </p:nvSpPr>
        <p:spPr bwMode="auto">
          <a:xfrm>
            <a:off x="1302544" y="2601519"/>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Engagement</a:t>
            </a:r>
          </a:p>
        </p:txBody>
      </p:sp>
      <p:sp>
        <p:nvSpPr>
          <p:cNvPr id="174" name="Left-Right Arrow 173"/>
          <p:cNvSpPr/>
          <p:nvPr/>
        </p:nvSpPr>
        <p:spPr bwMode="auto">
          <a:xfrm>
            <a:off x="2150271" y="2914654"/>
            <a:ext cx="303610" cy="10834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4381" name="Rounded Rectangle 197"/>
          <p:cNvSpPr>
            <a:spLocks noChangeArrowheads="1"/>
          </p:cNvSpPr>
          <p:nvPr/>
        </p:nvSpPr>
        <p:spPr bwMode="auto">
          <a:xfrm>
            <a:off x="3332560" y="2388394"/>
            <a:ext cx="2528888" cy="1574006"/>
          </a:xfrm>
          <a:prstGeom prst="roundRect">
            <a:avLst>
              <a:gd name="adj" fmla="val 4028"/>
            </a:avLst>
          </a:prstGeom>
          <a:solidFill>
            <a:srgbClr val="FFFFFF"/>
          </a:solidFill>
          <a:ln w="9525">
            <a:solidFill>
              <a:srgbClr val="1F497D"/>
            </a:solidFill>
            <a:round/>
            <a:headEnd/>
            <a:tailEnd/>
          </a:ln>
        </p:spPr>
        <p:txBody>
          <a:bodyPr lIns="27000" tIns="27000" rIns="27000" bIns="27000" anchor="ctr"/>
          <a:lstStyle/>
          <a:p>
            <a:pPr algn="ctr"/>
            <a:r>
              <a:rPr lang="en-GB" sz="1200">
                <a:solidFill>
                  <a:srgbClr val="1F497D"/>
                </a:solidFill>
              </a:rPr>
              <a:t>Data Lake Repositories</a:t>
            </a: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p:txBody>
      </p:sp>
      <p:sp>
        <p:nvSpPr>
          <p:cNvPr id="163" name="Can 162"/>
          <p:cNvSpPr/>
          <p:nvPr/>
        </p:nvSpPr>
        <p:spPr>
          <a:xfrm>
            <a:off x="3882628" y="3269460"/>
            <a:ext cx="423863" cy="31789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4" name="Can 163"/>
          <p:cNvSpPr/>
          <p:nvPr/>
        </p:nvSpPr>
        <p:spPr>
          <a:xfrm>
            <a:off x="4420791" y="2905126"/>
            <a:ext cx="355997" cy="64293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5" name="Can 164"/>
          <p:cNvSpPr/>
          <p:nvPr/>
        </p:nvSpPr>
        <p:spPr>
          <a:xfrm>
            <a:off x="4863704" y="3221834"/>
            <a:ext cx="600075" cy="25241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7" name="Magnetic Disk 166"/>
          <p:cNvSpPr/>
          <p:nvPr/>
        </p:nvSpPr>
        <p:spPr>
          <a:xfrm>
            <a:off x="4356497" y="3442100"/>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8" name="Magnetic Disk 167"/>
          <p:cNvSpPr/>
          <p:nvPr/>
        </p:nvSpPr>
        <p:spPr>
          <a:xfrm>
            <a:off x="4470797" y="3556401"/>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9" name="Rounded Rectangle 60"/>
          <p:cNvSpPr>
            <a:spLocks noChangeArrowheads="1"/>
          </p:cNvSpPr>
          <p:nvPr/>
        </p:nvSpPr>
        <p:spPr bwMode="auto">
          <a:xfrm>
            <a:off x="1302544" y="3551638"/>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Automation</a:t>
            </a:r>
          </a:p>
        </p:txBody>
      </p:sp>
      <p:sp>
        <p:nvSpPr>
          <p:cNvPr id="170" name="Rounded Rectangle 60"/>
          <p:cNvSpPr>
            <a:spLocks noChangeArrowheads="1"/>
          </p:cNvSpPr>
          <p:nvPr/>
        </p:nvSpPr>
        <p:spPr bwMode="auto">
          <a:xfrm>
            <a:off x="1302544" y="2125269"/>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Record</a:t>
            </a:r>
          </a:p>
        </p:txBody>
      </p:sp>
      <p:sp>
        <p:nvSpPr>
          <p:cNvPr id="172" name="Rounded Rectangle 60"/>
          <p:cNvSpPr>
            <a:spLocks noChangeArrowheads="1"/>
          </p:cNvSpPr>
          <p:nvPr/>
        </p:nvSpPr>
        <p:spPr bwMode="auto">
          <a:xfrm>
            <a:off x="1302544" y="3076576"/>
            <a:ext cx="753666" cy="425054"/>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New Sources</a:t>
            </a:r>
          </a:p>
        </p:txBody>
      </p:sp>
      <p:sp>
        <p:nvSpPr>
          <p:cNvPr id="166" name="Rounded Rectangle 197"/>
          <p:cNvSpPr>
            <a:spLocks noChangeArrowheads="1"/>
          </p:cNvSpPr>
          <p:nvPr/>
        </p:nvSpPr>
        <p:spPr bwMode="auto">
          <a:xfrm>
            <a:off x="4610845" y="1819100"/>
            <a:ext cx="757622" cy="542925"/>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dirty="0"/>
              <a:t>Analytics</a:t>
            </a:r>
          </a:p>
          <a:p>
            <a:pPr algn="ctr"/>
            <a:r>
              <a:rPr lang="en-GB" sz="1050" dirty="0"/>
              <a:t>Engines</a:t>
            </a:r>
          </a:p>
        </p:txBody>
      </p:sp>
      <p:sp>
        <p:nvSpPr>
          <p:cNvPr id="2" name="Down Arrow 1"/>
          <p:cNvSpPr/>
          <p:nvPr/>
        </p:nvSpPr>
        <p:spPr>
          <a:xfrm>
            <a:off x="4885556" y="1395303"/>
            <a:ext cx="134142" cy="335410"/>
          </a:xfrm>
          <a:prstGeom prst="downArrow">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1F497D"/>
              </a:solidFill>
              <a:latin typeface="Calibri"/>
              <a:cs typeface="Calibri"/>
            </a:endParaRPr>
          </a:p>
        </p:txBody>
      </p:sp>
    </p:spTree>
    <p:extLst>
      <p:ext uri="{BB962C8B-B14F-4D97-AF65-F5344CB8AC3E}">
        <p14:creationId xmlns:p14="http://schemas.microsoft.com/office/powerpoint/2010/main" val="1713462203"/>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p:nvPr>
        </p:nvSpPr>
        <p:spPr/>
        <p:txBody>
          <a:bodyPr/>
          <a:lstStyle/>
          <a:p>
            <a:r>
              <a:rPr lang="en-US" dirty="0">
                <a:latin typeface="Arial" charset="0"/>
                <a:ea typeface="MS PGothic" charset="0"/>
              </a:rPr>
              <a:t>Secure access to the data lake’s data</a:t>
            </a:r>
          </a:p>
        </p:txBody>
      </p:sp>
      <p:sp>
        <p:nvSpPr>
          <p:cNvPr id="75778" name="Content Placeholder 18"/>
          <p:cNvSpPr>
            <a:spLocks noGrp="1"/>
          </p:cNvSpPr>
          <p:nvPr>
            <p:ph idx="1"/>
          </p:nvPr>
        </p:nvSpPr>
        <p:spPr/>
        <p:txBody>
          <a:bodyPr/>
          <a:lstStyle/>
          <a:p>
            <a:r>
              <a:rPr lang="en-US" dirty="0">
                <a:latin typeface="Calibri" charset="0"/>
                <a:ea typeface="MS PGothic" charset="0"/>
              </a:rPr>
              <a:t>The data lake’s security is assured with this combination of business processes and technical mechanisms.</a:t>
            </a:r>
          </a:p>
        </p:txBody>
      </p:sp>
      <p:sp>
        <p:nvSpPr>
          <p:cNvPr id="5" name="Rectangle 4"/>
          <p:cNvSpPr/>
          <p:nvPr/>
        </p:nvSpPr>
        <p:spPr>
          <a:xfrm>
            <a:off x="3124201" y="3086100"/>
            <a:ext cx="2184797" cy="370285"/>
          </a:xfrm>
          <a:prstGeom prst="rect">
            <a:avLst/>
          </a:prstGeom>
          <a:solidFill>
            <a:schemeClr val="accent6">
              <a:lumMod val="40000"/>
              <a:lumOff val="6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rgbClr val="1F497D"/>
                </a:solidFill>
                <a:latin typeface="Calibri"/>
                <a:cs typeface="Calibri"/>
              </a:rPr>
              <a:t>Isolated repositories</a:t>
            </a:r>
          </a:p>
        </p:txBody>
      </p:sp>
      <p:sp>
        <p:nvSpPr>
          <p:cNvPr id="6" name="Rectangle 5"/>
          <p:cNvSpPr/>
          <p:nvPr/>
        </p:nvSpPr>
        <p:spPr>
          <a:xfrm>
            <a:off x="3126582" y="2675335"/>
            <a:ext cx="2184797" cy="369094"/>
          </a:xfrm>
          <a:prstGeom prst="rect">
            <a:avLst/>
          </a:prstGeom>
          <a:solidFill>
            <a:schemeClr val="accent6">
              <a:lumMod val="40000"/>
              <a:lumOff val="6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rgbClr val="1F497D"/>
                </a:solidFill>
                <a:latin typeface="Calibri"/>
                <a:cs typeface="Calibri"/>
              </a:rPr>
              <a:t>Data centric security access</a:t>
            </a:r>
          </a:p>
        </p:txBody>
      </p:sp>
      <p:sp>
        <p:nvSpPr>
          <p:cNvPr id="7" name="Rectangle 6"/>
          <p:cNvSpPr/>
          <p:nvPr/>
        </p:nvSpPr>
        <p:spPr>
          <a:xfrm>
            <a:off x="3128963" y="2257425"/>
            <a:ext cx="2184797" cy="369094"/>
          </a:xfrm>
          <a:prstGeom prst="rect">
            <a:avLst/>
          </a:prstGeom>
          <a:solidFill>
            <a:schemeClr val="accent6">
              <a:lumMod val="40000"/>
              <a:lumOff val="6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rgbClr val="1F497D"/>
                </a:solidFill>
                <a:latin typeface="Calibri"/>
                <a:cs typeface="Calibri"/>
              </a:rPr>
              <a:t>Well defined access points</a:t>
            </a:r>
          </a:p>
        </p:txBody>
      </p:sp>
      <p:sp>
        <p:nvSpPr>
          <p:cNvPr id="8" name="Rectangle 7"/>
          <p:cNvSpPr/>
          <p:nvPr/>
        </p:nvSpPr>
        <p:spPr>
          <a:xfrm>
            <a:off x="2183606" y="2257425"/>
            <a:ext cx="909638" cy="1198960"/>
          </a:xfrm>
          <a:prstGeom prst="rect">
            <a:avLst/>
          </a:prstGeom>
          <a:solidFill>
            <a:schemeClr val="accent6">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rgbClr val="1F497D"/>
                </a:solidFill>
                <a:latin typeface="Calibri"/>
                <a:cs typeface="Calibri"/>
              </a:rPr>
              <a:t>Data access</a:t>
            </a:r>
            <a:br>
              <a:rPr lang="en-US" sz="1200" dirty="0">
                <a:solidFill>
                  <a:srgbClr val="1F497D"/>
                </a:solidFill>
                <a:latin typeface="Calibri"/>
                <a:cs typeface="Calibri"/>
              </a:rPr>
            </a:br>
            <a:r>
              <a:rPr lang="en-US" sz="1200" dirty="0">
                <a:solidFill>
                  <a:srgbClr val="1F497D"/>
                </a:solidFill>
                <a:latin typeface="Calibri"/>
                <a:cs typeface="Calibri"/>
              </a:rPr>
              <a:t>approval by</a:t>
            </a:r>
            <a:br>
              <a:rPr lang="en-US" sz="1200" dirty="0">
                <a:solidFill>
                  <a:srgbClr val="1F497D"/>
                </a:solidFill>
                <a:latin typeface="Calibri"/>
                <a:cs typeface="Calibri"/>
              </a:rPr>
            </a:br>
            <a:r>
              <a:rPr lang="en-US" sz="1200" dirty="0">
                <a:solidFill>
                  <a:srgbClr val="1F497D"/>
                </a:solidFill>
                <a:latin typeface="Calibri"/>
                <a:cs typeface="Calibri"/>
              </a:rPr>
              <a:t>subject area</a:t>
            </a:r>
            <a:br>
              <a:rPr lang="en-US" sz="1200" dirty="0">
                <a:solidFill>
                  <a:srgbClr val="1F497D"/>
                </a:solidFill>
                <a:latin typeface="Calibri"/>
                <a:cs typeface="Calibri"/>
              </a:rPr>
            </a:br>
            <a:r>
              <a:rPr lang="en-US" sz="1200" dirty="0">
                <a:solidFill>
                  <a:srgbClr val="1F497D"/>
                </a:solidFill>
                <a:latin typeface="Calibri"/>
                <a:cs typeface="Calibri"/>
              </a:rPr>
              <a:t>owner</a:t>
            </a:r>
          </a:p>
        </p:txBody>
      </p:sp>
      <p:sp>
        <p:nvSpPr>
          <p:cNvPr id="9" name="Rectangle 8"/>
          <p:cNvSpPr/>
          <p:nvPr/>
        </p:nvSpPr>
        <p:spPr>
          <a:xfrm>
            <a:off x="5343525" y="2257425"/>
            <a:ext cx="876300" cy="1198960"/>
          </a:xfrm>
          <a:prstGeom prst="rect">
            <a:avLst/>
          </a:prstGeom>
          <a:solidFill>
            <a:schemeClr val="accent6">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rgbClr val="1F497D"/>
                </a:solidFill>
                <a:latin typeface="Calibri"/>
                <a:cs typeface="Calibri"/>
              </a:rPr>
              <a:t>Access</a:t>
            </a:r>
            <a:br>
              <a:rPr lang="en-US" sz="1200" dirty="0">
                <a:solidFill>
                  <a:srgbClr val="1F497D"/>
                </a:solidFill>
                <a:latin typeface="Calibri"/>
                <a:cs typeface="Calibri"/>
              </a:rPr>
            </a:br>
            <a:r>
              <a:rPr lang="en-US" sz="1200" dirty="0">
                <a:solidFill>
                  <a:srgbClr val="1F497D"/>
                </a:solidFill>
                <a:latin typeface="Calibri"/>
                <a:cs typeface="Calibri"/>
              </a:rPr>
              <a:t>monitoring</a:t>
            </a:r>
            <a:br>
              <a:rPr lang="en-US" sz="1200" dirty="0">
                <a:solidFill>
                  <a:srgbClr val="1F497D"/>
                </a:solidFill>
                <a:latin typeface="Calibri"/>
                <a:cs typeface="Calibri"/>
              </a:rPr>
            </a:br>
            <a:r>
              <a:rPr lang="en-US" sz="1200" dirty="0">
                <a:solidFill>
                  <a:srgbClr val="1F497D"/>
                </a:solidFill>
                <a:latin typeface="Calibri"/>
                <a:cs typeface="Calibri"/>
              </a:rPr>
              <a:t>and logging</a:t>
            </a:r>
          </a:p>
        </p:txBody>
      </p:sp>
      <p:sp>
        <p:nvSpPr>
          <p:cNvPr id="10" name="Rectangle 9"/>
          <p:cNvSpPr/>
          <p:nvPr/>
        </p:nvSpPr>
        <p:spPr>
          <a:xfrm>
            <a:off x="6242448" y="2257425"/>
            <a:ext cx="948928" cy="1198960"/>
          </a:xfrm>
          <a:prstGeom prst="rect">
            <a:avLst/>
          </a:prstGeom>
          <a:solidFill>
            <a:schemeClr val="accent6">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accent3">
                    <a:lumMod val="75000"/>
                  </a:schemeClr>
                </a:solidFill>
                <a:latin typeface="Calibri"/>
                <a:cs typeface="Calibri"/>
              </a:rPr>
              <a:t>Security</a:t>
            </a:r>
            <a:br>
              <a:rPr lang="en-US" sz="1200" dirty="0">
                <a:solidFill>
                  <a:schemeClr val="accent3">
                    <a:lumMod val="75000"/>
                  </a:schemeClr>
                </a:solidFill>
                <a:latin typeface="Calibri"/>
                <a:cs typeface="Calibri"/>
              </a:rPr>
            </a:br>
            <a:r>
              <a:rPr lang="en-US" sz="1200" dirty="0">
                <a:solidFill>
                  <a:schemeClr val="accent3">
                    <a:lumMod val="75000"/>
                  </a:schemeClr>
                </a:solidFill>
                <a:latin typeface="Calibri"/>
                <a:cs typeface="Calibri"/>
              </a:rPr>
              <a:t>analytics</a:t>
            </a:r>
            <a:br>
              <a:rPr lang="en-US" sz="1200" dirty="0">
                <a:solidFill>
                  <a:schemeClr val="accent3">
                    <a:lumMod val="75000"/>
                  </a:schemeClr>
                </a:solidFill>
                <a:latin typeface="Calibri"/>
                <a:cs typeface="Calibri"/>
              </a:rPr>
            </a:br>
            <a:r>
              <a:rPr lang="en-US" sz="1200" dirty="0">
                <a:solidFill>
                  <a:schemeClr val="accent3">
                    <a:lumMod val="75000"/>
                  </a:schemeClr>
                </a:solidFill>
                <a:latin typeface="Calibri"/>
                <a:cs typeface="Calibri"/>
              </a:rPr>
              <a:t>and</a:t>
            </a:r>
            <a:br>
              <a:rPr lang="en-US" sz="1200" dirty="0">
                <a:solidFill>
                  <a:schemeClr val="accent3">
                    <a:lumMod val="75000"/>
                  </a:schemeClr>
                </a:solidFill>
                <a:latin typeface="Calibri"/>
                <a:cs typeface="Calibri"/>
              </a:rPr>
            </a:br>
            <a:r>
              <a:rPr lang="en-US" sz="1200" dirty="0">
                <a:solidFill>
                  <a:schemeClr val="accent3">
                    <a:lumMod val="75000"/>
                  </a:schemeClr>
                </a:solidFill>
                <a:latin typeface="Calibri"/>
                <a:cs typeface="Calibri"/>
              </a:rPr>
              <a:t>investigation</a:t>
            </a:r>
          </a:p>
        </p:txBody>
      </p:sp>
      <p:sp>
        <p:nvSpPr>
          <p:cNvPr id="11" name="Rectangle 10"/>
          <p:cNvSpPr/>
          <p:nvPr/>
        </p:nvSpPr>
        <p:spPr>
          <a:xfrm>
            <a:off x="7216379" y="2257425"/>
            <a:ext cx="739378" cy="1198960"/>
          </a:xfrm>
          <a:prstGeom prst="rect">
            <a:avLst/>
          </a:prstGeom>
          <a:solidFill>
            <a:schemeClr val="accent6">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accent3">
                    <a:lumMod val="75000"/>
                  </a:schemeClr>
                </a:solidFill>
                <a:latin typeface="Calibri"/>
                <a:cs typeface="Calibri"/>
              </a:rPr>
              <a:t>Security</a:t>
            </a:r>
            <a:br>
              <a:rPr lang="en-US" sz="1200" dirty="0">
                <a:solidFill>
                  <a:schemeClr val="accent3">
                    <a:lumMod val="75000"/>
                  </a:schemeClr>
                </a:solidFill>
                <a:latin typeface="Calibri"/>
                <a:cs typeface="Calibri"/>
              </a:rPr>
            </a:br>
            <a:r>
              <a:rPr lang="en-US" sz="1200" dirty="0">
                <a:solidFill>
                  <a:schemeClr val="accent3">
                    <a:lumMod val="75000"/>
                  </a:schemeClr>
                </a:solidFill>
                <a:latin typeface="Calibri"/>
                <a:cs typeface="Calibri"/>
              </a:rPr>
              <a:t>audit and</a:t>
            </a:r>
            <a:br>
              <a:rPr lang="en-US" sz="1200" dirty="0">
                <a:solidFill>
                  <a:schemeClr val="accent3">
                    <a:lumMod val="75000"/>
                  </a:schemeClr>
                </a:solidFill>
                <a:latin typeface="Calibri"/>
                <a:cs typeface="Calibri"/>
              </a:rPr>
            </a:br>
            <a:r>
              <a:rPr lang="en-US" sz="1200" dirty="0">
                <a:solidFill>
                  <a:schemeClr val="accent3">
                    <a:lumMod val="75000"/>
                  </a:schemeClr>
                </a:solidFill>
                <a:latin typeface="Calibri"/>
                <a:cs typeface="Calibri"/>
              </a:rPr>
              <a:t>review</a:t>
            </a:r>
          </a:p>
        </p:txBody>
      </p:sp>
      <p:sp>
        <p:nvSpPr>
          <p:cNvPr id="12" name="TextBox 11"/>
          <p:cNvSpPr txBox="1"/>
          <p:nvPr/>
        </p:nvSpPr>
        <p:spPr bwMode="auto">
          <a:xfrm>
            <a:off x="1681163" y="3799285"/>
            <a:ext cx="986167" cy="253916"/>
          </a:xfrm>
          <a:prstGeom prst="rect">
            <a:avLst/>
          </a:prstGeom>
          <a:noFill/>
          <a:ln w="9525">
            <a:noFill/>
            <a:miter lim="800000"/>
            <a:headEnd/>
            <a:tailEnd/>
          </a:ln>
        </p:spPr>
        <p:txBody>
          <a:bodyPr wrap="none">
            <a:spAutoFit/>
          </a:bodyPr>
          <a:lstStyle/>
          <a:p>
            <a:pPr>
              <a:defRPr/>
            </a:pPr>
            <a:r>
              <a:rPr lang="en-US" sz="1050" cap="small" dirty="0">
                <a:latin typeface="Calibri" pitchFamily="-1" charset="0"/>
                <a:ea typeface="+mn-ea"/>
                <a:cs typeface="+mn-cs"/>
              </a:rPr>
              <a:t>Administration</a:t>
            </a:r>
          </a:p>
        </p:txBody>
      </p:sp>
      <p:sp>
        <p:nvSpPr>
          <p:cNvPr id="13" name="TextBox 12"/>
          <p:cNvSpPr txBox="1"/>
          <p:nvPr/>
        </p:nvSpPr>
        <p:spPr bwMode="auto">
          <a:xfrm>
            <a:off x="4316017" y="3800475"/>
            <a:ext cx="782587" cy="253916"/>
          </a:xfrm>
          <a:prstGeom prst="rect">
            <a:avLst/>
          </a:prstGeom>
          <a:noFill/>
          <a:ln w="9525">
            <a:noFill/>
            <a:miter lim="800000"/>
            <a:headEnd/>
            <a:tailEnd/>
          </a:ln>
        </p:spPr>
        <p:txBody>
          <a:bodyPr wrap="none">
            <a:spAutoFit/>
          </a:bodyPr>
          <a:lstStyle/>
          <a:p>
            <a:pPr>
              <a:defRPr/>
            </a:pPr>
            <a:r>
              <a:rPr lang="en-US" sz="1050" cap="small" dirty="0">
                <a:latin typeface="Calibri" pitchFamily="-1" charset="0"/>
                <a:ea typeface="+mn-ea"/>
                <a:cs typeface="+mn-cs"/>
              </a:rPr>
              <a:t>At Runtime</a:t>
            </a:r>
          </a:p>
        </p:txBody>
      </p:sp>
      <p:sp>
        <p:nvSpPr>
          <p:cNvPr id="14" name="TextBox 13"/>
          <p:cNvSpPr txBox="1"/>
          <p:nvPr/>
        </p:nvSpPr>
        <p:spPr bwMode="auto">
          <a:xfrm>
            <a:off x="6850856" y="3792141"/>
            <a:ext cx="548548" cy="253916"/>
          </a:xfrm>
          <a:prstGeom prst="rect">
            <a:avLst/>
          </a:prstGeom>
          <a:noFill/>
          <a:ln w="9525">
            <a:noFill/>
            <a:miter lim="800000"/>
            <a:headEnd/>
            <a:tailEnd/>
          </a:ln>
        </p:spPr>
        <p:txBody>
          <a:bodyPr wrap="none">
            <a:spAutoFit/>
          </a:bodyPr>
          <a:lstStyle/>
          <a:p>
            <a:pPr>
              <a:defRPr/>
            </a:pPr>
            <a:r>
              <a:rPr lang="en-US" sz="1050" cap="small" dirty="0">
                <a:latin typeface="Calibri" pitchFamily="-1" charset="0"/>
                <a:ea typeface="+mn-ea"/>
                <a:cs typeface="+mn-cs"/>
              </a:rPr>
              <a:t>Review</a:t>
            </a:r>
          </a:p>
        </p:txBody>
      </p:sp>
      <p:sp>
        <p:nvSpPr>
          <p:cNvPr id="75789" name="Left Brace 14"/>
          <p:cNvSpPr>
            <a:spLocks/>
          </p:cNvSpPr>
          <p:nvPr/>
        </p:nvSpPr>
        <p:spPr bwMode="auto">
          <a:xfrm rot="-5400000">
            <a:off x="2048471" y="2686645"/>
            <a:ext cx="217884" cy="1871663"/>
          </a:xfrm>
          <a:prstGeom prst="leftBrace">
            <a:avLst>
              <a:gd name="adj1" fmla="val 8352"/>
              <a:gd name="adj2" fmla="val 50000"/>
            </a:avLst>
          </a:prstGeom>
          <a:noFill/>
          <a:ln w="190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en-US" sz="1050"/>
          </a:p>
        </p:txBody>
      </p:sp>
      <p:sp>
        <p:nvSpPr>
          <p:cNvPr id="75790" name="Left Brace 15"/>
          <p:cNvSpPr>
            <a:spLocks/>
          </p:cNvSpPr>
          <p:nvPr/>
        </p:nvSpPr>
        <p:spPr bwMode="auto">
          <a:xfrm rot="-5400000">
            <a:off x="4564857" y="2088357"/>
            <a:ext cx="216694" cy="3093244"/>
          </a:xfrm>
          <a:prstGeom prst="leftBrace">
            <a:avLst>
              <a:gd name="adj1" fmla="val 8327"/>
              <a:gd name="adj2" fmla="val 50000"/>
            </a:avLst>
          </a:prstGeom>
          <a:noFill/>
          <a:ln w="190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en-US" sz="1050"/>
          </a:p>
        </p:txBody>
      </p:sp>
      <p:sp>
        <p:nvSpPr>
          <p:cNvPr id="75791" name="Left Brace 16"/>
          <p:cNvSpPr>
            <a:spLocks/>
          </p:cNvSpPr>
          <p:nvPr/>
        </p:nvSpPr>
        <p:spPr bwMode="auto">
          <a:xfrm rot="-5400000">
            <a:off x="6997303" y="2772966"/>
            <a:ext cx="202406" cy="1714500"/>
          </a:xfrm>
          <a:prstGeom prst="leftBrace">
            <a:avLst>
              <a:gd name="adj1" fmla="val 8353"/>
              <a:gd name="adj2" fmla="val 50000"/>
            </a:avLst>
          </a:prstGeom>
          <a:noFill/>
          <a:ln w="190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en-US" sz="1050"/>
          </a:p>
        </p:txBody>
      </p:sp>
      <p:sp>
        <p:nvSpPr>
          <p:cNvPr id="18" name="Rectangle 17"/>
          <p:cNvSpPr/>
          <p:nvPr/>
        </p:nvSpPr>
        <p:spPr>
          <a:xfrm>
            <a:off x="1221581" y="2263379"/>
            <a:ext cx="929879" cy="1198959"/>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rgbClr val="1F497D"/>
                </a:solidFill>
                <a:latin typeface="Calibri"/>
                <a:cs typeface="Calibri"/>
              </a:rPr>
              <a:t>Data</a:t>
            </a:r>
            <a:br>
              <a:rPr lang="en-US" sz="1200" dirty="0">
                <a:solidFill>
                  <a:srgbClr val="1F497D"/>
                </a:solidFill>
                <a:latin typeface="Calibri"/>
                <a:cs typeface="Calibri"/>
              </a:rPr>
            </a:br>
            <a:r>
              <a:rPr lang="en-US" sz="1200" dirty="0">
                <a:solidFill>
                  <a:srgbClr val="1F497D"/>
                </a:solidFill>
                <a:latin typeface="Calibri"/>
                <a:cs typeface="Calibri"/>
              </a:rPr>
              <a:t>curation</a:t>
            </a:r>
            <a:br>
              <a:rPr lang="en-US" sz="1200" dirty="0">
                <a:solidFill>
                  <a:srgbClr val="1F497D"/>
                </a:solidFill>
                <a:latin typeface="Calibri"/>
                <a:cs typeface="Calibri"/>
              </a:rPr>
            </a:br>
            <a:r>
              <a:rPr lang="en-US" sz="1200" dirty="0">
                <a:solidFill>
                  <a:srgbClr val="1F497D"/>
                </a:solidFill>
                <a:latin typeface="Calibri"/>
                <a:cs typeface="Calibri"/>
              </a:rPr>
              <a:t>for security</a:t>
            </a:r>
            <a:br>
              <a:rPr lang="en-US" sz="1200" dirty="0">
                <a:solidFill>
                  <a:srgbClr val="1F497D"/>
                </a:solidFill>
                <a:latin typeface="Calibri"/>
                <a:cs typeface="Calibri"/>
              </a:rPr>
            </a:br>
            <a:r>
              <a:rPr lang="en-US" sz="1200" dirty="0">
                <a:solidFill>
                  <a:srgbClr val="1F497D"/>
                </a:solidFill>
                <a:latin typeface="Calibri"/>
                <a:cs typeface="Calibri"/>
              </a:rPr>
              <a:t>and</a:t>
            </a:r>
            <a:br>
              <a:rPr lang="en-US" sz="1200" dirty="0">
                <a:solidFill>
                  <a:srgbClr val="1F497D"/>
                </a:solidFill>
                <a:latin typeface="Calibri"/>
                <a:cs typeface="Calibri"/>
              </a:rPr>
            </a:br>
            <a:r>
              <a:rPr lang="en-US" sz="1200" dirty="0">
                <a:solidFill>
                  <a:srgbClr val="1F497D"/>
                </a:solidFill>
                <a:latin typeface="Calibri"/>
                <a:cs typeface="Calibri"/>
              </a:rPr>
              <a:t>protection</a:t>
            </a:r>
          </a:p>
        </p:txBody>
      </p:sp>
    </p:spTree>
    <p:extLst>
      <p:ext uri="{BB962C8B-B14F-4D97-AF65-F5344CB8AC3E}">
        <p14:creationId xmlns:p14="http://schemas.microsoft.com/office/powerpoint/2010/main" val="4284842796"/>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2"/>
          <p:cNvSpPr>
            <a:spLocks noGrp="1"/>
          </p:cNvSpPr>
          <p:nvPr>
            <p:ph type="title"/>
          </p:nvPr>
        </p:nvSpPr>
        <p:spPr/>
        <p:txBody>
          <a:bodyPr>
            <a:normAutofit/>
          </a:bodyPr>
          <a:lstStyle/>
          <a:p>
            <a:r>
              <a:rPr lang="en-US" dirty="0">
                <a:latin typeface="Arial" charset="0"/>
                <a:ea typeface="MS PGothic" charset="0"/>
              </a:rPr>
              <a:t>Two-layer defense – The Inner and Outer Ring</a:t>
            </a:r>
          </a:p>
        </p:txBody>
      </p:sp>
      <p:sp>
        <p:nvSpPr>
          <p:cNvPr id="81922" name="Content Placeholder 1"/>
          <p:cNvSpPr>
            <a:spLocks noGrp="1"/>
          </p:cNvSpPr>
          <p:nvPr>
            <p:ph idx="1"/>
          </p:nvPr>
        </p:nvSpPr>
        <p:spPr>
          <a:xfrm>
            <a:off x="359200" y="965874"/>
            <a:ext cx="4403300" cy="3603001"/>
          </a:xfrm>
        </p:spPr>
        <p:txBody>
          <a:bodyPr/>
          <a:lstStyle/>
          <a:p>
            <a:r>
              <a:rPr lang="en-US" dirty="0">
                <a:latin typeface="Calibri" charset="0"/>
                <a:ea typeface="MS PGothic" charset="0"/>
              </a:rPr>
              <a:t>The data lake architecture can be through of as having 2 layers of protection:</a:t>
            </a:r>
          </a:p>
          <a:p>
            <a:pPr lvl="1"/>
            <a:r>
              <a:rPr lang="en-US" b="1" dirty="0">
                <a:latin typeface="Calibri" charset="0"/>
                <a:ea typeface="MS PGothic" charset="0"/>
              </a:rPr>
              <a:t>Outer Ring</a:t>
            </a:r>
            <a:r>
              <a:rPr lang="en-US" dirty="0">
                <a:latin typeface="Calibri" charset="0"/>
                <a:ea typeface="MS PGothic" charset="0"/>
              </a:rPr>
              <a:t>: The data lake's outer boundary is where the identity of a person or caller is established.  This is represented by the data lake’s services.</a:t>
            </a:r>
          </a:p>
          <a:p>
            <a:pPr lvl="1"/>
            <a:r>
              <a:rPr lang="en-US" b="1" dirty="0">
                <a:latin typeface="Calibri" charset="0"/>
                <a:ea typeface="MS PGothic" charset="0"/>
              </a:rPr>
              <a:t>Inner Ring</a:t>
            </a:r>
            <a:r>
              <a:rPr lang="en-US" dirty="0">
                <a:latin typeface="Calibri" charset="0"/>
                <a:ea typeface="MS PGothic" charset="0"/>
              </a:rPr>
              <a:t>: The data lake's inner boundary encircles the data lake repositories.  The repositories inside this boundary have very restricted security access set up so only the approved analytics, processes and services sitting inside the data lake can access the data lake repositories.</a:t>
            </a:r>
          </a:p>
        </p:txBody>
      </p:sp>
      <p:grpSp>
        <p:nvGrpSpPr>
          <p:cNvPr id="81923" name="Group 13"/>
          <p:cNvGrpSpPr>
            <a:grpSpLocks/>
          </p:cNvGrpSpPr>
          <p:nvPr/>
        </p:nvGrpSpPr>
        <p:grpSpPr bwMode="auto">
          <a:xfrm>
            <a:off x="5907882" y="1970088"/>
            <a:ext cx="2141935" cy="1503760"/>
            <a:chOff x="2309813" y="2679700"/>
            <a:chExt cx="4970462" cy="3644900"/>
          </a:xfrm>
        </p:grpSpPr>
        <p:sp>
          <p:nvSpPr>
            <p:cNvPr id="81934"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57150">
              <a:solidFill>
                <a:srgbClr val="984807"/>
              </a:solidFill>
              <a:round/>
              <a:headEnd/>
              <a:tailEnd/>
            </a:ln>
          </p:spPr>
          <p:txBody>
            <a:bodyPr lIns="27000" tIns="27000" rIns="27000" bIns="27000" anchor="b"/>
            <a:lstStyle/>
            <a:p>
              <a:pPr algn="ctr"/>
              <a:r>
                <a:rPr lang="en-GB" sz="675" dirty="0">
                  <a:solidFill>
                    <a:srgbClr val="FFFFFF"/>
                  </a:solidFill>
                </a:rPr>
                <a:t>Data Lake</a:t>
              </a:r>
            </a:p>
          </p:txBody>
        </p:sp>
        <p:sp>
          <p:nvSpPr>
            <p:cNvPr id="81935"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675"/>
                <a:t>Information Management and Governance Fabric</a:t>
              </a:r>
            </a:p>
          </p:txBody>
        </p:sp>
        <p:sp>
          <p:nvSpPr>
            <p:cNvPr id="81936"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r>
                <a:rPr lang="en-GB" sz="675" dirty="0">
                  <a:solidFill>
                    <a:srgbClr val="1F497D"/>
                  </a:solidFill>
                </a:rPr>
                <a:t>Data Lake Services</a:t>
              </a:r>
            </a:p>
          </p:txBody>
        </p:sp>
        <p:sp>
          <p:nvSpPr>
            <p:cNvPr id="81937" name="Rounded Rectangle 197"/>
            <p:cNvSpPr>
              <a:spLocks noChangeArrowheads="1"/>
            </p:cNvSpPr>
            <p:nvPr/>
          </p:nvSpPr>
          <p:spPr bwMode="auto">
            <a:xfrm>
              <a:off x="3463552" y="3641024"/>
              <a:ext cx="2753080" cy="1789416"/>
            </a:xfrm>
            <a:prstGeom prst="roundRect">
              <a:avLst>
                <a:gd name="adj" fmla="val 4028"/>
              </a:avLst>
            </a:prstGeom>
            <a:solidFill>
              <a:srgbClr val="FFFFFF"/>
            </a:solidFill>
            <a:ln w="57150">
              <a:solidFill>
                <a:srgbClr val="984807"/>
              </a:solidFill>
              <a:round/>
              <a:headEnd/>
              <a:tailEnd/>
            </a:ln>
          </p:spPr>
          <p:txBody>
            <a:bodyPr lIns="27000" tIns="27000" rIns="27000" bIns="27000"/>
            <a:lstStyle/>
            <a:p>
              <a:pPr algn="ctr"/>
              <a:r>
                <a:rPr lang="en-GB" sz="675" dirty="0">
                  <a:solidFill>
                    <a:srgbClr val="1F497D"/>
                  </a:solidFill>
                </a:rPr>
                <a:t>Data Lake Repositories</a:t>
              </a:r>
            </a:p>
          </p:txBody>
        </p:sp>
      </p:grpSp>
      <p:sp>
        <p:nvSpPr>
          <p:cNvPr id="81924" name="TextBox 2"/>
          <p:cNvSpPr txBox="1">
            <a:spLocks noChangeArrowheads="1"/>
          </p:cNvSpPr>
          <p:nvPr/>
        </p:nvSpPr>
        <p:spPr bwMode="auto">
          <a:xfrm>
            <a:off x="4838701" y="2614216"/>
            <a:ext cx="74251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Inner Ring</a:t>
            </a:r>
          </a:p>
        </p:txBody>
      </p:sp>
      <p:sp>
        <p:nvSpPr>
          <p:cNvPr id="81925" name="TextBox 10"/>
          <p:cNvSpPr txBox="1">
            <a:spLocks noChangeArrowheads="1"/>
          </p:cNvSpPr>
          <p:nvPr/>
        </p:nvSpPr>
        <p:spPr bwMode="auto">
          <a:xfrm>
            <a:off x="4841082" y="2191544"/>
            <a:ext cx="77296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Outer Ring</a:t>
            </a:r>
          </a:p>
        </p:txBody>
      </p:sp>
      <p:cxnSp>
        <p:nvCxnSpPr>
          <p:cNvPr id="5" name="Straight Arrow Connector 4"/>
          <p:cNvCxnSpPr>
            <a:stCxn id="81925" idx="3"/>
          </p:cNvCxnSpPr>
          <p:nvPr/>
        </p:nvCxnSpPr>
        <p:spPr bwMode="auto">
          <a:xfrm flipV="1">
            <a:off x="5614051" y="2307035"/>
            <a:ext cx="266447" cy="11467"/>
          </a:xfrm>
          <a:prstGeom prst="straightConnector1">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 name="Straight Arrow Connector 7"/>
          <p:cNvCxnSpPr>
            <a:stCxn id="81924" idx="3"/>
            <a:endCxn id="81937" idx="1"/>
          </p:cNvCxnSpPr>
          <p:nvPr/>
        </p:nvCxnSpPr>
        <p:spPr bwMode="auto">
          <a:xfrm flipV="1">
            <a:off x="5581212" y="2735823"/>
            <a:ext cx="823854" cy="5351"/>
          </a:xfrm>
          <a:prstGeom prst="straightConnector1">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81928" name="Group 8"/>
          <p:cNvGrpSpPr>
            <a:grpSpLocks/>
          </p:cNvGrpSpPr>
          <p:nvPr/>
        </p:nvGrpSpPr>
        <p:grpSpPr bwMode="auto">
          <a:xfrm>
            <a:off x="6580585" y="2593975"/>
            <a:ext cx="835819" cy="446485"/>
            <a:chOff x="3652838" y="3154363"/>
            <a:chExt cx="2108200" cy="1155700"/>
          </a:xfrm>
        </p:grpSpPr>
        <p:sp>
          <p:nvSpPr>
            <p:cNvPr id="17" name="Can 16"/>
            <p:cNvSpPr/>
            <p:nvPr/>
          </p:nvSpPr>
          <p:spPr>
            <a:xfrm>
              <a:off x="3652838" y="3641298"/>
              <a:ext cx="564589" cy="422216"/>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8" name="Can 17"/>
            <p:cNvSpPr/>
            <p:nvPr/>
          </p:nvSpPr>
          <p:spPr>
            <a:xfrm>
              <a:off x="4370586" y="3154363"/>
              <a:ext cx="474495" cy="85675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9" name="Can 18"/>
            <p:cNvSpPr/>
            <p:nvPr/>
          </p:nvSpPr>
          <p:spPr>
            <a:xfrm>
              <a:off x="4962204" y="3576579"/>
              <a:ext cx="798834" cy="335922"/>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20" name="Magnetic Disk 19"/>
            <p:cNvSpPr/>
            <p:nvPr/>
          </p:nvSpPr>
          <p:spPr>
            <a:xfrm>
              <a:off x="4283496" y="3869355"/>
              <a:ext cx="408426" cy="289695"/>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21" name="Magnetic Disk 20"/>
            <p:cNvSpPr/>
            <p:nvPr/>
          </p:nvSpPr>
          <p:spPr>
            <a:xfrm>
              <a:off x="4436655" y="4023449"/>
              <a:ext cx="405424" cy="286614"/>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spTree>
    <p:extLst>
      <p:ext uri="{BB962C8B-B14F-4D97-AF65-F5344CB8AC3E}">
        <p14:creationId xmlns:p14="http://schemas.microsoft.com/office/powerpoint/2010/main" val="1803896492"/>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3"/>
          <p:cNvSpPr>
            <a:spLocks noGrp="1"/>
          </p:cNvSpPr>
          <p:nvPr>
            <p:ph type="title"/>
          </p:nvPr>
        </p:nvSpPr>
        <p:spPr/>
        <p:txBody>
          <a:bodyPr/>
          <a:lstStyle/>
          <a:p>
            <a:r>
              <a:rPr lang="en-US">
                <a:latin typeface="Arial" charset="0"/>
                <a:ea typeface="MS PGothic" charset="0"/>
              </a:rPr>
              <a:t>Well-defined Access Points</a:t>
            </a:r>
          </a:p>
        </p:txBody>
      </p:sp>
      <p:sp>
        <p:nvSpPr>
          <p:cNvPr id="82946" name="Content Placeholder 38"/>
          <p:cNvSpPr>
            <a:spLocks noGrp="1"/>
          </p:cNvSpPr>
          <p:nvPr>
            <p:ph idx="1"/>
          </p:nvPr>
        </p:nvSpPr>
        <p:spPr>
          <a:xfrm>
            <a:off x="4978400" y="965874"/>
            <a:ext cx="3853900" cy="3603001"/>
          </a:xfrm>
        </p:spPr>
        <p:txBody>
          <a:bodyPr/>
          <a:lstStyle/>
          <a:p>
            <a:r>
              <a:rPr lang="en-US" sz="1500" dirty="0">
                <a:latin typeface="Calibri" charset="0"/>
                <a:ea typeface="MS PGothic" charset="0"/>
              </a:rPr>
              <a:t>The place in the outer ring where a user (or system) connects to the data lake is called an access point.</a:t>
            </a:r>
          </a:p>
          <a:p>
            <a:r>
              <a:rPr lang="en-US" sz="1500" dirty="0">
                <a:latin typeface="Calibri" charset="0"/>
                <a:ea typeface="MS PGothic" charset="0"/>
              </a:rPr>
              <a:t>An access point is supported by a data lake service.</a:t>
            </a:r>
          </a:p>
          <a:p>
            <a:r>
              <a:rPr lang="en-US" sz="1500" dirty="0">
                <a:latin typeface="Calibri" charset="0"/>
                <a:ea typeface="MS PGothic" charset="0"/>
              </a:rPr>
              <a:t>The service uses the security profile to determine the level of access that the person/system has.</a:t>
            </a:r>
          </a:p>
          <a:p>
            <a:r>
              <a:rPr lang="en-US" sz="1500" dirty="0">
                <a:latin typeface="Calibri" charset="0"/>
                <a:ea typeface="MS PGothic" charset="0"/>
              </a:rPr>
              <a:t>The service then uses the data lake’s catalog to determine which data the access rights refer to and the governance rules that must be enforced on the data before it is made available to the requestor.</a:t>
            </a:r>
          </a:p>
        </p:txBody>
      </p:sp>
      <p:grpSp>
        <p:nvGrpSpPr>
          <p:cNvPr id="82947" name="Group 17"/>
          <p:cNvGrpSpPr>
            <a:grpSpLocks/>
          </p:cNvGrpSpPr>
          <p:nvPr/>
        </p:nvGrpSpPr>
        <p:grpSpPr bwMode="auto">
          <a:xfrm>
            <a:off x="2781300" y="1333500"/>
            <a:ext cx="329804" cy="582216"/>
            <a:chOff x="603250" y="4737100"/>
            <a:chExt cx="355600" cy="654050"/>
          </a:xfrm>
        </p:grpSpPr>
        <p:sp>
          <p:nvSpPr>
            <p:cNvPr id="14" name="Delay 13"/>
            <p:cNvSpPr/>
            <p:nvPr/>
          </p:nvSpPr>
          <p:spPr>
            <a:xfrm rot="16200000">
              <a:off x="546314" y="4978615"/>
              <a:ext cx="469472"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 name="Oval 14"/>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82948" name="Group 13"/>
          <p:cNvGrpSpPr>
            <a:grpSpLocks/>
          </p:cNvGrpSpPr>
          <p:nvPr/>
        </p:nvGrpSpPr>
        <p:grpSpPr bwMode="auto">
          <a:xfrm>
            <a:off x="1488281" y="2247900"/>
            <a:ext cx="2915841" cy="2047875"/>
            <a:chOff x="2309813" y="2679700"/>
            <a:chExt cx="4970462" cy="3644900"/>
          </a:xfrm>
        </p:grpSpPr>
        <p:sp>
          <p:nvSpPr>
            <p:cNvPr id="82956"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a:r>
                <a:rPr lang="en-GB" sz="900" dirty="0">
                  <a:solidFill>
                    <a:schemeClr val="bg1"/>
                  </a:solidFill>
                </a:rPr>
                <a:t>Data Lake</a:t>
              </a:r>
            </a:p>
          </p:txBody>
        </p:sp>
        <p:sp>
          <p:nvSpPr>
            <p:cNvPr id="82957"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900"/>
                <a:t>Information Management and Governance Fabric</a:t>
              </a:r>
            </a:p>
          </p:txBody>
        </p:sp>
        <p:sp>
          <p:nvSpPr>
            <p:cNvPr id="82958"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r>
                <a:rPr lang="en-GB" sz="900" dirty="0">
                  <a:solidFill>
                    <a:schemeClr val="tx2"/>
                  </a:solidFill>
                </a:rPr>
                <a:t>Data Lake Services</a:t>
              </a:r>
            </a:p>
          </p:txBody>
        </p:sp>
        <p:sp>
          <p:nvSpPr>
            <p:cNvPr id="82959" name="Rounded Rectangle 197"/>
            <p:cNvSpPr>
              <a:spLocks noChangeArrowheads="1"/>
            </p:cNvSpPr>
            <p:nvPr/>
          </p:nvSpPr>
          <p:spPr bwMode="auto">
            <a:xfrm>
              <a:off x="3463552" y="3641024"/>
              <a:ext cx="2753080" cy="1789416"/>
            </a:xfrm>
            <a:prstGeom prst="roundRect">
              <a:avLst>
                <a:gd name="adj" fmla="val 4028"/>
              </a:avLst>
            </a:prstGeom>
            <a:solidFill>
              <a:srgbClr val="FFFFFF"/>
            </a:solidFill>
            <a:ln w="9525">
              <a:solidFill>
                <a:srgbClr val="1F497D"/>
              </a:solidFill>
              <a:round/>
              <a:headEnd/>
              <a:tailEnd/>
            </a:ln>
          </p:spPr>
          <p:txBody>
            <a:bodyPr lIns="27000" tIns="27000" rIns="27000" bIns="27000"/>
            <a:lstStyle/>
            <a:p>
              <a:r>
                <a:rPr lang="en-GB" sz="900" dirty="0">
                  <a:solidFill>
                    <a:srgbClr val="1F497D"/>
                  </a:solidFill>
                </a:rPr>
                <a:t>Data Lake</a:t>
              </a:r>
            </a:p>
            <a:p>
              <a:r>
                <a:rPr lang="en-GB" sz="900" dirty="0">
                  <a:solidFill>
                    <a:srgbClr val="1F497D"/>
                  </a:solidFill>
                </a:rPr>
                <a:t>Repositories</a:t>
              </a:r>
            </a:p>
          </p:txBody>
        </p:sp>
      </p:grpSp>
      <p:sp>
        <p:nvSpPr>
          <p:cNvPr id="31" name="Can 30"/>
          <p:cNvSpPr/>
          <p:nvPr/>
        </p:nvSpPr>
        <p:spPr>
          <a:xfrm>
            <a:off x="2515791" y="3420667"/>
            <a:ext cx="271463" cy="202406"/>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2" name="Can 31"/>
          <p:cNvSpPr/>
          <p:nvPr/>
        </p:nvSpPr>
        <p:spPr>
          <a:xfrm>
            <a:off x="2859882" y="3187304"/>
            <a:ext cx="227410" cy="41076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3" name="Can 32"/>
          <p:cNvSpPr/>
          <p:nvPr/>
        </p:nvSpPr>
        <p:spPr>
          <a:xfrm>
            <a:off x="3143250" y="3389710"/>
            <a:ext cx="382191" cy="160734"/>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4" name="Magnetic Disk 33"/>
          <p:cNvSpPr/>
          <p:nvPr/>
        </p:nvSpPr>
        <p:spPr>
          <a:xfrm>
            <a:off x="2819401" y="3530203"/>
            <a:ext cx="194072" cy="13811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5" name="Magnetic Disk 34"/>
          <p:cNvSpPr/>
          <p:nvPr/>
        </p:nvSpPr>
        <p:spPr>
          <a:xfrm>
            <a:off x="2892028" y="3602831"/>
            <a:ext cx="194072" cy="13811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7" name="Up-Down Arrow 36"/>
          <p:cNvSpPr/>
          <p:nvPr/>
        </p:nvSpPr>
        <p:spPr>
          <a:xfrm>
            <a:off x="2868216" y="1938337"/>
            <a:ext cx="155972" cy="280988"/>
          </a:xfrm>
          <a:prstGeom prst="up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1" name="Straight Arrow Connector 40"/>
          <p:cNvCxnSpPr>
            <a:endCxn id="82956" idx="0"/>
          </p:cNvCxnSpPr>
          <p:nvPr/>
        </p:nvCxnSpPr>
        <p:spPr bwMode="auto">
          <a:xfrm flipH="1">
            <a:off x="2946798" y="1513285"/>
            <a:ext cx="1916906" cy="734615"/>
          </a:xfrm>
          <a:prstGeom prst="straightConnector1">
            <a:avLst/>
          </a:prstGeom>
          <a:solidFill>
            <a:srgbClr val="CC99FF"/>
          </a:solidFill>
          <a:ln w="57150"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36471668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flipV="1">
            <a:off x="1943100" y="2298700"/>
            <a:ext cx="167879" cy="111919"/>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8" name="Rectangle 37"/>
          <p:cNvSpPr/>
          <p:nvPr/>
        </p:nvSpPr>
        <p:spPr>
          <a:xfrm>
            <a:off x="2303860" y="2804717"/>
            <a:ext cx="235744" cy="13454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40" name="Rectangle 39"/>
          <p:cNvSpPr/>
          <p:nvPr/>
        </p:nvSpPr>
        <p:spPr>
          <a:xfrm>
            <a:off x="2541985" y="2538017"/>
            <a:ext cx="234553" cy="13454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43" name="Rectangle 42"/>
          <p:cNvSpPr/>
          <p:nvPr/>
        </p:nvSpPr>
        <p:spPr>
          <a:xfrm>
            <a:off x="2028825" y="2552304"/>
            <a:ext cx="234554" cy="13454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83973" name="Title 3"/>
          <p:cNvSpPr>
            <a:spLocks noGrp="1"/>
          </p:cNvSpPr>
          <p:nvPr>
            <p:ph type="title"/>
          </p:nvPr>
        </p:nvSpPr>
        <p:spPr/>
        <p:txBody>
          <a:bodyPr/>
          <a:lstStyle/>
          <a:p>
            <a:r>
              <a:rPr lang="en-US">
                <a:latin typeface="Arial" charset="0"/>
                <a:ea typeface="MS PGothic" charset="0"/>
              </a:rPr>
              <a:t>Data-centric security access</a:t>
            </a:r>
          </a:p>
        </p:txBody>
      </p:sp>
      <p:sp>
        <p:nvSpPr>
          <p:cNvPr id="39" name="Content Placeholder 38"/>
          <p:cNvSpPr>
            <a:spLocks noGrp="1"/>
          </p:cNvSpPr>
          <p:nvPr>
            <p:ph idx="1"/>
          </p:nvPr>
        </p:nvSpPr>
        <p:spPr>
          <a:xfrm>
            <a:off x="3810000" y="965874"/>
            <a:ext cx="5022300" cy="3603001"/>
          </a:xfrm>
        </p:spPr>
        <p:txBody>
          <a:bodyPr>
            <a:noAutofit/>
          </a:bodyPr>
          <a:lstStyle/>
          <a:p>
            <a:pPr>
              <a:defRPr/>
            </a:pPr>
            <a:r>
              <a:rPr lang="en-US" sz="1500" dirty="0"/>
              <a:t>There are two types of data-centric guard functions:</a:t>
            </a:r>
          </a:p>
          <a:p>
            <a:pPr lvl="1">
              <a:defRPr/>
            </a:pPr>
            <a:r>
              <a:rPr lang="en-US" sz="1350" b="1" dirty="0"/>
              <a:t>Pre-Access Guard</a:t>
            </a:r>
            <a:r>
              <a:rPr lang="en-US" sz="1350" dirty="0"/>
              <a:t>: Determining whether the caller is authorized to access the requested data.  These guards run at the start of the request.</a:t>
            </a:r>
          </a:p>
          <a:p>
            <a:pPr lvl="1">
              <a:defRPr/>
            </a:pPr>
            <a:r>
              <a:rPr lang="en-US" sz="1350" b="1" dirty="0"/>
              <a:t>Post-Access Guard</a:t>
            </a:r>
            <a:r>
              <a:rPr lang="en-US" sz="1350" dirty="0"/>
              <a:t>: Adjusting the data that is returned to the caller so that it complies with the information protection policies for the service.  For example:</a:t>
            </a:r>
          </a:p>
          <a:p>
            <a:pPr lvl="2">
              <a:defRPr/>
            </a:pPr>
            <a:r>
              <a:rPr lang="en-US" sz="1200" dirty="0"/>
              <a:t>Masking sensitive</a:t>
            </a:r>
          </a:p>
          <a:p>
            <a:pPr lvl="2">
              <a:defRPr/>
            </a:pPr>
            <a:r>
              <a:rPr lang="en-US" sz="1200" dirty="0"/>
              <a:t>Removing elements that identify individuals</a:t>
            </a:r>
          </a:p>
          <a:p>
            <a:pPr lvl="2">
              <a:defRPr/>
            </a:pPr>
            <a:r>
              <a:rPr lang="en-US" sz="1200" dirty="0"/>
              <a:t>Encrypting data for transmission</a:t>
            </a:r>
          </a:p>
          <a:p>
            <a:pPr marL="473869" lvl="2">
              <a:defRPr/>
            </a:pPr>
            <a:r>
              <a:rPr lang="en-US" sz="1200" dirty="0"/>
              <a:t>These guards run towards the end of the processing, before the data is returned to the caller.</a:t>
            </a:r>
          </a:p>
          <a:p>
            <a:pPr>
              <a:defRPr/>
            </a:pPr>
            <a:endParaRPr lang="en-US" sz="1500" dirty="0"/>
          </a:p>
        </p:txBody>
      </p:sp>
      <p:grpSp>
        <p:nvGrpSpPr>
          <p:cNvPr id="83975" name="Group 17"/>
          <p:cNvGrpSpPr>
            <a:grpSpLocks/>
          </p:cNvGrpSpPr>
          <p:nvPr/>
        </p:nvGrpSpPr>
        <p:grpSpPr bwMode="auto">
          <a:xfrm>
            <a:off x="1866900" y="1346200"/>
            <a:ext cx="329804" cy="582216"/>
            <a:chOff x="603250" y="4737100"/>
            <a:chExt cx="355600" cy="654050"/>
          </a:xfrm>
        </p:grpSpPr>
        <p:sp>
          <p:nvSpPr>
            <p:cNvPr id="14" name="Delay 13"/>
            <p:cNvSpPr/>
            <p:nvPr/>
          </p:nvSpPr>
          <p:spPr>
            <a:xfrm rot="16200000">
              <a:off x="546314" y="4978615"/>
              <a:ext cx="469472"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 name="Oval 14"/>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83976" name="Group 13"/>
          <p:cNvGrpSpPr>
            <a:grpSpLocks/>
          </p:cNvGrpSpPr>
          <p:nvPr/>
        </p:nvGrpSpPr>
        <p:grpSpPr bwMode="auto">
          <a:xfrm>
            <a:off x="573881" y="2260600"/>
            <a:ext cx="2915841" cy="2047875"/>
            <a:chOff x="2309813" y="2679700"/>
            <a:chExt cx="4970462" cy="3644900"/>
          </a:xfrm>
        </p:grpSpPr>
        <p:sp>
          <p:nvSpPr>
            <p:cNvPr id="83990"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a:r>
                <a:rPr lang="en-GB" sz="900" dirty="0">
                  <a:solidFill>
                    <a:schemeClr val="bg1"/>
                  </a:solidFill>
                </a:rPr>
                <a:t>Data Lake</a:t>
              </a:r>
            </a:p>
          </p:txBody>
        </p:sp>
        <p:sp>
          <p:nvSpPr>
            <p:cNvPr id="83991"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900"/>
                <a:t>Information Management and Governance Fabric</a:t>
              </a:r>
            </a:p>
          </p:txBody>
        </p:sp>
        <p:sp>
          <p:nvSpPr>
            <p:cNvPr id="83992"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endParaRPr lang="en-GB" sz="900">
                <a:solidFill>
                  <a:schemeClr val="tx2"/>
                </a:solidFill>
              </a:endParaRPr>
            </a:p>
          </p:txBody>
        </p:sp>
        <p:sp>
          <p:nvSpPr>
            <p:cNvPr id="83993" name="Rounded Rectangle 197"/>
            <p:cNvSpPr>
              <a:spLocks noChangeArrowheads="1"/>
            </p:cNvSpPr>
            <p:nvPr/>
          </p:nvSpPr>
          <p:spPr bwMode="auto">
            <a:xfrm>
              <a:off x="3463552" y="3641024"/>
              <a:ext cx="2753080" cy="1789416"/>
            </a:xfrm>
            <a:prstGeom prst="roundRect">
              <a:avLst>
                <a:gd name="adj" fmla="val 4028"/>
              </a:avLst>
            </a:prstGeom>
            <a:solidFill>
              <a:srgbClr val="FFFFFF"/>
            </a:solidFill>
            <a:ln w="9525">
              <a:solidFill>
                <a:srgbClr val="1F497D"/>
              </a:solidFill>
              <a:round/>
              <a:headEnd/>
              <a:tailEnd/>
            </a:ln>
          </p:spPr>
          <p:txBody>
            <a:bodyPr lIns="27000" tIns="27000" rIns="27000" bIns="27000"/>
            <a:lstStyle/>
            <a:p>
              <a:r>
                <a:rPr lang="en-GB" sz="900" dirty="0">
                  <a:solidFill>
                    <a:srgbClr val="1F497D"/>
                  </a:solidFill>
                </a:rPr>
                <a:t>Data Lake</a:t>
              </a:r>
            </a:p>
            <a:p>
              <a:r>
                <a:rPr lang="en-GB" sz="900" dirty="0">
                  <a:solidFill>
                    <a:srgbClr val="1F497D"/>
                  </a:solidFill>
                </a:rPr>
                <a:t>Repositories</a:t>
              </a:r>
            </a:p>
          </p:txBody>
        </p:sp>
      </p:grpSp>
      <p:sp>
        <p:nvSpPr>
          <p:cNvPr id="31" name="Can 30"/>
          <p:cNvSpPr/>
          <p:nvPr/>
        </p:nvSpPr>
        <p:spPr>
          <a:xfrm>
            <a:off x="1601391" y="3433367"/>
            <a:ext cx="271463" cy="202406"/>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2" name="Can 31"/>
          <p:cNvSpPr/>
          <p:nvPr/>
        </p:nvSpPr>
        <p:spPr>
          <a:xfrm>
            <a:off x="1945482" y="3200004"/>
            <a:ext cx="227410" cy="41076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3" name="Can 32"/>
          <p:cNvSpPr/>
          <p:nvPr/>
        </p:nvSpPr>
        <p:spPr>
          <a:xfrm>
            <a:off x="2228850" y="3402410"/>
            <a:ext cx="382191" cy="160734"/>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4" name="Magnetic Disk 33"/>
          <p:cNvSpPr/>
          <p:nvPr/>
        </p:nvSpPr>
        <p:spPr>
          <a:xfrm>
            <a:off x="1905001" y="3542903"/>
            <a:ext cx="194072" cy="13811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5" name="Magnetic Disk 34"/>
          <p:cNvSpPr/>
          <p:nvPr/>
        </p:nvSpPr>
        <p:spPr>
          <a:xfrm>
            <a:off x="1977628" y="3615531"/>
            <a:ext cx="194072" cy="13811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37" name="Up-Down Arrow 36"/>
          <p:cNvSpPr/>
          <p:nvPr/>
        </p:nvSpPr>
        <p:spPr>
          <a:xfrm>
            <a:off x="1953816" y="1951037"/>
            <a:ext cx="155972" cy="280988"/>
          </a:xfrm>
          <a:prstGeom prst="up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1" name="Straight Arrow Connector 40"/>
          <p:cNvCxnSpPr>
            <a:stCxn id="37" idx="4"/>
            <a:endCxn id="33" idx="1"/>
          </p:cNvCxnSpPr>
          <p:nvPr/>
        </p:nvCxnSpPr>
        <p:spPr bwMode="auto">
          <a:xfrm rot="16200000" flipH="1">
            <a:off x="1640682" y="2623741"/>
            <a:ext cx="1170385" cy="386953"/>
          </a:xfrm>
          <a:prstGeom prst="bentConnector3">
            <a:avLst>
              <a:gd name="adj1" fmla="val 34689"/>
            </a:avLst>
          </a:prstGeom>
          <a:solidFill>
            <a:srgbClr val="CC99FF"/>
          </a:solidFill>
          <a:ln w="57150" cap="flat" cmpd="sng" algn="ctr">
            <a:solidFill>
              <a:schemeClr val="tx2"/>
            </a:solidFill>
            <a:prstDash val="solid"/>
            <a:round/>
            <a:headEnd type="arrow"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3984" name="Rounded Rectangle 197"/>
          <p:cNvSpPr>
            <a:spLocks noChangeArrowheads="1"/>
          </p:cNvSpPr>
          <p:nvPr/>
        </p:nvSpPr>
        <p:spPr bwMode="auto">
          <a:xfrm>
            <a:off x="1259682" y="2432050"/>
            <a:ext cx="1232297" cy="348854"/>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r>
              <a:rPr lang="en-GB" sz="900"/>
              <a:t>Access</a:t>
            </a:r>
          </a:p>
          <a:p>
            <a:r>
              <a:rPr lang="en-GB" sz="900"/>
              <a:t>Service</a:t>
            </a:r>
          </a:p>
        </p:txBody>
      </p:sp>
      <p:sp>
        <p:nvSpPr>
          <p:cNvPr id="83985" name="Rounded Rectangle 197"/>
          <p:cNvSpPr>
            <a:spLocks noChangeArrowheads="1"/>
          </p:cNvSpPr>
          <p:nvPr/>
        </p:nvSpPr>
        <p:spPr bwMode="auto">
          <a:xfrm>
            <a:off x="2527697" y="2432050"/>
            <a:ext cx="838200" cy="348854"/>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900"/>
              <a:t>Catalogue</a:t>
            </a:r>
          </a:p>
          <a:p>
            <a:pPr algn="ctr"/>
            <a:r>
              <a:rPr lang="en-GB" sz="900"/>
              <a:t>Service</a:t>
            </a:r>
          </a:p>
        </p:txBody>
      </p:sp>
      <p:cxnSp>
        <p:nvCxnSpPr>
          <p:cNvPr id="6" name="Curved Connector 5"/>
          <p:cNvCxnSpPr>
            <a:stCxn id="7" idx="0"/>
            <a:endCxn id="38" idx="0"/>
          </p:cNvCxnSpPr>
          <p:nvPr/>
        </p:nvCxnSpPr>
        <p:spPr bwMode="auto">
          <a:xfrm rot="16200000" flipH="1">
            <a:off x="2027635" y="2410619"/>
            <a:ext cx="394097" cy="394097"/>
          </a:xfrm>
          <a:prstGeom prst="curvedConnector3">
            <a:avLst>
              <a:gd name="adj1" fmla="val 50000"/>
            </a:avLst>
          </a:prstGeom>
          <a:solidFill>
            <a:srgbClr val="CC99FF"/>
          </a:solidFill>
          <a:ln w="38100" cap="flat" cmpd="sng" algn="ctr">
            <a:solidFill>
              <a:schemeClr val="tx2"/>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2" name="Curved Connector 41"/>
          <p:cNvCxnSpPr>
            <a:stCxn id="43" idx="3"/>
            <a:endCxn id="40" idx="1"/>
          </p:cNvCxnSpPr>
          <p:nvPr/>
        </p:nvCxnSpPr>
        <p:spPr bwMode="auto">
          <a:xfrm flipV="1">
            <a:off x="2263379" y="2605882"/>
            <a:ext cx="278606" cy="13097"/>
          </a:xfrm>
          <a:prstGeom prst="curvedConnector3">
            <a:avLst>
              <a:gd name="adj1" fmla="val 50000"/>
            </a:avLst>
          </a:prstGeom>
          <a:solidFill>
            <a:srgbClr val="CC99FF"/>
          </a:solidFill>
          <a:ln w="38100" cap="flat" cmpd="sng" algn="ctr">
            <a:solidFill>
              <a:schemeClr val="tx2"/>
            </a:solidFill>
            <a:prstDash val="sysDash"/>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Round Diagonal Corner Rectangle 46"/>
          <p:cNvSpPr/>
          <p:nvPr/>
        </p:nvSpPr>
        <p:spPr>
          <a:xfrm>
            <a:off x="2110978" y="2553494"/>
            <a:ext cx="157163" cy="148829"/>
          </a:xfrm>
          <a:prstGeom prst="round2DiagRect">
            <a:avLst/>
          </a:prstGeom>
          <a:solidFill>
            <a:schemeClr val="accent5">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48" name="TextBox 47"/>
          <p:cNvSpPr txBox="1"/>
          <p:nvPr/>
        </p:nvSpPr>
        <p:spPr bwMode="auto">
          <a:xfrm>
            <a:off x="2044304" y="2387998"/>
            <a:ext cx="437940" cy="213585"/>
          </a:xfrm>
          <a:prstGeom prst="rect">
            <a:avLst/>
          </a:prstGeom>
          <a:noFill/>
          <a:ln w="9525">
            <a:noFill/>
            <a:miter lim="800000"/>
            <a:headEnd/>
            <a:tailEnd/>
          </a:ln>
        </p:spPr>
        <p:txBody>
          <a:bodyPr wrap="none">
            <a:spAutoFit/>
          </a:bodyPr>
          <a:lstStyle/>
          <a:p>
            <a:pPr>
              <a:defRPr/>
            </a:pPr>
            <a:r>
              <a:rPr lang="en-US" sz="788" dirty="0">
                <a:latin typeface="Calibri" pitchFamily="-1" charset="0"/>
                <a:ea typeface="+mn-ea"/>
                <a:cs typeface="+mn-cs"/>
              </a:rPr>
              <a:t>Guard</a:t>
            </a:r>
          </a:p>
        </p:txBody>
      </p:sp>
    </p:spTree>
    <p:extLst>
      <p:ext uri="{BB962C8B-B14F-4D97-AF65-F5344CB8AC3E}">
        <p14:creationId xmlns:p14="http://schemas.microsoft.com/office/powerpoint/2010/main" val="2568491047"/>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a:latin typeface="Arial" charset="0"/>
                <a:ea typeface="MS PGothic" charset="0"/>
              </a:rPr>
              <a:t>Self-service access</a:t>
            </a:r>
          </a:p>
        </p:txBody>
      </p:sp>
      <p:sp>
        <p:nvSpPr>
          <p:cNvPr id="15363" name="Content Placeholder 4"/>
          <p:cNvSpPr>
            <a:spLocks noGrp="1"/>
          </p:cNvSpPr>
          <p:nvPr>
            <p:ph idx="1"/>
          </p:nvPr>
        </p:nvSpPr>
        <p:spPr/>
        <p:txBody>
          <a:bodyPr/>
          <a:lstStyle/>
          <a:p>
            <a:r>
              <a:rPr lang="en-US" sz="1500" dirty="0">
                <a:latin typeface="Calibri" charset="0"/>
                <a:ea typeface="MS PGothic" charset="0"/>
              </a:rPr>
              <a:t>Why are there 2 self-service</a:t>
            </a:r>
            <a:br>
              <a:rPr lang="en-US" sz="1500" dirty="0">
                <a:latin typeface="Calibri" charset="0"/>
                <a:ea typeface="MS PGothic" charset="0"/>
              </a:rPr>
            </a:br>
            <a:r>
              <a:rPr lang="en-US" sz="1500" dirty="0">
                <a:latin typeface="Calibri" charset="0"/>
                <a:ea typeface="MS PGothic" charset="0"/>
              </a:rPr>
              <a:t>access subsystems?</a:t>
            </a:r>
          </a:p>
        </p:txBody>
      </p:sp>
      <p:sp>
        <p:nvSpPr>
          <p:cNvPr id="4" name="Content Placeholder 3"/>
          <p:cNvSpPr>
            <a:spLocks noGrp="1"/>
          </p:cNvSpPr>
          <p:nvPr>
            <p:ph sz="half" idx="4294967295"/>
          </p:nvPr>
        </p:nvSpPr>
        <p:spPr>
          <a:xfrm>
            <a:off x="5280025" y="2665413"/>
            <a:ext cx="3228975" cy="2116137"/>
          </a:xfrm>
        </p:spPr>
        <p:txBody>
          <a:bodyPr>
            <a:normAutofit fontScale="77500" lnSpcReduction="20000"/>
          </a:bodyPr>
          <a:lstStyle/>
          <a:p>
            <a:pPr>
              <a:defRPr/>
            </a:pPr>
            <a:r>
              <a:rPr lang="en-US" sz="1350" dirty="0">
                <a:solidFill>
                  <a:srgbClr val="000000"/>
                </a:solidFill>
              </a:rPr>
              <a:t>There are different data needs for different consumers</a:t>
            </a:r>
          </a:p>
          <a:p>
            <a:pPr lvl="1">
              <a:defRPr/>
            </a:pPr>
            <a:r>
              <a:rPr lang="en-US" sz="1200" dirty="0">
                <a:solidFill>
                  <a:srgbClr val="000000"/>
                </a:solidFill>
              </a:rPr>
              <a:t>Data scientists need raw data to create analytics suitable for deployment into production systems</a:t>
            </a:r>
          </a:p>
          <a:p>
            <a:pPr lvl="1">
              <a:defRPr/>
            </a:pPr>
            <a:r>
              <a:rPr lang="en-US" sz="1200" dirty="0">
                <a:solidFill>
                  <a:srgbClr val="000000"/>
                </a:solidFill>
              </a:rPr>
              <a:t>Citizen Analysts need data that is refined for their needs.</a:t>
            </a:r>
          </a:p>
          <a:p>
            <a:pPr>
              <a:defRPr/>
            </a:pPr>
            <a:r>
              <a:rPr lang="en-US" sz="1350" dirty="0">
                <a:solidFill>
                  <a:srgbClr val="000000"/>
                </a:solidFill>
              </a:rPr>
              <a:t>Different access points guide end users to appropriate data zones managed through the common catalog.</a:t>
            </a:r>
          </a:p>
        </p:txBody>
      </p:sp>
      <p:pic>
        <p:nvPicPr>
          <p:cNvPr id="215" name="Picture 214" descr="IBM Data Lake - Key Service Subsyste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023" y="593838"/>
            <a:ext cx="2884699" cy="1732026"/>
          </a:xfrm>
          <a:prstGeom prst="rect">
            <a:avLst/>
          </a:prstGeom>
        </p:spPr>
      </p:pic>
      <p:grpSp>
        <p:nvGrpSpPr>
          <p:cNvPr id="217" name="Group 216"/>
          <p:cNvGrpSpPr/>
          <p:nvPr/>
        </p:nvGrpSpPr>
        <p:grpSpPr>
          <a:xfrm>
            <a:off x="30858" y="2131051"/>
            <a:ext cx="4374070" cy="3739658"/>
            <a:chOff x="1552088" y="1505270"/>
            <a:chExt cx="5832093" cy="4986211"/>
          </a:xfrm>
        </p:grpSpPr>
        <p:sp>
          <p:nvSpPr>
            <p:cNvPr id="218" name="Rounded Rectangle 60"/>
            <p:cNvSpPr>
              <a:spLocks noChangeArrowheads="1"/>
            </p:cNvSpPr>
            <p:nvPr/>
          </p:nvSpPr>
          <p:spPr bwMode="auto">
            <a:xfrm>
              <a:off x="1552088" y="1520950"/>
              <a:ext cx="5832093" cy="4970531"/>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defTabSz="685800"/>
              <a:r>
                <a:rPr lang="en-GB" sz="1050">
                  <a:solidFill>
                    <a:srgbClr val="FFFFFF"/>
                  </a:solidFill>
                </a:rPr>
                <a:t>Data Lake</a:t>
              </a:r>
            </a:p>
          </p:txBody>
        </p:sp>
        <p:sp>
          <p:nvSpPr>
            <p:cNvPr id="219" name="Rounded Rectangle 60"/>
            <p:cNvSpPr>
              <a:spLocks noChangeArrowheads="1"/>
            </p:cNvSpPr>
            <p:nvPr/>
          </p:nvSpPr>
          <p:spPr bwMode="auto">
            <a:xfrm>
              <a:off x="1567764" y="1505270"/>
              <a:ext cx="5816417" cy="4703973"/>
            </a:xfrm>
            <a:prstGeom prst="roundRect">
              <a:avLst>
                <a:gd name="adj" fmla="val 4199"/>
              </a:avLst>
            </a:prstGeom>
            <a:solidFill>
              <a:schemeClr val="bg1"/>
            </a:solidFill>
            <a:ln w="12700">
              <a:solidFill>
                <a:srgbClr val="1F497D"/>
              </a:solidFill>
              <a:round/>
              <a:headEnd/>
              <a:tailEnd/>
            </a:ln>
            <a:effectLst>
              <a:softEdge rad="139700"/>
            </a:effectLst>
          </p:spPr>
          <p:txBody>
            <a:bodyPr lIns="27000" tIns="27000" rIns="27000" bIns="27000" anchor="b"/>
            <a:lstStyle/>
            <a:p>
              <a:pPr algn="ctr" defTabSz="685800">
                <a:defRPr/>
              </a:pPr>
              <a:endParaRPr lang="en-GB" sz="900">
                <a:solidFill>
                  <a:prstClr val="black"/>
                </a:solidFill>
              </a:endParaRPr>
            </a:p>
          </p:txBody>
        </p:sp>
        <p:sp>
          <p:nvSpPr>
            <p:cNvPr id="220" name="Rounded Rectangle 197"/>
            <p:cNvSpPr>
              <a:spLocks noChangeArrowheads="1"/>
            </p:cNvSpPr>
            <p:nvPr/>
          </p:nvSpPr>
          <p:spPr bwMode="auto">
            <a:xfrm>
              <a:off x="5358198" y="2122212"/>
              <a:ext cx="1374775" cy="487363"/>
            </a:xfrm>
            <a:prstGeom prst="roundRect">
              <a:avLst>
                <a:gd name="adj" fmla="val 11542"/>
              </a:avLst>
            </a:prstGeom>
            <a:solidFill>
              <a:srgbClr val="CCFFCC"/>
            </a:solidFill>
            <a:ln w="9525">
              <a:solidFill>
                <a:srgbClr val="1F497D"/>
              </a:solidFill>
              <a:round/>
              <a:headEnd/>
              <a:tailEnd/>
            </a:ln>
          </p:spPr>
          <p:txBody>
            <a:bodyPr lIns="27000" tIns="27000" rIns="27000" bIns="27000" anchor="ctr"/>
            <a:lstStyle/>
            <a:p>
              <a:pPr algn="r" defTabSz="685800"/>
              <a:r>
                <a:rPr lang="en-GB" sz="600"/>
                <a:t>Catalog</a:t>
              </a:r>
            </a:p>
            <a:p>
              <a:pPr algn="r" defTabSz="685800"/>
              <a:r>
                <a:rPr lang="en-GB" sz="600"/>
                <a:t>Interfaces</a:t>
              </a:r>
            </a:p>
          </p:txBody>
        </p:sp>
        <p:sp>
          <p:nvSpPr>
            <p:cNvPr id="221" name="Rounded Rectangle 197"/>
            <p:cNvSpPr>
              <a:spLocks noChangeArrowheads="1"/>
            </p:cNvSpPr>
            <p:nvPr/>
          </p:nvSpPr>
          <p:spPr bwMode="auto">
            <a:xfrm>
              <a:off x="3119823" y="2128562"/>
              <a:ext cx="1587500" cy="476250"/>
            </a:xfrm>
            <a:prstGeom prst="roundRect">
              <a:avLst>
                <a:gd name="adj" fmla="val 11542"/>
              </a:avLst>
            </a:prstGeom>
            <a:solidFill>
              <a:srgbClr val="CCFFCC"/>
            </a:solidFill>
            <a:ln w="38100" cmpd="sng">
              <a:solidFill>
                <a:srgbClr val="800000"/>
              </a:solidFill>
              <a:round/>
              <a:headEnd/>
              <a:tailEnd/>
            </a:ln>
          </p:spPr>
          <p:txBody>
            <a:bodyPr lIns="27000" tIns="27000" rIns="27000" bIns="27000" anchor="ctr"/>
            <a:lstStyle/>
            <a:p>
              <a:pPr algn="r" defTabSz="685800"/>
              <a:r>
                <a:rPr lang="en-GB" sz="600">
                  <a:solidFill>
                    <a:srgbClr val="800000"/>
                  </a:solidFill>
                </a:rPr>
                <a:t>Raw Data</a:t>
              </a:r>
            </a:p>
            <a:p>
              <a:pPr algn="r" defTabSz="685800"/>
              <a:r>
                <a:rPr lang="en-GB" sz="600">
                  <a:solidFill>
                    <a:srgbClr val="800000"/>
                  </a:solidFill>
                </a:rPr>
                <a:t>Interaction</a:t>
              </a:r>
            </a:p>
          </p:txBody>
        </p:sp>
        <p:grpSp>
          <p:nvGrpSpPr>
            <p:cNvPr id="222" name="Group 15"/>
            <p:cNvGrpSpPr>
              <a:grpSpLocks/>
            </p:cNvGrpSpPr>
            <p:nvPr/>
          </p:nvGrpSpPr>
          <p:grpSpPr bwMode="auto">
            <a:xfrm>
              <a:off x="2178436" y="2128562"/>
              <a:ext cx="885825" cy="2992438"/>
              <a:chOff x="2335213" y="2489200"/>
              <a:chExt cx="885825" cy="2992438"/>
            </a:xfrm>
          </p:grpSpPr>
          <p:sp>
            <p:nvSpPr>
              <p:cNvPr id="389" name="Rounded Rectangle 197"/>
              <p:cNvSpPr>
                <a:spLocks noChangeArrowheads="1"/>
              </p:cNvSpPr>
              <p:nvPr/>
            </p:nvSpPr>
            <p:spPr bwMode="auto">
              <a:xfrm>
                <a:off x="2335213" y="2489200"/>
                <a:ext cx="885825" cy="2992438"/>
              </a:xfrm>
              <a:prstGeom prst="roundRect">
                <a:avLst>
                  <a:gd name="adj" fmla="val 7907"/>
                </a:avLst>
              </a:prstGeom>
              <a:solidFill>
                <a:srgbClr val="CCFFCC"/>
              </a:solidFill>
              <a:ln w="9525">
                <a:solidFill>
                  <a:srgbClr val="1F497D"/>
                </a:solidFill>
                <a:round/>
                <a:headEnd/>
                <a:tailEnd/>
              </a:ln>
            </p:spPr>
            <p:txBody>
              <a:bodyPr lIns="27000" tIns="27000" rIns="27000" bIns="27000"/>
              <a:lstStyle/>
              <a:p>
                <a:pPr algn="ctr" defTabSz="685800"/>
                <a:r>
                  <a:rPr lang="en-GB" sz="600"/>
                  <a:t>Enterprise IT Interaction</a:t>
                </a:r>
              </a:p>
            </p:txBody>
          </p:sp>
          <p:sp>
            <p:nvSpPr>
              <p:cNvPr id="390" name="Rounded Rectangle 197"/>
              <p:cNvSpPr>
                <a:spLocks noChangeArrowheads="1"/>
              </p:cNvSpPr>
              <p:nvPr/>
            </p:nvSpPr>
            <p:spPr bwMode="auto">
              <a:xfrm>
                <a:off x="2371725" y="4006850"/>
                <a:ext cx="806450" cy="315913"/>
              </a:xfrm>
              <a:prstGeom prst="roundRect">
                <a:avLst>
                  <a:gd name="adj" fmla="val 7907"/>
                </a:avLst>
              </a:prstGeom>
              <a:solidFill>
                <a:schemeClr val="bg1">
                  <a:lumMod val="85000"/>
                </a:schemeClr>
              </a:solidFill>
              <a:ln w="9525">
                <a:solidFill>
                  <a:srgbClr val="1F497D"/>
                </a:solidFill>
                <a:round/>
                <a:headEnd/>
                <a:tailEnd/>
              </a:ln>
            </p:spPr>
            <p:txBody>
              <a:bodyPr lIns="54000" tIns="27000" rIns="27000" bIns="27000" anchor="ctr"/>
              <a:lstStyle/>
              <a:p>
                <a:pPr defTabSz="685800">
                  <a:defRPr/>
                </a:pPr>
                <a:r>
                  <a:rPr lang="en-GB" sz="525" dirty="0">
                    <a:solidFill>
                      <a:prstClr val="black"/>
                    </a:solidFill>
                    <a:cs typeface="MS PGothic" charset="0"/>
                  </a:rPr>
                  <a:t>APIs</a:t>
                </a:r>
              </a:p>
            </p:txBody>
          </p:sp>
          <p:sp>
            <p:nvSpPr>
              <p:cNvPr id="391" name="Rounded Rectangle 197"/>
              <p:cNvSpPr>
                <a:spLocks noChangeArrowheads="1"/>
              </p:cNvSpPr>
              <p:nvPr/>
            </p:nvSpPr>
            <p:spPr bwMode="auto">
              <a:xfrm>
                <a:off x="2371725" y="5000625"/>
                <a:ext cx="806450" cy="338138"/>
              </a:xfrm>
              <a:prstGeom prst="roundRect">
                <a:avLst>
                  <a:gd name="adj" fmla="val 6778"/>
                </a:avLst>
              </a:prstGeom>
              <a:solidFill>
                <a:schemeClr val="bg1">
                  <a:lumMod val="85000"/>
                </a:schemeClr>
              </a:solidFill>
              <a:ln w="9525">
                <a:solidFill>
                  <a:srgbClr val="1F497D"/>
                </a:solidFill>
                <a:round/>
                <a:headEnd/>
                <a:tailEnd/>
              </a:ln>
            </p:spPr>
            <p:txBody>
              <a:bodyPr lIns="54000" tIns="27000" rIns="27000" bIns="27000" anchor="ctr"/>
              <a:lstStyle/>
              <a:p>
                <a:pPr defTabSz="685800">
                  <a:defRPr/>
                </a:pPr>
                <a:r>
                  <a:rPr lang="en-GB" sz="525" dirty="0">
                    <a:solidFill>
                      <a:prstClr val="black"/>
                    </a:solidFill>
                    <a:cs typeface="MS PGothic" charset="0"/>
                  </a:rPr>
                  <a:t>Data</a:t>
                </a:r>
              </a:p>
              <a:p>
                <a:pPr defTabSz="685800">
                  <a:defRPr/>
                </a:pPr>
                <a:r>
                  <a:rPr lang="en-GB" sz="525" dirty="0">
                    <a:solidFill>
                      <a:prstClr val="black"/>
                    </a:solidFill>
                    <a:cs typeface="MS PGothic" charset="0"/>
                  </a:rPr>
                  <a:t>Ingestion</a:t>
                </a:r>
              </a:p>
            </p:txBody>
          </p:sp>
          <p:sp>
            <p:nvSpPr>
              <p:cNvPr id="392" name="Rounded Rectangle 197"/>
              <p:cNvSpPr>
                <a:spLocks noChangeArrowheads="1"/>
              </p:cNvSpPr>
              <p:nvPr/>
            </p:nvSpPr>
            <p:spPr bwMode="auto">
              <a:xfrm>
                <a:off x="2370138" y="4456113"/>
                <a:ext cx="806450" cy="398462"/>
              </a:xfrm>
              <a:prstGeom prst="roundRect">
                <a:avLst>
                  <a:gd name="adj" fmla="val 6778"/>
                </a:avLst>
              </a:prstGeom>
              <a:solidFill>
                <a:schemeClr val="bg1">
                  <a:lumMod val="85000"/>
                </a:schemeClr>
              </a:solidFill>
              <a:ln w="9525">
                <a:solidFill>
                  <a:srgbClr val="1F497D"/>
                </a:solidFill>
                <a:round/>
                <a:headEnd/>
                <a:tailEnd/>
              </a:ln>
            </p:spPr>
            <p:txBody>
              <a:bodyPr lIns="54000" tIns="27000" rIns="27000" bIns="27000" anchor="ctr"/>
              <a:lstStyle/>
              <a:p>
                <a:pPr defTabSz="685800">
                  <a:defRPr/>
                </a:pPr>
                <a:r>
                  <a:rPr lang="en-GB" sz="525" dirty="0">
                    <a:solidFill>
                      <a:prstClr val="black"/>
                    </a:solidFill>
                    <a:cs typeface="MS PGothic" charset="0"/>
                  </a:rPr>
                  <a:t>Publishing</a:t>
                </a:r>
              </a:p>
              <a:p>
                <a:pPr defTabSz="685800">
                  <a:defRPr/>
                </a:pPr>
                <a:r>
                  <a:rPr lang="en-GB" sz="525" dirty="0">
                    <a:solidFill>
                      <a:prstClr val="black"/>
                    </a:solidFill>
                    <a:cs typeface="MS PGothic" charset="0"/>
                  </a:rPr>
                  <a:t>Feeds</a:t>
                </a:r>
              </a:p>
            </p:txBody>
          </p:sp>
          <p:sp>
            <p:nvSpPr>
              <p:cNvPr id="393" name="Up Arrow 392"/>
              <p:cNvSpPr/>
              <p:nvPr/>
            </p:nvSpPr>
            <p:spPr>
              <a:xfrm flipV="1">
                <a:off x="2717800" y="4318000"/>
                <a:ext cx="98425" cy="125413"/>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pic>
            <p:nvPicPr>
              <p:cNvPr id="394" name="Picture 6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2738" y="4529138"/>
                <a:ext cx="3095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 name="Picture 6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6388" y="5019675"/>
                <a:ext cx="3095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 name="Rounded Rectangle 197"/>
              <p:cNvSpPr>
                <a:spLocks noChangeArrowheads="1"/>
              </p:cNvSpPr>
              <p:nvPr/>
            </p:nvSpPr>
            <p:spPr bwMode="auto">
              <a:xfrm>
                <a:off x="2386013" y="2892425"/>
                <a:ext cx="795337" cy="993775"/>
              </a:xfrm>
              <a:prstGeom prst="roundRect">
                <a:avLst>
                  <a:gd name="adj" fmla="val 6778"/>
                </a:avLst>
              </a:prstGeom>
              <a:solidFill>
                <a:schemeClr val="bg1">
                  <a:lumMod val="85000"/>
                </a:schemeClr>
              </a:solidFill>
              <a:ln w="9525">
                <a:solidFill>
                  <a:srgbClr val="1F497D"/>
                </a:solidFill>
                <a:round/>
                <a:headEnd/>
                <a:tailEnd/>
              </a:ln>
            </p:spPr>
            <p:txBody>
              <a:bodyPr lIns="27000" tIns="27000" rIns="27000" bIns="27000"/>
              <a:lstStyle/>
              <a:p>
                <a:pPr algn="ctr" defTabSz="685800">
                  <a:defRPr/>
                </a:pPr>
                <a:r>
                  <a:rPr lang="en-GB" sz="525" dirty="0">
                    <a:solidFill>
                      <a:prstClr val="black"/>
                    </a:solidFill>
                    <a:cs typeface="MS PGothic" charset="0"/>
                  </a:rPr>
                  <a:t>Continuous</a:t>
                </a:r>
              </a:p>
              <a:p>
                <a:pPr algn="ctr" defTabSz="685800">
                  <a:defRPr/>
                </a:pPr>
                <a:r>
                  <a:rPr lang="en-GB" sz="525" dirty="0">
                    <a:solidFill>
                      <a:prstClr val="black"/>
                    </a:solidFill>
                    <a:cs typeface="MS PGothic" charset="0"/>
                  </a:rPr>
                  <a:t>Analytics</a:t>
                </a:r>
              </a:p>
            </p:txBody>
          </p:sp>
          <p:sp>
            <p:nvSpPr>
              <p:cNvPr id="397" name="Rectangle 396"/>
              <p:cNvSpPr/>
              <p:nvPr/>
            </p:nvSpPr>
            <p:spPr bwMode="auto">
              <a:xfrm>
                <a:off x="2422525" y="3205163"/>
                <a:ext cx="715963" cy="295275"/>
              </a:xfrm>
              <a:prstGeom prst="rect">
                <a:avLst/>
              </a:prstGeom>
              <a:solidFill>
                <a:schemeClr val="bg1"/>
              </a:solidFill>
              <a:ln w="190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lIns="27000" tIns="27000" rIns="27000" bIns="27000"/>
              <a:lstStyle/>
              <a:p>
                <a:pPr defTabSz="685800">
                  <a:defRPr/>
                </a:pPr>
                <a:r>
                  <a:rPr lang="en-GB" sz="525" cap="small" dirty="0">
                    <a:solidFill>
                      <a:prstClr val="black"/>
                    </a:solidFill>
                    <a:latin typeface="Arial"/>
                    <a:ea typeface="ＭＳ Ｐゴシック"/>
                  </a:rPr>
                  <a:t>Streaming</a:t>
                </a:r>
              </a:p>
              <a:p>
                <a:pPr defTabSz="685800">
                  <a:defRPr/>
                </a:pPr>
                <a:r>
                  <a:rPr lang="en-GB" sz="525" cap="small" dirty="0">
                    <a:solidFill>
                      <a:prstClr val="black"/>
                    </a:solidFill>
                    <a:latin typeface="Arial"/>
                    <a:ea typeface="ＭＳ Ｐゴシック"/>
                  </a:rPr>
                  <a:t>Analytics</a:t>
                </a:r>
              </a:p>
            </p:txBody>
          </p:sp>
          <p:grpSp>
            <p:nvGrpSpPr>
              <p:cNvPr id="398" name="Group 77"/>
              <p:cNvGrpSpPr>
                <a:grpSpLocks/>
              </p:cNvGrpSpPr>
              <p:nvPr/>
            </p:nvGrpSpPr>
            <p:grpSpPr bwMode="auto">
              <a:xfrm>
                <a:off x="2917825" y="3284538"/>
                <a:ext cx="185738" cy="150812"/>
                <a:chOff x="-1104900" y="5684881"/>
                <a:chExt cx="812800" cy="417318"/>
              </a:xfrm>
            </p:grpSpPr>
            <p:sp>
              <p:nvSpPr>
                <p:cNvPr id="411" name="Oval 410"/>
                <p:cNvSpPr/>
                <p:nvPr/>
              </p:nvSpPr>
              <p:spPr>
                <a:xfrm>
                  <a:off x="-1097951" y="5684881"/>
                  <a:ext cx="76415"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2" name="Oval 411"/>
                <p:cNvSpPr/>
                <p:nvPr/>
              </p:nvSpPr>
              <p:spPr>
                <a:xfrm>
                  <a:off x="-778389" y="5772738"/>
                  <a:ext cx="76415"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3" name="Oval 412"/>
                <p:cNvSpPr/>
                <p:nvPr/>
              </p:nvSpPr>
              <p:spPr>
                <a:xfrm>
                  <a:off x="-1097951" y="5794701"/>
                  <a:ext cx="76415"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4" name="Oval 413"/>
                <p:cNvSpPr/>
                <p:nvPr/>
              </p:nvSpPr>
              <p:spPr>
                <a:xfrm>
                  <a:off x="-945117" y="5684881"/>
                  <a:ext cx="83364"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5" name="Oval 414"/>
                <p:cNvSpPr/>
                <p:nvPr/>
              </p:nvSpPr>
              <p:spPr>
                <a:xfrm>
                  <a:off x="-778389" y="5917700"/>
                  <a:ext cx="76415"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6" name="Oval 415"/>
                <p:cNvSpPr/>
                <p:nvPr/>
              </p:nvSpPr>
              <p:spPr>
                <a:xfrm>
                  <a:off x="-1097951" y="5917700"/>
                  <a:ext cx="76415"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7" name="Oval 416"/>
                <p:cNvSpPr/>
                <p:nvPr/>
              </p:nvSpPr>
              <p:spPr>
                <a:xfrm>
                  <a:off x="-945117" y="5917700"/>
                  <a:ext cx="83364"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8" name="Oval 417"/>
                <p:cNvSpPr/>
                <p:nvPr/>
              </p:nvSpPr>
              <p:spPr>
                <a:xfrm>
                  <a:off x="-611662" y="5851809"/>
                  <a:ext cx="83364" cy="74677"/>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19" name="Oval 418"/>
                <p:cNvSpPr/>
                <p:nvPr/>
              </p:nvSpPr>
              <p:spPr>
                <a:xfrm>
                  <a:off x="-451883" y="5851809"/>
                  <a:ext cx="83364" cy="74677"/>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cxnSp>
              <p:nvCxnSpPr>
                <p:cNvPr id="420" name="Curved Connector 419"/>
                <p:cNvCxnSpPr>
                  <a:stCxn id="411" idx="6"/>
                  <a:endCxn id="414" idx="2"/>
                </p:cNvCxnSpPr>
                <p:nvPr/>
              </p:nvCxnSpPr>
              <p:spPr>
                <a:xfrm>
                  <a:off x="-1021536" y="5720024"/>
                  <a:ext cx="76419" cy="0"/>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1" name="Curved Connector 420"/>
                <p:cNvCxnSpPr>
                  <a:stCxn id="413" idx="6"/>
                  <a:endCxn id="412" idx="2"/>
                </p:cNvCxnSpPr>
                <p:nvPr/>
              </p:nvCxnSpPr>
              <p:spPr>
                <a:xfrm flipV="1">
                  <a:off x="-1021536" y="5807880"/>
                  <a:ext cx="243147" cy="17571"/>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2" name="Curved Connector 421"/>
                <p:cNvCxnSpPr>
                  <a:stCxn id="414" idx="6"/>
                  <a:endCxn id="412" idx="2"/>
                </p:cNvCxnSpPr>
                <p:nvPr/>
              </p:nvCxnSpPr>
              <p:spPr>
                <a:xfrm>
                  <a:off x="-861753" y="5720024"/>
                  <a:ext cx="83364" cy="87857"/>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3" name="Curved Connector 422"/>
                <p:cNvCxnSpPr>
                  <a:stCxn id="412" idx="6"/>
                  <a:endCxn id="418" idx="2"/>
                </p:cNvCxnSpPr>
                <p:nvPr/>
              </p:nvCxnSpPr>
              <p:spPr>
                <a:xfrm>
                  <a:off x="-701975" y="5807880"/>
                  <a:ext cx="90313" cy="79071"/>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4" name="Curved Connector 423"/>
                <p:cNvCxnSpPr>
                  <a:stCxn id="416" idx="6"/>
                  <a:endCxn id="417" idx="2"/>
                </p:cNvCxnSpPr>
                <p:nvPr/>
              </p:nvCxnSpPr>
              <p:spPr>
                <a:xfrm>
                  <a:off x="-1021536" y="5952843"/>
                  <a:ext cx="76419" cy="0"/>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5" name="Curved Connector 424"/>
                <p:cNvCxnSpPr>
                  <a:stCxn id="417" idx="6"/>
                  <a:endCxn id="415" idx="2"/>
                </p:cNvCxnSpPr>
                <p:nvPr/>
              </p:nvCxnSpPr>
              <p:spPr>
                <a:xfrm>
                  <a:off x="-861753" y="5952843"/>
                  <a:ext cx="83364" cy="0"/>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6" name="Curved Connector 425"/>
                <p:cNvCxnSpPr>
                  <a:stCxn id="415" idx="6"/>
                  <a:endCxn id="418" idx="2"/>
                </p:cNvCxnSpPr>
                <p:nvPr/>
              </p:nvCxnSpPr>
              <p:spPr>
                <a:xfrm flipV="1">
                  <a:off x="-701975" y="5886951"/>
                  <a:ext cx="90313" cy="65891"/>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7" name="Curved Connector 426"/>
                <p:cNvCxnSpPr>
                  <a:stCxn id="418" idx="6"/>
                  <a:endCxn id="419" idx="2"/>
                </p:cNvCxnSpPr>
                <p:nvPr/>
              </p:nvCxnSpPr>
              <p:spPr>
                <a:xfrm>
                  <a:off x="-528298" y="5886951"/>
                  <a:ext cx="76415" cy="0"/>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28" name="Oval 427"/>
                <p:cNvSpPr/>
                <p:nvPr/>
              </p:nvSpPr>
              <p:spPr>
                <a:xfrm>
                  <a:off x="-1104900" y="6031914"/>
                  <a:ext cx="83364"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sp>
              <p:nvSpPr>
                <p:cNvPr id="429" name="Oval 428"/>
                <p:cNvSpPr/>
                <p:nvPr/>
              </p:nvSpPr>
              <p:spPr>
                <a:xfrm>
                  <a:off x="-945117" y="6031914"/>
                  <a:ext cx="76415" cy="70285"/>
                </a:xfrm>
                <a:prstGeom prst="ellipse">
                  <a:avLst/>
                </a:prstGeom>
                <a:solidFill>
                  <a:srgbClr val="9DD7E2"/>
                </a:solidFill>
                <a:ln>
                  <a:solidFill>
                    <a:srgbClr val="1F497D"/>
                  </a:solidFill>
                  <a:headEnd type="none"/>
                  <a:tailEnd type="none"/>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450">
                    <a:solidFill>
                      <a:prstClr val="black"/>
                    </a:solidFill>
                    <a:latin typeface="Arial"/>
                    <a:ea typeface="ＭＳ Ｐゴシック"/>
                  </a:endParaRPr>
                </a:p>
              </p:txBody>
            </p:sp>
            <p:cxnSp>
              <p:nvCxnSpPr>
                <p:cNvPr id="430" name="Curved Connector 429"/>
                <p:cNvCxnSpPr>
                  <a:stCxn id="428" idx="6"/>
                  <a:endCxn id="429" idx="2"/>
                </p:cNvCxnSpPr>
                <p:nvPr/>
              </p:nvCxnSpPr>
              <p:spPr>
                <a:xfrm>
                  <a:off x="-1021536" y="6067056"/>
                  <a:ext cx="76419" cy="0"/>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31" name="Curved Connector 96"/>
                <p:cNvCxnSpPr>
                  <a:stCxn id="429" idx="6"/>
                  <a:endCxn id="415" idx="4"/>
                </p:cNvCxnSpPr>
                <p:nvPr/>
              </p:nvCxnSpPr>
              <p:spPr>
                <a:xfrm flipV="1">
                  <a:off x="-868702" y="5987985"/>
                  <a:ext cx="125046" cy="79071"/>
                </a:xfrm>
                <a:prstGeom prst="curvedConnector2">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32" name="Curved Connector 431"/>
                <p:cNvCxnSpPr/>
                <p:nvPr/>
              </p:nvCxnSpPr>
              <p:spPr>
                <a:xfrm>
                  <a:off x="-368519" y="5891343"/>
                  <a:ext cx="76419" cy="0"/>
                </a:xfrm>
                <a:prstGeom prst="curvedConnector3">
                  <a:avLst>
                    <a:gd name="adj1" fmla="val 50000"/>
                  </a:avLst>
                </a:prstGeom>
                <a:ln>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399" name="Left-Right Arrow 398"/>
              <p:cNvSpPr/>
              <p:nvPr/>
            </p:nvSpPr>
            <p:spPr>
              <a:xfrm rot="5400000">
                <a:off x="2686845" y="3894931"/>
                <a:ext cx="150812" cy="8572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nvGrpSpPr>
              <p:cNvPr id="400" name="Group 21"/>
              <p:cNvGrpSpPr>
                <a:grpSpLocks/>
              </p:cNvGrpSpPr>
              <p:nvPr/>
            </p:nvGrpSpPr>
            <p:grpSpPr bwMode="auto">
              <a:xfrm>
                <a:off x="2924175" y="4076700"/>
                <a:ext cx="195263" cy="182563"/>
                <a:chOff x="3541316" y="2788443"/>
                <a:chExt cx="196266" cy="183891"/>
              </a:xfrm>
            </p:grpSpPr>
            <p:sp>
              <p:nvSpPr>
                <p:cNvPr id="409" name="Off-page Connector 408"/>
                <p:cNvSpPr>
                  <a:spLocks noChangeArrowheads="1"/>
                </p:cNvSpPr>
                <p:nvPr/>
              </p:nvSpPr>
              <p:spPr bwMode="auto">
                <a:xfrm>
                  <a:off x="3541316" y="2788443"/>
                  <a:ext cx="196266" cy="183891"/>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sp>
              <p:nvSpPr>
                <p:cNvPr id="410" name="Rounded Rectangle 409"/>
                <p:cNvSpPr>
                  <a:spLocks noChangeArrowheads="1"/>
                </p:cNvSpPr>
                <p:nvPr/>
              </p:nvSpPr>
              <p:spPr bwMode="auto">
                <a:xfrm>
                  <a:off x="3563655" y="2799637"/>
                  <a:ext cx="153183" cy="129522"/>
                </a:xfrm>
                <a:prstGeom prst="roundRect">
                  <a:avLst>
                    <a:gd name="adj" fmla="val 16667"/>
                  </a:avLst>
                </a:prstGeom>
                <a:solidFill>
                  <a:srgbClr val="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grpSp>
          <p:grpSp>
            <p:nvGrpSpPr>
              <p:cNvPr id="401" name="Group 4"/>
              <p:cNvGrpSpPr>
                <a:grpSpLocks/>
              </p:cNvGrpSpPr>
              <p:nvPr/>
            </p:nvGrpSpPr>
            <p:grpSpPr bwMode="auto">
              <a:xfrm>
                <a:off x="2428875" y="3538538"/>
                <a:ext cx="715963" cy="295275"/>
                <a:chOff x="2428755" y="3488750"/>
                <a:chExt cx="715962" cy="295275"/>
              </a:xfrm>
            </p:grpSpPr>
            <p:sp>
              <p:nvSpPr>
                <p:cNvPr id="405" name="Rectangle 404"/>
                <p:cNvSpPr/>
                <p:nvPr/>
              </p:nvSpPr>
              <p:spPr bwMode="auto">
                <a:xfrm>
                  <a:off x="2428755" y="3488750"/>
                  <a:ext cx="715962" cy="295275"/>
                </a:xfrm>
                <a:prstGeom prst="rect">
                  <a:avLst/>
                </a:prstGeom>
                <a:solidFill>
                  <a:schemeClr val="bg1"/>
                </a:solidFill>
                <a:ln w="190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lIns="27000" tIns="27000" rIns="27000" bIns="27000"/>
                <a:lstStyle/>
                <a:p>
                  <a:pPr defTabSz="685800">
                    <a:defRPr/>
                  </a:pPr>
                  <a:r>
                    <a:rPr lang="en-GB" sz="525" cap="small" dirty="0">
                      <a:solidFill>
                        <a:prstClr val="black"/>
                      </a:solidFill>
                      <a:latin typeface="Arial"/>
                      <a:ea typeface="ＭＳ Ｐゴシック"/>
                    </a:rPr>
                    <a:t>Event</a:t>
                  </a:r>
                </a:p>
                <a:p>
                  <a:pPr defTabSz="685800">
                    <a:defRPr/>
                  </a:pPr>
                  <a:r>
                    <a:rPr lang="en-GB" sz="525" cap="small" dirty="0">
                      <a:solidFill>
                        <a:prstClr val="black"/>
                      </a:solidFill>
                      <a:latin typeface="Arial"/>
                      <a:ea typeface="ＭＳ Ｐゴシック"/>
                    </a:rPr>
                    <a:t>Correlation</a:t>
                  </a:r>
                </a:p>
              </p:txBody>
            </p:sp>
            <p:sp>
              <p:nvSpPr>
                <p:cNvPr id="406" name="5-Point Star 405"/>
                <p:cNvSpPr/>
                <p:nvPr/>
              </p:nvSpPr>
              <p:spPr bwMode="auto">
                <a:xfrm>
                  <a:off x="2928817" y="3514150"/>
                  <a:ext cx="92075" cy="92075"/>
                </a:xfrm>
                <a:prstGeom prst="star5">
                  <a:avLst/>
                </a:prstGeom>
                <a:solidFill>
                  <a:srgbClr val="9DD7E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407" name="5-Point Star 406"/>
                <p:cNvSpPr/>
                <p:nvPr/>
              </p:nvSpPr>
              <p:spPr bwMode="auto">
                <a:xfrm>
                  <a:off x="2978029" y="3571300"/>
                  <a:ext cx="92075" cy="93662"/>
                </a:xfrm>
                <a:prstGeom prst="star5">
                  <a:avLst/>
                </a:prstGeom>
                <a:solidFill>
                  <a:srgbClr val="9DD7E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408" name="5-Point Star 407"/>
                <p:cNvSpPr/>
                <p:nvPr/>
              </p:nvSpPr>
              <p:spPr bwMode="auto">
                <a:xfrm>
                  <a:off x="3025654" y="3637975"/>
                  <a:ext cx="93663" cy="92075"/>
                </a:xfrm>
                <a:prstGeom prst="star5">
                  <a:avLst/>
                </a:prstGeom>
                <a:solidFill>
                  <a:srgbClr val="9DD7E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grpSp>
          <p:grpSp>
            <p:nvGrpSpPr>
              <p:cNvPr id="402" name="Group 2"/>
              <p:cNvGrpSpPr>
                <a:grpSpLocks/>
              </p:cNvGrpSpPr>
              <p:nvPr/>
            </p:nvGrpSpPr>
            <p:grpSpPr bwMode="auto">
              <a:xfrm>
                <a:off x="2667000" y="4856163"/>
                <a:ext cx="190500" cy="136525"/>
                <a:chOff x="2667000" y="4875530"/>
                <a:chExt cx="189865" cy="135573"/>
              </a:xfrm>
            </p:grpSpPr>
            <p:sp>
              <p:nvSpPr>
                <p:cNvPr id="403" name="Up Arrow 402"/>
                <p:cNvSpPr/>
                <p:nvPr/>
              </p:nvSpPr>
              <p:spPr>
                <a:xfrm flipV="1">
                  <a:off x="2758768" y="4884989"/>
                  <a:ext cx="98097" cy="126114"/>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404" name="Up Arrow 403"/>
                <p:cNvSpPr/>
                <p:nvPr/>
              </p:nvSpPr>
              <p:spPr>
                <a:xfrm>
                  <a:off x="2667000" y="4875530"/>
                  <a:ext cx="98097" cy="126114"/>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grpSp>
        <p:grpSp>
          <p:nvGrpSpPr>
            <p:cNvPr id="223" name="Group 14"/>
            <p:cNvGrpSpPr>
              <a:grpSpLocks/>
            </p:cNvGrpSpPr>
            <p:nvPr/>
          </p:nvGrpSpPr>
          <p:grpSpPr bwMode="auto">
            <a:xfrm>
              <a:off x="6004311" y="2844525"/>
              <a:ext cx="728662" cy="2274887"/>
              <a:chOff x="6161088" y="3205163"/>
              <a:chExt cx="728662" cy="2274887"/>
            </a:xfrm>
          </p:grpSpPr>
          <p:sp>
            <p:nvSpPr>
              <p:cNvPr id="366" name="Rounded Rectangle 197"/>
              <p:cNvSpPr>
                <a:spLocks noChangeArrowheads="1"/>
              </p:cNvSpPr>
              <p:nvPr/>
            </p:nvSpPr>
            <p:spPr bwMode="auto">
              <a:xfrm>
                <a:off x="6161088" y="3205163"/>
                <a:ext cx="728662" cy="2274887"/>
              </a:xfrm>
              <a:prstGeom prst="roundRect">
                <a:avLst>
                  <a:gd name="adj" fmla="val 7907"/>
                </a:avLst>
              </a:prstGeom>
              <a:solidFill>
                <a:srgbClr val="CCFFCC"/>
              </a:solidFill>
              <a:ln w="38100" cmpd="sng">
                <a:solidFill>
                  <a:srgbClr val="800000"/>
                </a:solidFill>
                <a:round/>
                <a:headEnd/>
                <a:tailEnd/>
              </a:ln>
            </p:spPr>
            <p:txBody>
              <a:bodyPr lIns="27000" tIns="27000" rIns="27000" bIns="27000"/>
              <a:lstStyle/>
              <a:p>
                <a:pPr algn="ctr" defTabSz="685800"/>
                <a:r>
                  <a:rPr lang="en-GB" sz="600" dirty="0"/>
                  <a:t>View-based</a:t>
                </a:r>
              </a:p>
              <a:p>
                <a:pPr algn="ctr" defTabSz="685800"/>
                <a:r>
                  <a:rPr lang="en-GB" sz="600" dirty="0"/>
                  <a:t>Interaction</a:t>
                </a:r>
              </a:p>
              <a:p>
                <a:pPr algn="ctr" defTabSz="685800"/>
                <a:endParaRPr lang="en-GB" sz="600" dirty="0"/>
              </a:p>
            </p:txBody>
          </p:sp>
          <p:sp>
            <p:nvSpPr>
              <p:cNvPr id="367" name="Rounded Rectangle 197"/>
              <p:cNvSpPr>
                <a:spLocks noChangeArrowheads="1"/>
              </p:cNvSpPr>
              <p:nvPr/>
            </p:nvSpPr>
            <p:spPr bwMode="auto">
              <a:xfrm>
                <a:off x="6211888" y="3548063"/>
                <a:ext cx="619125" cy="1574800"/>
              </a:xfrm>
              <a:prstGeom prst="roundRect">
                <a:avLst>
                  <a:gd name="adj" fmla="val 10269"/>
                </a:avLst>
              </a:prstGeom>
              <a:solidFill>
                <a:srgbClr val="D9D9D9"/>
              </a:solidFill>
              <a:ln w="9525">
                <a:solidFill>
                  <a:srgbClr val="1F497D"/>
                </a:solidFill>
                <a:round/>
                <a:headEnd/>
                <a:tailEnd/>
              </a:ln>
            </p:spPr>
            <p:txBody>
              <a:bodyPr wrap="none" lIns="27000" tIns="0" rIns="27000" bIns="0"/>
              <a:lstStyle/>
              <a:p>
                <a:pPr algn="ctr" defTabSz="685800"/>
                <a:r>
                  <a:rPr lang="en-GB" sz="525"/>
                  <a:t>Secure</a:t>
                </a:r>
              </a:p>
              <a:p>
                <a:pPr algn="ctr" defTabSz="685800"/>
                <a:r>
                  <a:rPr lang="en-GB" sz="525"/>
                  <a:t>Access</a:t>
                </a:r>
              </a:p>
            </p:txBody>
          </p:sp>
          <p:grpSp>
            <p:nvGrpSpPr>
              <p:cNvPr id="368" name="Group 44"/>
              <p:cNvGrpSpPr>
                <a:grpSpLocks/>
              </p:cNvGrpSpPr>
              <p:nvPr/>
            </p:nvGrpSpPr>
            <p:grpSpPr bwMode="auto">
              <a:xfrm>
                <a:off x="6440488" y="4295775"/>
                <a:ext cx="169862" cy="144463"/>
                <a:chOff x="6472797" y="4066"/>
                <a:chExt cx="969000" cy="957359"/>
              </a:xfrm>
            </p:grpSpPr>
            <p:sp>
              <p:nvSpPr>
                <p:cNvPr id="387" name="Off-page Connector 386"/>
                <p:cNvSpPr>
                  <a:spLocks noChangeArrowheads="1"/>
                </p:cNvSpPr>
                <p:nvPr/>
              </p:nvSpPr>
              <p:spPr bwMode="auto">
                <a:xfrm>
                  <a:off x="6472797" y="4066"/>
                  <a:ext cx="969000" cy="957359"/>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685800">
                    <a:defRPr/>
                  </a:pPr>
                  <a:endParaRPr lang="en-GB" sz="2700">
                    <a:solidFill>
                      <a:prstClr val="white"/>
                    </a:solidFill>
                    <a:ea typeface="ＭＳ Ｐゴシック"/>
                    <a:cs typeface="MS PGothic" charset="0"/>
                  </a:endParaRPr>
                </a:p>
              </p:txBody>
            </p:sp>
            <p:sp>
              <p:nvSpPr>
                <p:cNvPr id="388" name="Rounded Rectangle 387"/>
                <p:cNvSpPr>
                  <a:spLocks noChangeArrowheads="1"/>
                </p:cNvSpPr>
                <p:nvPr/>
              </p:nvSpPr>
              <p:spPr bwMode="auto">
                <a:xfrm>
                  <a:off x="6554299" y="67188"/>
                  <a:ext cx="787884" cy="683829"/>
                </a:xfrm>
                <a:prstGeom prst="roundRect">
                  <a:avLst>
                    <a:gd name="adj" fmla="val 16667"/>
                  </a:avLst>
                </a:prstGeom>
                <a:solidFill>
                  <a:sysClr val="window" lastClr="FFFFFF"/>
                </a:solidFill>
                <a:ln w="9525">
                  <a:solidFill>
                    <a:schemeClr val="tx2"/>
                  </a:solidFill>
                  <a:round/>
                  <a:headEnd/>
                  <a:tailEnd/>
                </a:ln>
                <a:effectLst>
                  <a:outerShdw blurRad="40000" dist="23000" dir="5400000" rotWithShape="0">
                    <a:srgbClr val="000000">
                      <a:alpha val="34998"/>
                    </a:srgbClr>
                  </a:outerShdw>
                </a:effectLst>
              </p:spPr>
              <p:txBody>
                <a:bodyPr anchor="ctr"/>
                <a:lstStyle/>
                <a:p>
                  <a:pPr algn="ctr" defTabSz="685800">
                    <a:defRPr/>
                  </a:pPr>
                  <a:endParaRPr lang="en-GB" sz="2700">
                    <a:solidFill>
                      <a:prstClr val="white"/>
                    </a:solidFill>
                    <a:ea typeface="ＭＳ Ｐゴシック"/>
                    <a:cs typeface="MS PGothic" charset="0"/>
                  </a:endParaRPr>
                </a:p>
              </p:txBody>
            </p:sp>
          </p:grpSp>
          <p:grpSp>
            <p:nvGrpSpPr>
              <p:cNvPr id="369" name="Group 4"/>
              <p:cNvGrpSpPr>
                <a:grpSpLocks/>
              </p:cNvGrpSpPr>
              <p:nvPr/>
            </p:nvGrpSpPr>
            <p:grpSpPr bwMode="auto">
              <a:xfrm>
                <a:off x="6421438" y="4611688"/>
                <a:ext cx="207962" cy="168275"/>
                <a:chOff x="6401645" y="4578569"/>
                <a:chExt cx="207963" cy="168275"/>
              </a:xfrm>
            </p:grpSpPr>
            <p:sp>
              <p:nvSpPr>
                <p:cNvPr id="385" name="Cloud 384"/>
                <p:cNvSpPr/>
                <p:nvPr/>
              </p:nvSpPr>
              <p:spPr bwMode="auto">
                <a:xfrm>
                  <a:off x="6401645" y="4578569"/>
                  <a:ext cx="207963" cy="168275"/>
                </a:xfrm>
                <a:prstGeom prst="cloud">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000">
                    <a:solidFill>
                      <a:prstClr val="white"/>
                    </a:solidFill>
                    <a:latin typeface="Arial"/>
                    <a:ea typeface="ＭＳ Ｐゴシック"/>
                  </a:endParaRPr>
                </a:p>
              </p:txBody>
            </p:sp>
            <p:sp>
              <p:nvSpPr>
                <p:cNvPr id="386" name="Folded Corner 385"/>
                <p:cNvSpPr/>
                <p:nvPr/>
              </p:nvSpPr>
              <p:spPr bwMode="auto">
                <a:xfrm>
                  <a:off x="6454032" y="4608731"/>
                  <a:ext cx="103188" cy="111125"/>
                </a:xfrm>
                <a:prstGeom prst="foldedCorner">
                  <a:avLst/>
                </a:prstGeom>
                <a:solidFill>
                  <a:schemeClr val="bg1"/>
                </a:solidFill>
                <a:ln w="3175" cap="flat" cmpd="sng" algn="ctr">
                  <a:solidFill>
                    <a:srgbClr val="1F497D"/>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defTabSz="685800">
                    <a:defRPr/>
                  </a:pPr>
                  <a:endParaRPr lang="en-GB" sz="3000">
                    <a:solidFill>
                      <a:prstClr val="white"/>
                    </a:solidFill>
                    <a:latin typeface="Arial"/>
                    <a:ea typeface="ＭＳ Ｐゴシック"/>
                  </a:endParaRPr>
                </a:p>
              </p:txBody>
            </p:sp>
          </p:grpSp>
          <p:pic>
            <p:nvPicPr>
              <p:cNvPr id="370" name="Picture 6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2863" y="4897438"/>
                <a:ext cx="265112"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1" name="Group 22"/>
              <p:cNvGrpSpPr>
                <a:grpSpLocks/>
              </p:cNvGrpSpPr>
              <p:nvPr/>
            </p:nvGrpSpPr>
            <p:grpSpPr bwMode="auto">
              <a:xfrm>
                <a:off x="6243638" y="5168900"/>
                <a:ext cx="563562" cy="250825"/>
                <a:chOff x="4292954" y="240952"/>
                <a:chExt cx="561928" cy="251000"/>
              </a:xfrm>
            </p:grpSpPr>
            <p:sp>
              <p:nvSpPr>
                <p:cNvPr id="380" name="Rectangle 649"/>
                <p:cNvSpPr>
                  <a:spLocks noChangeArrowheads="1"/>
                </p:cNvSpPr>
                <p:nvPr/>
              </p:nvSpPr>
              <p:spPr bwMode="auto">
                <a:xfrm>
                  <a:off x="4292954" y="240952"/>
                  <a:ext cx="561928" cy="251000"/>
                </a:xfrm>
                <a:prstGeom prst="rect">
                  <a:avLst/>
                </a:prstGeom>
                <a:solidFill>
                  <a:schemeClr val="bg1"/>
                </a:solidFill>
                <a:ln w="19050">
                  <a:solidFill>
                    <a:srgbClr val="1F497D"/>
                  </a:solidFill>
                  <a:miter lim="800000"/>
                  <a:headEnd/>
                  <a:tailEnd/>
                </a:ln>
              </p:spPr>
              <p:txBody>
                <a:bodyPr wrap="none" lIns="27000" tIns="0" rIns="27000" bIns="0" anchor="ctr"/>
                <a:lstStyle/>
                <a:p>
                  <a:pPr defTabSz="685800">
                    <a:defRPr/>
                  </a:pPr>
                  <a:r>
                    <a:rPr lang="en-US" sz="525" cap="small" dirty="0">
                      <a:solidFill>
                        <a:prstClr val="black"/>
                      </a:solidFill>
                      <a:cs typeface="MS PGothic" charset="0"/>
                    </a:rPr>
                    <a:t>Sand</a:t>
                  </a:r>
                </a:p>
                <a:p>
                  <a:pPr defTabSz="685800">
                    <a:defRPr/>
                  </a:pPr>
                  <a:r>
                    <a:rPr lang="en-US" sz="525" cap="small" dirty="0">
                      <a:solidFill>
                        <a:prstClr val="black"/>
                      </a:solidFill>
                      <a:cs typeface="MS PGothic" charset="0"/>
                    </a:rPr>
                    <a:t>boxes</a:t>
                  </a:r>
                </a:p>
              </p:txBody>
            </p:sp>
            <p:grpSp>
              <p:nvGrpSpPr>
                <p:cNvPr id="381" name="Group 682"/>
                <p:cNvGrpSpPr>
                  <a:grpSpLocks/>
                </p:cNvGrpSpPr>
                <p:nvPr/>
              </p:nvGrpSpPr>
              <p:grpSpPr bwMode="auto">
                <a:xfrm>
                  <a:off x="4614422" y="276102"/>
                  <a:ext cx="182378" cy="179017"/>
                  <a:chOff x="4816" y="2731"/>
                  <a:chExt cx="262" cy="252"/>
                </a:xfrm>
              </p:grpSpPr>
              <p:sp>
                <p:nvSpPr>
                  <p:cNvPr id="382" name="Can 566"/>
                  <p:cNvSpPr>
                    <a:spLocks noChangeArrowheads="1"/>
                  </p:cNvSpPr>
                  <p:nvPr/>
                </p:nvSpPr>
                <p:spPr bwMode="auto">
                  <a:xfrm>
                    <a:off x="4816" y="2731"/>
                    <a:ext cx="262" cy="253"/>
                  </a:xfrm>
                  <a:prstGeom prst="can">
                    <a:avLst>
                      <a:gd name="adj" fmla="val 25000"/>
                    </a:avLst>
                  </a:prstGeom>
                  <a:solidFill>
                    <a:srgbClr val="9DD7E2"/>
                  </a:solidFill>
                  <a:ln w="12700">
                    <a:solidFill>
                      <a:srgbClr val="1F497D"/>
                    </a:solidFill>
                    <a:round/>
                    <a:headEnd/>
                    <a:tailEnd/>
                  </a:ln>
                </p:spPr>
                <p:txBody>
                  <a:bodyPr lIns="27000" tIns="27000" rIns="27000" bIns="27000"/>
                  <a:lstStyle/>
                  <a:p>
                    <a:pPr algn="ctr" defTabSz="685800"/>
                    <a:endParaRPr lang="en-GB" sz="1050">
                      <a:solidFill>
                        <a:srgbClr val="FFFFFF"/>
                      </a:solidFill>
                    </a:endParaRPr>
                  </a:p>
                </p:txBody>
              </p:sp>
              <p:sp>
                <p:nvSpPr>
                  <p:cNvPr id="383" name="Freeform 567"/>
                  <p:cNvSpPr>
                    <a:spLocks noChangeArrowheads="1"/>
                  </p:cNvSpPr>
                  <p:nvPr/>
                </p:nvSpPr>
                <p:spPr bwMode="auto">
                  <a:xfrm rot="1819195">
                    <a:off x="4900" y="2838"/>
                    <a:ext cx="25" cy="125"/>
                  </a:xfrm>
                  <a:custGeom>
                    <a:avLst/>
                    <a:gdLst>
                      <a:gd name="T0" fmla="*/ 0 w 76200"/>
                      <a:gd name="T1" fmla="*/ 0 h 317500"/>
                      <a:gd name="T2" fmla="*/ 0 w 76200"/>
                      <a:gd name="T3" fmla="*/ 0 h 317500"/>
                      <a:gd name="T4" fmla="*/ 0 w 76200"/>
                      <a:gd name="T5" fmla="*/ 0 h 317500"/>
                      <a:gd name="T6" fmla="*/ 0 w 76200"/>
                      <a:gd name="T7" fmla="*/ 0 h 317500"/>
                      <a:gd name="T8" fmla="*/ 0 w 76200"/>
                      <a:gd name="T9" fmla="*/ 0 h 317500"/>
                      <a:gd name="T10" fmla="*/ 0 w 76200"/>
                      <a:gd name="T11" fmla="*/ 0 h 317500"/>
                      <a:gd name="T12" fmla="*/ 0 w 76200"/>
                      <a:gd name="T13" fmla="*/ 0 h 317500"/>
                      <a:gd name="T14" fmla="*/ 0 w 76200"/>
                      <a:gd name="T15" fmla="*/ 0 h 317500"/>
                      <a:gd name="T16" fmla="*/ 0 w 76200"/>
                      <a:gd name="T17" fmla="*/ 0 h 317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200"/>
                      <a:gd name="T28" fmla="*/ 0 h 317500"/>
                      <a:gd name="T29" fmla="*/ 76200 w 76200"/>
                      <a:gd name="T30" fmla="*/ 317500 h 317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solidFill>
                    <a:srgbClr val="366DA4"/>
                  </a:solidFill>
                  <a:ln w="9525">
                    <a:solidFill>
                      <a:srgbClr val="1F497D"/>
                    </a:solidFill>
                    <a:miter lim="800000"/>
                    <a:headEnd/>
                    <a:tailEnd/>
                  </a:ln>
                </p:spPr>
                <p:txBody>
                  <a:bodyPr wrap="none" lIns="27000" tIns="27000" rIns="27000" bIns="27000"/>
                  <a:lstStyle/>
                  <a:p>
                    <a:endParaRPr lang="en-GB" sz="1050"/>
                  </a:p>
                </p:txBody>
              </p:sp>
              <p:sp>
                <p:nvSpPr>
                  <p:cNvPr id="384" name="Oval 568"/>
                  <p:cNvSpPr>
                    <a:spLocks noChangeArrowheads="1"/>
                  </p:cNvSpPr>
                  <p:nvPr/>
                </p:nvSpPr>
                <p:spPr bwMode="auto">
                  <a:xfrm rot="1819195">
                    <a:off x="4895" y="2760"/>
                    <a:ext cx="125" cy="127"/>
                  </a:xfrm>
                  <a:prstGeom prst="ellipse">
                    <a:avLst/>
                  </a:prstGeom>
                  <a:solidFill>
                    <a:srgbClr val="FFFFFF"/>
                  </a:solidFill>
                  <a:ln w="28575">
                    <a:solidFill>
                      <a:srgbClr val="366DA4"/>
                    </a:solidFill>
                    <a:round/>
                    <a:headEnd/>
                    <a:tailEnd/>
                  </a:ln>
                </p:spPr>
                <p:txBody>
                  <a:bodyPr lIns="27000" tIns="27000" rIns="27000" bIns="27000"/>
                  <a:lstStyle/>
                  <a:p>
                    <a:pPr algn="ctr" defTabSz="685800"/>
                    <a:endParaRPr lang="en-GB" sz="1050">
                      <a:solidFill>
                        <a:srgbClr val="FFFFFF"/>
                      </a:solidFill>
                    </a:endParaRPr>
                  </a:p>
                </p:txBody>
              </p:sp>
            </p:grpSp>
          </p:grpSp>
          <p:sp>
            <p:nvSpPr>
              <p:cNvPr id="372" name="TextBox 3"/>
              <p:cNvSpPr txBox="1">
                <a:spLocks noChangeArrowheads="1"/>
              </p:cNvSpPr>
              <p:nvPr/>
            </p:nvSpPr>
            <p:spPr bwMode="auto">
              <a:xfrm>
                <a:off x="6318251" y="3752850"/>
                <a:ext cx="49201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525">
                    <a:solidFill>
                      <a:srgbClr val="000000"/>
                    </a:solidFill>
                    <a:latin typeface="Calibri" charset="0"/>
                  </a:rPr>
                  <a:t>Search</a:t>
                </a:r>
              </a:p>
            </p:txBody>
          </p:sp>
          <p:sp>
            <p:nvSpPr>
              <p:cNvPr id="373" name="TextBox 571"/>
              <p:cNvSpPr txBox="1">
                <a:spLocks noChangeArrowheads="1"/>
              </p:cNvSpPr>
              <p:nvPr/>
            </p:nvSpPr>
            <p:spPr bwMode="auto">
              <a:xfrm>
                <a:off x="6318251" y="4429125"/>
                <a:ext cx="48774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525">
                    <a:solidFill>
                      <a:srgbClr val="000000"/>
                    </a:solidFill>
                    <a:latin typeface="Calibri" charset="0"/>
                  </a:rPr>
                  <a:t>Access</a:t>
                </a:r>
              </a:p>
            </p:txBody>
          </p:sp>
          <p:sp>
            <p:nvSpPr>
              <p:cNvPr id="374" name="TextBox 573"/>
              <p:cNvSpPr txBox="1">
                <a:spLocks noChangeArrowheads="1"/>
              </p:cNvSpPr>
              <p:nvPr/>
            </p:nvSpPr>
            <p:spPr bwMode="auto">
              <a:xfrm>
                <a:off x="6261100" y="4116388"/>
                <a:ext cx="59246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525">
                    <a:solidFill>
                      <a:srgbClr val="000000"/>
                    </a:solidFill>
                    <a:latin typeface="Calibri" charset="0"/>
                  </a:rPr>
                  <a:t>Feedback</a:t>
                </a:r>
              </a:p>
            </p:txBody>
          </p:sp>
          <p:sp>
            <p:nvSpPr>
              <p:cNvPr id="375" name="TextBox 574"/>
              <p:cNvSpPr txBox="1">
                <a:spLocks noChangeArrowheads="1"/>
              </p:cNvSpPr>
              <p:nvPr/>
            </p:nvSpPr>
            <p:spPr bwMode="auto">
              <a:xfrm>
                <a:off x="6324600" y="4756150"/>
                <a:ext cx="4813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525">
                    <a:solidFill>
                      <a:srgbClr val="000000"/>
                    </a:solidFill>
                    <a:latin typeface="Calibri" charset="0"/>
                  </a:rPr>
                  <a:t>Refine</a:t>
                </a:r>
              </a:p>
            </p:txBody>
          </p:sp>
          <p:grpSp>
            <p:nvGrpSpPr>
              <p:cNvPr id="376" name="Group 5"/>
              <p:cNvGrpSpPr>
                <a:grpSpLocks/>
              </p:cNvGrpSpPr>
              <p:nvPr/>
            </p:nvGrpSpPr>
            <p:grpSpPr bwMode="auto">
              <a:xfrm>
                <a:off x="6426200" y="3949700"/>
                <a:ext cx="193675" cy="160338"/>
                <a:chOff x="6442113" y="3789415"/>
                <a:chExt cx="193675" cy="160337"/>
              </a:xfrm>
            </p:grpSpPr>
            <p:sp>
              <p:nvSpPr>
                <p:cNvPr id="377" name="Rectangle 376"/>
                <p:cNvSpPr/>
                <p:nvPr/>
              </p:nvSpPr>
              <p:spPr bwMode="auto">
                <a:xfrm>
                  <a:off x="6442113" y="3789415"/>
                  <a:ext cx="193675" cy="160337"/>
                </a:xfrm>
                <a:prstGeom prst="rect">
                  <a:avLst/>
                </a:prstGeom>
                <a:solidFill>
                  <a:schemeClr val="bg1"/>
                </a:solidFill>
                <a:ln w="127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2700">
                    <a:solidFill>
                      <a:prstClr val="white"/>
                    </a:solidFill>
                    <a:latin typeface="Arial"/>
                    <a:ea typeface="ＭＳ Ｐゴシック"/>
                  </a:endParaRPr>
                </a:p>
              </p:txBody>
            </p:sp>
            <p:sp>
              <p:nvSpPr>
                <p:cNvPr id="378" name="Oval 377"/>
                <p:cNvSpPr/>
                <p:nvPr/>
              </p:nvSpPr>
              <p:spPr bwMode="auto">
                <a:xfrm>
                  <a:off x="6543713" y="3841803"/>
                  <a:ext cx="55563" cy="55562"/>
                </a:xfrm>
                <a:prstGeom prst="ellipse">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300">
                    <a:solidFill>
                      <a:prstClr val="white"/>
                    </a:solidFill>
                    <a:latin typeface="Arial"/>
                    <a:ea typeface="ＭＳ Ｐゴシック"/>
                  </a:endParaRPr>
                </a:p>
              </p:txBody>
            </p:sp>
            <p:sp>
              <p:nvSpPr>
                <p:cNvPr id="379" name="Oval 378"/>
                <p:cNvSpPr/>
                <p:nvPr/>
              </p:nvSpPr>
              <p:spPr bwMode="auto">
                <a:xfrm>
                  <a:off x="6480213" y="3840215"/>
                  <a:ext cx="53975" cy="55563"/>
                </a:xfrm>
                <a:prstGeom prst="ellipse">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300">
                    <a:solidFill>
                      <a:prstClr val="white"/>
                    </a:solidFill>
                    <a:latin typeface="Arial"/>
                    <a:ea typeface="ＭＳ Ｐゴシック"/>
                  </a:endParaRPr>
                </a:p>
              </p:txBody>
            </p:sp>
          </p:grpSp>
        </p:grpSp>
        <p:sp>
          <p:nvSpPr>
            <p:cNvPr id="224" name="Rectangle 649"/>
            <p:cNvSpPr>
              <a:spLocks noChangeArrowheads="1"/>
            </p:cNvSpPr>
            <p:nvPr/>
          </p:nvSpPr>
          <p:spPr bwMode="auto">
            <a:xfrm>
              <a:off x="3184911" y="2171425"/>
              <a:ext cx="300037" cy="401637"/>
            </a:xfrm>
            <a:prstGeom prst="rect">
              <a:avLst/>
            </a:prstGeom>
            <a:solidFill>
              <a:schemeClr val="bg1"/>
            </a:solidFill>
            <a:ln w="19050">
              <a:solidFill>
                <a:srgbClr val="1F497D"/>
              </a:solidFill>
              <a:miter lim="800000"/>
              <a:headEnd/>
              <a:tailEnd/>
            </a:ln>
          </p:spPr>
          <p:txBody>
            <a:bodyPr wrap="none" lIns="27000" tIns="0" rIns="27000" bIns="0"/>
            <a:lstStyle/>
            <a:p>
              <a:pPr defTabSz="685800">
                <a:defRPr/>
              </a:pPr>
              <a:r>
                <a:rPr lang="en-US" sz="525" cap="small" dirty="0">
                  <a:solidFill>
                    <a:prstClr val="black"/>
                  </a:solidFill>
                  <a:cs typeface="MS PGothic" charset="0"/>
                </a:rPr>
                <a:t>Sand</a:t>
              </a:r>
            </a:p>
            <a:p>
              <a:pPr defTabSz="685800">
                <a:defRPr/>
              </a:pPr>
              <a:r>
                <a:rPr lang="en-US" sz="525" cap="small" dirty="0">
                  <a:solidFill>
                    <a:prstClr val="black"/>
                  </a:solidFill>
                  <a:cs typeface="MS PGothic" charset="0"/>
                </a:rPr>
                <a:t>boxes</a:t>
              </a:r>
            </a:p>
          </p:txBody>
        </p:sp>
        <p:grpSp>
          <p:nvGrpSpPr>
            <p:cNvPr id="225" name="Group 682"/>
            <p:cNvGrpSpPr>
              <a:grpSpLocks/>
            </p:cNvGrpSpPr>
            <p:nvPr/>
          </p:nvGrpSpPr>
          <p:grpSpPr bwMode="auto">
            <a:xfrm>
              <a:off x="3257936" y="2384150"/>
              <a:ext cx="152400" cy="153987"/>
              <a:chOff x="4816" y="2731"/>
              <a:chExt cx="262" cy="252"/>
            </a:xfrm>
          </p:grpSpPr>
          <p:sp>
            <p:nvSpPr>
              <p:cNvPr id="363" name="Can 666"/>
              <p:cNvSpPr>
                <a:spLocks noChangeArrowheads="1"/>
              </p:cNvSpPr>
              <p:nvPr/>
            </p:nvSpPr>
            <p:spPr bwMode="auto">
              <a:xfrm>
                <a:off x="4816" y="2731"/>
                <a:ext cx="262" cy="253"/>
              </a:xfrm>
              <a:prstGeom prst="can">
                <a:avLst>
                  <a:gd name="adj" fmla="val 25000"/>
                </a:avLst>
              </a:prstGeom>
              <a:solidFill>
                <a:srgbClr val="9DD7E2"/>
              </a:solidFill>
              <a:ln w="12700">
                <a:solidFill>
                  <a:srgbClr val="1F497D"/>
                </a:solidFill>
                <a:round/>
                <a:headEnd/>
                <a:tailEnd/>
              </a:ln>
            </p:spPr>
            <p:txBody>
              <a:bodyPr lIns="27000" tIns="27000" rIns="27000" bIns="27000"/>
              <a:lstStyle/>
              <a:p>
                <a:pPr algn="ctr" defTabSz="685800"/>
                <a:endParaRPr lang="en-GB" sz="900">
                  <a:solidFill>
                    <a:srgbClr val="FFFFFF"/>
                  </a:solidFill>
                </a:endParaRPr>
              </a:p>
            </p:txBody>
          </p:sp>
          <p:sp>
            <p:nvSpPr>
              <p:cNvPr id="364" name="Freeform 667"/>
              <p:cNvSpPr>
                <a:spLocks noChangeArrowheads="1"/>
              </p:cNvSpPr>
              <p:nvPr/>
            </p:nvSpPr>
            <p:spPr bwMode="auto">
              <a:xfrm rot="1819195">
                <a:off x="4900" y="2838"/>
                <a:ext cx="25" cy="125"/>
              </a:xfrm>
              <a:custGeom>
                <a:avLst/>
                <a:gdLst>
                  <a:gd name="T0" fmla="*/ 0 w 76200"/>
                  <a:gd name="T1" fmla="*/ 0 h 317500"/>
                  <a:gd name="T2" fmla="*/ 0 w 76200"/>
                  <a:gd name="T3" fmla="*/ 0 h 317500"/>
                  <a:gd name="T4" fmla="*/ 0 w 76200"/>
                  <a:gd name="T5" fmla="*/ 0 h 317500"/>
                  <a:gd name="T6" fmla="*/ 0 w 76200"/>
                  <a:gd name="T7" fmla="*/ 0 h 317500"/>
                  <a:gd name="T8" fmla="*/ 0 w 76200"/>
                  <a:gd name="T9" fmla="*/ 0 h 317500"/>
                  <a:gd name="T10" fmla="*/ 0 w 76200"/>
                  <a:gd name="T11" fmla="*/ 0 h 317500"/>
                  <a:gd name="T12" fmla="*/ 0 w 76200"/>
                  <a:gd name="T13" fmla="*/ 0 h 317500"/>
                  <a:gd name="T14" fmla="*/ 0 w 76200"/>
                  <a:gd name="T15" fmla="*/ 0 h 317500"/>
                  <a:gd name="T16" fmla="*/ 0 w 76200"/>
                  <a:gd name="T17" fmla="*/ 0 h 317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200"/>
                  <a:gd name="T28" fmla="*/ 0 h 317500"/>
                  <a:gd name="T29" fmla="*/ 76200 w 76200"/>
                  <a:gd name="T30" fmla="*/ 317500 h 317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solidFill>
                <a:srgbClr val="366DA4"/>
              </a:solidFill>
              <a:ln w="9525">
                <a:solidFill>
                  <a:srgbClr val="1F497D"/>
                </a:solidFill>
                <a:miter lim="800000"/>
                <a:headEnd/>
                <a:tailEnd/>
              </a:ln>
            </p:spPr>
            <p:txBody>
              <a:bodyPr wrap="none" lIns="27000" tIns="27000" rIns="27000" bIns="27000"/>
              <a:lstStyle/>
              <a:p>
                <a:endParaRPr lang="en-GB" sz="1050"/>
              </a:p>
            </p:txBody>
          </p:sp>
          <p:sp>
            <p:nvSpPr>
              <p:cNvPr id="365" name="Oval 669"/>
              <p:cNvSpPr>
                <a:spLocks noChangeArrowheads="1"/>
              </p:cNvSpPr>
              <p:nvPr/>
            </p:nvSpPr>
            <p:spPr bwMode="auto">
              <a:xfrm rot="1819195">
                <a:off x="4895" y="2760"/>
                <a:ext cx="125" cy="127"/>
              </a:xfrm>
              <a:prstGeom prst="ellipse">
                <a:avLst/>
              </a:prstGeom>
              <a:solidFill>
                <a:srgbClr val="FFFFFF"/>
              </a:solidFill>
              <a:ln w="28575">
                <a:solidFill>
                  <a:srgbClr val="366DA4"/>
                </a:solidFill>
                <a:round/>
                <a:headEnd/>
                <a:tailEnd/>
              </a:ln>
            </p:spPr>
            <p:txBody>
              <a:bodyPr lIns="27000" tIns="27000" rIns="27000" bIns="27000"/>
              <a:lstStyle/>
              <a:p>
                <a:pPr algn="ctr" defTabSz="685800"/>
                <a:endParaRPr lang="en-GB" sz="900">
                  <a:solidFill>
                    <a:srgbClr val="FFFFFF"/>
                  </a:solidFill>
                </a:endParaRPr>
              </a:p>
            </p:txBody>
          </p:sp>
        </p:grpSp>
        <p:sp>
          <p:nvSpPr>
            <p:cNvPr id="226" name="Rounded Rectangle 197"/>
            <p:cNvSpPr>
              <a:spLocks noChangeArrowheads="1"/>
            </p:cNvSpPr>
            <p:nvPr/>
          </p:nvSpPr>
          <p:spPr bwMode="auto">
            <a:xfrm>
              <a:off x="3529398" y="2168250"/>
              <a:ext cx="619125" cy="401637"/>
            </a:xfrm>
            <a:prstGeom prst="roundRect">
              <a:avLst>
                <a:gd name="adj" fmla="val 10269"/>
              </a:avLst>
            </a:prstGeom>
            <a:solidFill>
              <a:srgbClr val="D9D9D9"/>
            </a:solidFill>
            <a:ln w="9525">
              <a:solidFill>
                <a:srgbClr val="1F497D"/>
              </a:solidFill>
              <a:round/>
              <a:headEnd/>
              <a:tailEnd/>
            </a:ln>
          </p:spPr>
          <p:txBody>
            <a:bodyPr wrap="none" lIns="27000" tIns="0" rIns="27000" bIns="0"/>
            <a:lstStyle/>
            <a:p>
              <a:pPr algn="ctr" defTabSz="685800"/>
              <a:r>
                <a:rPr lang="en-GB" sz="525"/>
                <a:t>Secure Access</a:t>
              </a:r>
            </a:p>
          </p:txBody>
        </p:sp>
        <p:grpSp>
          <p:nvGrpSpPr>
            <p:cNvPr id="227" name="Group 44"/>
            <p:cNvGrpSpPr>
              <a:grpSpLocks/>
            </p:cNvGrpSpPr>
            <p:nvPr/>
          </p:nvGrpSpPr>
          <p:grpSpPr bwMode="auto">
            <a:xfrm>
              <a:off x="3594379" y="2332771"/>
              <a:ext cx="196266" cy="183891"/>
              <a:chOff x="6451600" y="0"/>
              <a:chExt cx="990600" cy="977900"/>
            </a:xfrm>
            <a:solidFill>
              <a:srgbClr val="4F81BD"/>
            </a:solidFill>
          </p:grpSpPr>
          <p:sp>
            <p:nvSpPr>
              <p:cNvPr id="361" name="Off-page Connector 360"/>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sp>
            <p:nvSpPr>
              <p:cNvPr id="362" name="Rounded Rectangle 361"/>
              <p:cNvSpPr>
                <a:spLocks noChangeArrowheads="1"/>
              </p:cNvSpPr>
              <p:nvPr/>
            </p:nvSpPr>
            <p:spPr bwMode="auto">
              <a:xfrm>
                <a:off x="6565667" y="60364"/>
                <a:ext cx="774472" cy="688152"/>
              </a:xfrm>
              <a:prstGeom prst="roundRect">
                <a:avLst>
                  <a:gd name="adj" fmla="val 16667"/>
                </a:avLst>
              </a:prstGeom>
              <a:solidFill>
                <a:srgbClr val="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grpSp>
        <p:grpSp>
          <p:nvGrpSpPr>
            <p:cNvPr id="228" name="Group 671"/>
            <p:cNvGrpSpPr>
              <a:grpSpLocks/>
            </p:cNvGrpSpPr>
            <p:nvPr/>
          </p:nvGrpSpPr>
          <p:grpSpPr bwMode="auto">
            <a:xfrm>
              <a:off x="3877061" y="2344462"/>
              <a:ext cx="193675" cy="160338"/>
              <a:chOff x="6442113" y="3789415"/>
              <a:chExt cx="193675" cy="160337"/>
            </a:xfrm>
          </p:grpSpPr>
          <p:sp>
            <p:nvSpPr>
              <p:cNvPr id="358" name="Rectangle 357"/>
              <p:cNvSpPr/>
              <p:nvPr/>
            </p:nvSpPr>
            <p:spPr bwMode="auto">
              <a:xfrm>
                <a:off x="6442113" y="3789415"/>
                <a:ext cx="193675" cy="160337"/>
              </a:xfrm>
              <a:prstGeom prst="rect">
                <a:avLst/>
              </a:prstGeom>
              <a:solidFill>
                <a:schemeClr val="bg1"/>
              </a:solidFill>
              <a:ln w="127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2700">
                  <a:solidFill>
                    <a:prstClr val="white"/>
                  </a:solidFill>
                  <a:latin typeface="Arial"/>
                  <a:ea typeface="ＭＳ Ｐゴシック"/>
                </a:endParaRPr>
              </a:p>
            </p:txBody>
          </p:sp>
          <p:sp>
            <p:nvSpPr>
              <p:cNvPr id="359" name="Oval 358"/>
              <p:cNvSpPr/>
              <p:nvPr/>
            </p:nvSpPr>
            <p:spPr bwMode="auto">
              <a:xfrm>
                <a:off x="6543713" y="3841803"/>
                <a:ext cx="55562" cy="55562"/>
              </a:xfrm>
              <a:prstGeom prst="ellipse">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300">
                  <a:solidFill>
                    <a:prstClr val="white"/>
                  </a:solidFill>
                  <a:latin typeface="Arial"/>
                  <a:ea typeface="ＭＳ Ｐゴシック"/>
                </a:endParaRPr>
              </a:p>
            </p:txBody>
          </p:sp>
          <p:sp>
            <p:nvSpPr>
              <p:cNvPr id="360" name="Oval 359"/>
              <p:cNvSpPr/>
              <p:nvPr/>
            </p:nvSpPr>
            <p:spPr bwMode="auto">
              <a:xfrm>
                <a:off x="6480213" y="3840215"/>
                <a:ext cx="53975" cy="55563"/>
              </a:xfrm>
              <a:prstGeom prst="ellipse">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300">
                  <a:solidFill>
                    <a:prstClr val="white"/>
                  </a:solidFill>
                  <a:latin typeface="Arial"/>
                  <a:ea typeface="ＭＳ Ｐゴシック"/>
                </a:endParaRPr>
              </a:p>
            </p:txBody>
          </p:sp>
        </p:grpSp>
        <p:sp>
          <p:nvSpPr>
            <p:cNvPr id="229" name="Rounded Rectangle 197"/>
            <p:cNvSpPr>
              <a:spLocks noChangeArrowheads="1"/>
            </p:cNvSpPr>
            <p:nvPr/>
          </p:nvSpPr>
          <p:spPr bwMode="auto">
            <a:xfrm>
              <a:off x="5402648" y="2168250"/>
              <a:ext cx="820738" cy="401637"/>
            </a:xfrm>
            <a:prstGeom prst="roundRect">
              <a:avLst>
                <a:gd name="adj" fmla="val 10269"/>
              </a:avLst>
            </a:prstGeom>
            <a:solidFill>
              <a:srgbClr val="D9D9D9"/>
            </a:solidFill>
            <a:ln w="9525">
              <a:solidFill>
                <a:srgbClr val="1F497D"/>
              </a:solidFill>
              <a:round/>
              <a:headEnd/>
              <a:tailEnd/>
            </a:ln>
          </p:spPr>
          <p:txBody>
            <a:bodyPr wrap="none" lIns="27000" tIns="0" rIns="27000" bIns="0"/>
            <a:lstStyle/>
            <a:p>
              <a:pPr algn="ctr" defTabSz="685800"/>
              <a:r>
                <a:rPr lang="en-GB" sz="525"/>
                <a:t>Secure Access</a:t>
              </a:r>
            </a:p>
          </p:txBody>
        </p:sp>
        <p:grpSp>
          <p:nvGrpSpPr>
            <p:cNvPr id="230" name="Group 44"/>
            <p:cNvGrpSpPr>
              <a:grpSpLocks/>
            </p:cNvGrpSpPr>
            <p:nvPr/>
          </p:nvGrpSpPr>
          <p:grpSpPr bwMode="auto">
            <a:xfrm>
              <a:off x="5466220" y="2332771"/>
              <a:ext cx="196266" cy="183891"/>
              <a:chOff x="6451600" y="0"/>
              <a:chExt cx="990600" cy="977900"/>
            </a:xfrm>
            <a:solidFill>
              <a:srgbClr val="4F81BD"/>
            </a:solidFill>
          </p:grpSpPr>
          <p:sp>
            <p:nvSpPr>
              <p:cNvPr id="356" name="Off-page Connector 355"/>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sp>
            <p:nvSpPr>
              <p:cNvPr id="357" name="Rounded Rectangle 356"/>
              <p:cNvSpPr>
                <a:spLocks noChangeArrowheads="1"/>
              </p:cNvSpPr>
              <p:nvPr/>
            </p:nvSpPr>
            <p:spPr bwMode="auto">
              <a:xfrm>
                <a:off x="6565667" y="60364"/>
                <a:ext cx="774472" cy="688152"/>
              </a:xfrm>
              <a:prstGeom prst="roundRect">
                <a:avLst>
                  <a:gd name="adj" fmla="val 16667"/>
                </a:avLst>
              </a:prstGeom>
              <a:solidFill>
                <a:srgbClr val="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grpSp>
        <p:grpSp>
          <p:nvGrpSpPr>
            <p:cNvPr id="231" name="Group 689"/>
            <p:cNvGrpSpPr>
              <a:grpSpLocks/>
            </p:cNvGrpSpPr>
            <p:nvPr/>
          </p:nvGrpSpPr>
          <p:grpSpPr bwMode="auto">
            <a:xfrm>
              <a:off x="5721736" y="2344462"/>
              <a:ext cx="193675" cy="160338"/>
              <a:chOff x="6442113" y="3789415"/>
              <a:chExt cx="193675" cy="160337"/>
            </a:xfrm>
          </p:grpSpPr>
          <p:sp>
            <p:nvSpPr>
              <p:cNvPr id="353" name="Rectangle 352"/>
              <p:cNvSpPr/>
              <p:nvPr/>
            </p:nvSpPr>
            <p:spPr bwMode="auto">
              <a:xfrm>
                <a:off x="6442113" y="3789415"/>
                <a:ext cx="193675" cy="160337"/>
              </a:xfrm>
              <a:prstGeom prst="rect">
                <a:avLst/>
              </a:prstGeom>
              <a:solidFill>
                <a:schemeClr val="bg1"/>
              </a:solidFill>
              <a:ln w="127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2700">
                  <a:solidFill>
                    <a:prstClr val="white"/>
                  </a:solidFill>
                  <a:latin typeface="Arial"/>
                  <a:ea typeface="ＭＳ Ｐゴシック"/>
                </a:endParaRPr>
              </a:p>
            </p:txBody>
          </p:sp>
          <p:sp>
            <p:nvSpPr>
              <p:cNvPr id="354" name="Oval 353"/>
              <p:cNvSpPr/>
              <p:nvPr/>
            </p:nvSpPr>
            <p:spPr bwMode="auto">
              <a:xfrm>
                <a:off x="6543713" y="3841803"/>
                <a:ext cx="55562" cy="55562"/>
              </a:xfrm>
              <a:prstGeom prst="ellipse">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300">
                  <a:solidFill>
                    <a:prstClr val="white"/>
                  </a:solidFill>
                  <a:latin typeface="Arial"/>
                  <a:ea typeface="ＭＳ Ｐゴシック"/>
                </a:endParaRPr>
              </a:p>
            </p:txBody>
          </p:sp>
          <p:sp>
            <p:nvSpPr>
              <p:cNvPr id="355" name="Oval 354"/>
              <p:cNvSpPr/>
              <p:nvPr/>
            </p:nvSpPr>
            <p:spPr bwMode="auto">
              <a:xfrm>
                <a:off x="6480213" y="3840215"/>
                <a:ext cx="53975" cy="55563"/>
              </a:xfrm>
              <a:prstGeom prst="ellipse">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3300">
                  <a:solidFill>
                    <a:prstClr val="white"/>
                  </a:solidFill>
                  <a:latin typeface="Arial"/>
                  <a:ea typeface="ＭＳ Ｐゴシック"/>
                </a:endParaRPr>
              </a:p>
            </p:txBody>
          </p:sp>
        </p:grpSp>
        <p:grpSp>
          <p:nvGrpSpPr>
            <p:cNvPr id="232" name="Group 44"/>
            <p:cNvGrpSpPr>
              <a:grpSpLocks/>
            </p:cNvGrpSpPr>
            <p:nvPr/>
          </p:nvGrpSpPr>
          <p:grpSpPr bwMode="auto">
            <a:xfrm>
              <a:off x="5982868" y="2332771"/>
              <a:ext cx="196266" cy="183891"/>
              <a:chOff x="6451600" y="0"/>
              <a:chExt cx="990600" cy="977900"/>
            </a:xfrm>
            <a:solidFill>
              <a:srgbClr val="4F81BD"/>
            </a:solidFill>
          </p:grpSpPr>
          <p:sp>
            <p:nvSpPr>
              <p:cNvPr id="351" name="Off-page Connector 350"/>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sp>
            <p:nvSpPr>
              <p:cNvPr id="352" name="Rounded Rectangle 351"/>
              <p:cNvSpPr>
                <a:spLocks noChangeArrowheads="1"/>
              </p:cNvSpPr>
              <p:nvPr/>
            </p:nvSpPr>
            <p:spPr bwMode="auto">
              <a:xfrm>
                <a:off x="6565667" y="60364"/>
                <a:ext cx="774472" cy="688152"/>
              </a:xfrm>
              <a:prstGeom prst="roundRect">
                <a:avLst>
                  <a:gd name="adj" fmla="val 16667"/>
                </a:avLst>
              </a:prstGeom>
              <a:solidFill>
                <a:srgbClr val="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grpSp>
        <p:sp>
          <p:nvSpPr>
            <p:cNvPr id="233" name="Rounded Rectangle 197"/>
            <p:cNvSpPr>
              <a:spLocks noChangeArrowheads="1"/>
            </p:cNvSpPr>
            <p:nvPr/>
          </p:nvSpPr>
          <p:spPr bwMode="auto">
            <a:xfrm>
              <a:off x="4745423" y="2128562"/>
              <a:ext cx="568325" cy="476250"/>
            </a:xfrm>
            <a:prstGeom prst="roundRect">
              <a:avLst>
                <a:gd name="adj" fmla="val 11542"/>
              </a:avLst>
            </a:prstGeom>
            <a:solidFill>
              <a:srgbClr val="CCFFCC"/>
            </a:solidFill>
            <a:ln w="9525">
              <a:solidFill>
                <a:srgbClr val="1F497D"/>
              </a:solidFill>
              <a:round/>
              <a:headEnd/>
              <a:tailEnd/>
            </a:ln>
          </p:spPr>
          <p:txBody>
            <a:bodyPr lIns="27000" tIns="27000" rIns="27000" bIns="27000" anchor="ctr"/>
            <a:lstStyle/>
            <a:p>
              <a:pPr algn="ctr" defTabSz="685800"/>
              <a:r>
                <a:rPr lang="en-GB" sz="600"/>
                <a:t>Cognitive Analytics</a:t>
              </a:r>
            </a:p>
            <a:p>
              <a:pPr algn="ctr" defTabSz="685800"/>
              <a:r>
                <a:rPr lang="en-GB" sz="600"/>
                <a:t>Engines</a:t>
              </a:r>
            </a:p>
          </p:txBody>
        </p:sp>
        <p:grpSp>
          <p:nvGrpSpPr>
            <p:cNvPr id="234" name="Group 12"/>
            <p:cNvGrpSpPr>
              <a:grpSpLocks/>
            </p:cNvGrpSpPr>
            <p:nvPr/>
          </p:nvGrpSpPr>
          <p:grpSpPr bwMode="auto">
            <a:xfrm>
              <a:off x="5837623" y="3066775"/>
              <a:ext cx="184150" cy="1897062"/>
              <a:chOff x="5957888" y="3427413"/>
              <a:chExt cx="220662" cy="1897062"/>
            </a:xfrm>
          </p:grpSpPr>
          <p:sp>
            <p:nvSpPr>
              <p:cNvPr id="346" name="Right Arrow 345"/>
              <p:cNvSpPr/>
              <p:nvPr/>
            </p:nvSpPr>
            <p:spPr>
              <a:xfrm>
                <a:off x="5990227" y="4795838"/>
                <a:ext cx="188323" cy="13493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47" name="Left-Right Arrow 346"/>
              <p:cNvSpPr/>
              <p:nvPr/>
            </p:nvSpPr>
            <p:spPr>
              <a:xfrm>
                <a:off x="5957888" y="4054475"/>
                <a:ext cx="207347" cy="131763"/>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48" name="Left-Right Arrow 347"/>
              <p:cNvSpPr/>
              <p:nvPr/>
            </p:nvSpPr>
            <p:spPr>
              <a:xfrm>
                <a:off x="5969302" y="3427413"/>
                <a:ext cx="207347" cy="13017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49" name="Right Arrow 348"/>
              <p:cNvSpPr/>
              <p:nvPr/>
            </p:nvSpPr>
            <p:spPr bwMode="auto">
              <a:xfrm flipH="1">
                <a:off x="5967400" y="4557713"/>
                <a:ext cx="188323" cy="13493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50" name="Right Arrow 349"/>
              <p:cNvSpPr/>
              <p:nvPr/>
            </p:nvSpPr>
            <p:spPr>
              <a:xfrm>
                <a:off x="5982618" y="5189538"/>
                <a:ext cx="190226" cy="13493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sp>
          <p:nvSpPr>
            <p:cNvPr id="235" name="Rounded Rectangle 197"/>
            <p:cNvSpPr>
              <a:spLocks noChangeArrowheads="1"/>
            </p:cNvSpPr>
            <p:nvPr/>
          </p:nvSpPr>
          <p:spPr bwMode="auto">
            <a:xfrm rot="5400000">
              <a:off x="3365092" y="2638944"/>
              <a:ext cx="2343150" cy="2620962"/>
            </a:xfrm>
            <a:prstGeom prst="roundRect">
              <a:avLst>
                <a:gd name="adj" fmla="val 2310"/>
              </a:avLst>
            </a:prstGeom>
            <a:solidFill>
              <a:srgbClr val="CCFFCC"/>
            </a:solidFill>
            <a:ln w="9525">
              <a:solidFill>
                <a:srgbClr val="1F497D"/>
              </a:solidFill>
              <a:round/>
              <a:headEnd/>
              <a:tailEnd/>
            </a:ln>
          </p:spPr>
          <p:txBody>
            <a:bodyPr vert="vert270" lIns="27000" tIns="0" rIns="27000" bIns="27000" anchor="ctr"/>
            <a:lstStyle/>
            <a:p>
              <a:pPr algn="ctr" defTabSz="685800"/>
              <a:r>
                <a:rPr lang="en-GB" sz="1200" dirty="0"/>
                <a:t>Data Lake</a:t>
              </a:r>
            </a:p>
            <a:p>
              <a:pPr algn="ctr" defTabSz="685800"/>
              <a:r>
                <a:rPr lang="en-GB" sz="1200" dirty="0"/>
                <a:t>Repositories</a:t>
              </a:r>
            </a:p>
          </p:txBody>
        </p:sp>
        <p:grpSp>
          <p:nvGrpSpPr>
            <p:cNvPr id="236" name="Group 11"/>
            <p:cNvGrpSpPr>
              <a:grpSpLocks/>
            </p:cNvGrpSpPr>
            <p:nvPr/>
          </p:nvGrpSpPr>
          <p:grpSpPr bwMode="auto">
            <a:xfrm>
              <a:off x="3054736" y="3750987"/>
              <a:ext cx="182562" cy="1127125"/>
              <a:chOff x="3233738" y="4111625"/>
              <a:chExt cx="209550" cy="1127125"/>
            </a:xfrm>
          </p:grpSpPr>
          <p:sp>
            <p:nvSpPr>
              <p:cNvPr id="343" name="Left-Right Arrow 342"/>
              <p:cNvSpPr/>
              <p:nvPr/>
            </p:nvSpPr>
            <p:spPr>
              <a:xfrm>
                <a:off x="3233738" y="4111625"/>
                <a:ext cx="207728" cy="131763"/>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44" name="Right Arrow 343"/>
              <p:cNvSpPr/>
              <p:nvPr/>
            </p:nvSpPr>
            <p:spPr>
              <a:xfrm flipH="1">
                <a:off x="3242848" y="4603750"/>
                <a:ext cx="189507" cy="134938"/>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45" name="Right Arrow 344"/>
              <p:cNvSpPr/>
              <p:nvPr/>
            </p:nvSpPr>
            <p:spPr>
              <a:xfrm>
                <a:off x="3253781" y="5103813"/>
                <a:ext cx="189507" cy="13493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grpSp>
          <p:nvGrpSpPr>
            <p:cNvPr id="237" name="Group 236"/>
            <p:cNvGrpSpPr/>
            <p:nvPr/>
          </p:nvGrpSpPr>
          <p:grpSpPr>
            <a:xfrm>
              <a:off x="1914899" y="5247220"/>
              <a:ext cx="4792663" cy="690562"/>
              <a:chOff x="2197100" y="5545138"/>
              <a:chExt cx="4792663" cy="690562"/>
            </a:xfrm>
          </p:grpSpPr>
          <p:sp>
            <p:nvSpPr>
              <p:cNvPr id="288" name="Rounded Rectangle 197"/>
              <p:cNvSpPr>
                <a:spLocks noChangeArrowheads="1"/>
              </p:cNvSpPr>
              <p:nvPr/>
            </p:nvSpPr>
            <p:spPr bwMode="auto">
              <a:xfrm>
                <a:off x="2197100" y="5545138"/>
                <a:ext cx="4792663" cy="690562"/>
              </a:xfrm>
              <a:prstGeom prst="roundRect">
                <a:avLst>
                  <a:gd name="adj" fmla="val 6778"/>
                </a:avLst>
              </a:prstGeom>
              <a:solidFill>
                <a:srgbClr val="CCFFCC"/>
              </a:solidFill>
              <a:ln w="9525">
                <a:solidFill>
                  <a:srgbClr val="1F497D"/>
                </a:solidFill>
                <a:round/>
                <a:headEnd/>
                <a:tailEnd/>
              </a:ln>
            </p:spPr>
            <p:txBody>
              <a:bodyPr lIns="27000" tIns="27000" rIns="27000" bIns="27000" anchor="b"/>
              <a:lstStyle/>
              <a:p>
                <a:pPr algn="ctr" defTabSz="685800"/>
                <a:r>
                  <a:rPr lang="en-GB" sz="600"/>
                  <a:t>Information Integration &amp; Governance</a:t>
                </a:r>
              </a:p>
            </p:txBody>
          </p:sp>
          <p:sp>
            <p:nvSpPr>
              <p:cNvPr id="289" name="Rectangle 288"/>
              <p:cNvSpPr/>
              <p:nvPr/>
            </p:nvSpPr>
            <p:spPr bwMode="auto">
              <a:xfrm>
                <a:off x="2224088" y="5594350"/>
                <a:ext cx="533400" cy="447675"/>
              </a:xfrm>
              <a:prstGeom prst="rect">
                <a:avLst/>
              </a:prstGeom>
              <a:solidFill>
                <a:schemeClr val="bg1"/>
              </a:solidFill>
              <a:ln w="190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lIns="27000" tIns="0" rIns="27000" bIns="0"/>
              <a:lstStyle/>
              <a:p>
                <a:pPr algn="ctr" defTabSz="685800">
                  <a:defRPr/>
                </a:pPr>
                <a:r>
                  <a:rPr lang="en-GB" sz="525" cap="small" dirty="0">
                    <a:solidFill>
                      <a:prstClr val="black"/>
                    </a:solidFill>
                    <a:latin typeface="Arial"/>
                    <a:ea typeface="ＭＳ Ｐゴシック"/>
                  </a:rPr>
                  <a:t>Information</a:t>
                </a:r>
              </a:p>
              <a:p>
                <a:pPr algn="ctr" defTabSz="685800">
                  <a:defRPr/>
                </a:pPr>
                <a:r>
                  <a:rPr lang="en-GB" sz="525" cap="small" dirty="0">
                    <a:solidFill>
                      <a:prstClr val="black"/>
                    </a:solidFill>
                    <a:latin typeface="Arial"/>
                    <a:ea typeface="ＭＳ Ｐゴシック"/>
                  </a:rPr>
                  <a:t>Broker</a:t>
                </a:r>
              </a:p>
            </p:txBody>
          </p:sp>
          <p:grpSp>
            <p:nvGrpSpPr>
              <p:cNvPr id="290" name="Group 13"/>
              <p:cNvGrpSpPr>
                <a:grpSpLocks/>
              </p:cNvGrpSpPr>
              <p:nvPr/>
            </p:nvGrpSpPr>
            <p:grpSpPr bwMode="auto">
              <a:xfrm>
                <a:off x="2432050" y="5830888"/>
                <a:ext cx="128588" cy="158750"/>
                <a:chOff x="8324256" y="2233750"/>
                <a:chExt cx="693737" cy="763588"/>
              </a:xfrm>
            </p:grpSpPr>
            <p:sp>
              <p:nvSpPr>
                <p:cNvPr id="340" name="Rectangle 339"/>
                <p:cNvSpPr/>
                <p:nvPr/>
              </p:nvSpPr>
              <p:spPr bwMode="auto">
                <a:xfrm>
                  <a:off x="8324256" y="2233750"/>
                  <a:ext cx="693737" cy="763588"/>
                </a:xfrm>
                <a:prstGeom prst="rect">
                  <a:avLst/>
                </a:prstGeom>
                <a:solidFill>
                  <a:schemeClr val="bg1"/>
                </a:solidFill>
                <a:ln w="190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300">
                    <a:solidFill>
                      <a:prstClr val="white"/>
                    </a:solidFill>
                    <a:latin typeface="Arial"/>
                    <a:ea typeface="ＭＳ Ｐゴシック"/>
                  </a:endParaRPr>
                </a:p>
              </p:txBody>
            </p:sp>
            <p:sp>
              <p:nvSpPr>
                <p:cNvPr id="341" name="Plaque 340"/>
                <p:cNvSpPr/>
                <p:nvPr/>
              </p:nvSpPr>
              <p:spPr>
                <a:xfrm>
                  <a:off x="8332823" y="2241383"/>
                  <a:ext cx="676602" cy="748316"/>
                </a:xfrm>
                <a:prstGeom prst="plaque">
                  <a:avLst>
                    <a:gd name="adj" fmla="val 38096"/>
                  </a:avLst>
                </a:prstGeom>
                <a:solidFill>
                  <a:schemeClr val="bg1"/>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300">
                    <a:solidFill>
                      <a:prstClr val="white"/>
                    </a:solidFill>
                    <a:latin typeface="Arial"/>
                    <a:ea typeface="ＭＳ Ｐゴシック"/>
                  </a:endParaRPr>
                </a:p>
              </p:txBody>
            </p:sp>
            <p:sp>
              <p:nvSpPr>
                <p:cNvPr id="342" name="Snip Same Side Corner Rectangle 341"/>
                <p:cNvSpPr/>
                <p:nvPr/>
              </p:nvSpPr>
              <p:spPr bwMode="auto">
                <a:xfrm>
                  <a:off x="8495548" y="2409373"/>
                  <a:ext cx="351152" cy="374161"/>
                </a:xfrm>
                <a:prstGeom prst="snip2SameRect">
                  <a:avLst>
                    <a:gd name="adj1" fmla="val 22549"/>
                    <a:gd name="adj2" fmla="val 0"/>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300">
                    <a:solidFill>
                      <a:prstClr val="white"/>
                    </a:solidFill>
                    <a:latin typeface="Arial"/>
                    <a:ea typeface="ＭＳ Ｐゴシック"/>
                  </a:endParaRPr>
                </a:p>
              </p:txBody>
            </p:sp>
          </p:grpSp>
          <p:sp>
            <p:nvSpPr>
              <p:cNvPr id="291" name="Snip Diagonal Corner Rectangle 56"/>
              <p:cNvSpPr>
                <a:spLocks noChangeArrowheads="1"/>
              </p:cNvSpPr>
              <p:nvPr/>
            </p:nvSpPr>
            <p:spPr bwMode="auto">
              <a:xfrm>
                <a:off x="3579813" y="5592763"/>
                <a:ext cx="568325" cy="450850"/>
              </a:xfrm>
              <a:custGeom>
                <a:avLst/>
                <a:gdLst>
                  <a:gd name="T0" fmla="*/ 82764833 w 1313647"/>
                  <a:gd name="T1" fmla="*/ 0 h 765808"/>
                  <a:gd name="T2" fmla="*/ 41382660 w 1313647"/>
                  <a:gd name="T3" fmla="*/ 0 h 765808"/>
                  <a:gd name="T4" fmla="*/ 0 w 1313647"/>
                  <a:gd name="T5" fmla="*/ 0 h 765808"/>
                  <a:gd name="T6" fmla="*/ 41382660 w 1313647"/>
                  <a:gd name="T7" fmla="*/ 0 h 765808"/>
                  <a:gd name="T8" fmla="*/ 0 60000 65536"/>
                  <a:gd name="T9" fmla="*/ 0 60000 65536"/>
                  <a:gd name="T10" fmla="*/ 0 60000 65536"/>
                  <a:gd name="T11" fmla="*/ 0 60000 65536"/>
                  <a:gd name="T12" fmla="*/ 0 w 1313647"/>
                  <a:gd name="T13" fmla="*/ 0 h 765808"/>
                  <a:gd name="T14" fmla="*/ 1313647 w 1313647"/>
                  <a:gd name="T15" fmla="*/ 765808 h 765808"/>
                </a:gdLst>
                <a:ahLst/>
                <a:cxnLst>
                  <a:cxn ang="T8">
                    <a:pos x="T0" y="T1"/>
                  </a:cxn>
                  <a:cxn ang="T9">
                    <a:pos x="T2" y="T3"/>
                  </a:cxn>
                  <a:cxn ang="T10">
                    <a:pos x="T4" y="T5"/>
                  </a:cxn>
                  <a:cxn ang="T11">
                    <a:pos x="T6" y="T7"/>
                  </a:cxn>
                </a:cxnLst>
                <a:rect l="T12" t="T13" r="T14" b="T15"/>
                <a:pathLst>
                  <a:path w="1313647" h="765808">
                    <a:moveTo>
                      <a:pt x="0" y="0"/>
                    </a:moveTo>
                    <a:lnTo>
                      <a:pt x="1313647" y="0"/>
                    </a:lnTo>
                    <a:lnTo>
                      <a:pt x="1313647" y="765808"/>
                    </a:lnTo>
                    <a:lnTo>
                      <a:pt x="0" y="765808"/>
                    </a:lnTo>
                    <a:lnTo>
                      <a:pt x="0" y="0"/>
                    </a:lnTo>
                    <a:close/>
                  </a:path>
                </a:pathLst>
              </a:custGeom>
              <a:solidFill>
                <a:srgbClr val="FFFFFF"/>
              </a:solidFill>
              <a:ln w="19050">
                <a:solidFill>
                  <a:srgbClr val="1F497D"/>
                </a:solidFill>
                <a:round/>
                <a:headEnd/>
                <a:tailEnd/>
              </a:ln>
              <a:effectLst>
                <a:outerShdw blurRad="50800" dist="38100" dir="2700000" algn="tl" rotWithShape="0">
                  <a:srgbClr val="000000">
                    <a:alpha val="43000"/>
                  </a:srgbClr>
                </a:outerShdw>
              </a:effectLst>
            </p:spPr>
            <p:txBody>
              <a:bodyPr wrap="none" lIns="0" tIns="0" rIns="27000" bIns="0"/>
              <a:lstStyle/>
              <a:p>
                <a:pPr defTabSz="685800">
                  <a:defRPr/>
                </a:pPr>
                <a:r>
                  <a:rPr lang="en-GB" sz="525" cap="small" dirty="0">
                    <a:solidFill>
                      <a:prstClr val="black"/>
                    </a:solidFill>
                    <a:cs typeface="MS PGothic" charset="0"/>
                  </a:rPr>
                  <a:t> Operational</a:t>
                </a:r>
              </a:p>
              <a:p>
                <a:pPr defTabSz="685800">
                  <a:defRPr/>
                </a:pPr>
                <a:r>
                  <a:rPr lang="en-GB" sz="525" cap="small" dirty="0">
                    <a:solidFill>
                      <a:prstClr val="black"/>
                    </a:solidFill>
                    <a:cs typeface="MS PGothic" charset="0"/>
                  </a:rPr>
                  <a:t> Governance</a:t>
                </a:r>
              </a:p>
              <a:p>
                <a:pPr defTabSz="685800">
                  <a:defRPr/>
                </a:pPr>
                <a:r>
                  <a:rPr lang="en-GB" sz="525" cap="small" dirty="0">
                    <a:solidFill>
                      <a:prstClr val="black"/>
                    </a:solidFill>
                    <a:cs typeface="MS PGothic" charset="0"/>
                  </a:rPr>
                  <a:t> Hub         .</a:t>
                </a:r>
              </a:p>
            </p:txBody>
          </p:sp>
          <p:grpSp>
            <p:nvGrpSpPr>
              <p:cNvPr id="292" name="Group 36"/>
              <p:cNvGrpSpPr>
                <a:grpSpLocks/>
              </p:cNvGrpSpPr>
              <p:nvPr/>
            </p:nvGrpSpPr>
            <p:grpSpPr bwMode="auto">
              <a:xfrm>
                <a:off x="3892550" y="5818188"/>
                <a:ext cx="193675" cy="173037"/>
                <a:chOff x="4102100" y="6096000"/>
                <a:chExt cx="901700" cy="762000"/>
              </a:xfrm>
            </p:grpSpPr>
            <p:sp>
              <p:nvSpPr>
                <p:cNvPr id="333" name="Regular Pentagon 332"/>
                <p:cNvSpPr/>
                <p:nvPr/>
              </p:nvSpPr>
              <p:spPr>
                <a:xfrm>
                  <a:off x="4102100" y="6096000"/>
                  <a:ext cx="901700" cy="762000"/>
                </a:xfrm>
                <a:prstGeom prst="pentagon">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1050">
                    <a:solidFill>
                      <a:prstClr val="white"/>
                    </a:solidFill>
                    <a:latin typeface="Arial"/>
                    <a:ea typeface="ＭＳ Ｐゴシック"/>
                  </a:endParaRPr>
                </a:p>
              </p:txBody>
            </p:sp>
            <p:grpSp>
              <p:nvGrpSpPr>
                <p:cNvPr id="334" name="Group 342"/>
                <p:cNvGrpSpPr>
                  <a:grpSpLocks/>
                </p:cNvGrpSpPr>
                <p:nvPr/>
              </p:nvGrpSpPr>
              <p:grpSpPr bwMode="auto">
                <a:xfrm>
                  <a:off x="4419600" y="6280153"/>
                  <a:ext cx="241300" cy="444501"/>
                  <a:chOff x="5422900" y="2476500"/>
                  <a:chExt cx="355600" cy="654050"/>
                </a:xfrm>
              </p:grpSpPr>
              <p:grpSp>
                <p:nvGrpSpPr>
                  <p:cNvPr id="335" name="Group 29"/>
                  <p:cNvGrpSpPr>
                    <a:grpSpLocks/>
                  </p:cNvGrpSpPr>
                  <p:nvPr/>
                </p:nvGrpSpPr>
                <p:grpSpPr bwMode="auto">
                  <a:xfrm>
                    <a:off x="5422900" y="2476500"/>
                    <a:ext cx="355600" cy="654050"/>
                    <a:chOff x="603250" y="4737100"/>
                    <a:chExt cx="355600" cy="654050"/>
                  </a:xfrm>
                </p:grpSpPr>
                <p:sp>
                  <p:nvSpPr>
                    <p:cNvPr id="338" name="Delay 337"/>
                    <p:cNvSpPr/>
                    <p:nvPr/>
                  </p:nvSpPr>
                  <p:spPr>
                    <a:xfrm rot="16200000">
                      <a:off x="513865" y="5018874"/>
                      <a:ext cx="462898" cy="283189"/>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1050">
                        <a:solidFill>
                          <a:prstClr val="white"/>
                        </a:solidFill>
                        <a:latin typeface="Arial"/>
                        <a:ea typeface="ＭＳ Ｐゴシック"/>
                      </a:endParaRPr>
                    </a:p>
                  </p:txBody>
                </p:sp>
                <p:sp>
                  <p:nvSpPr>
                    <p:cNvPr id="339" name="Oval 338"/>
                    <p:cNvSpPr/>
                    <p:nvPr/>
                  </p:nvSpPr>
                  <p:spPr>
                    <a:xfrm>
                      <a:off x="628650" y="4737100"/>
                      <a:ext cx="304800" cy="279400"/>
                    </a:xfrm>
                    <a:prstGeom prst="ellipse">
                      <a:avLst/>
                    </a:prstGeom>
                    <a:solidFill>
                      <a:srgbClr val="FFFFFF"/>
                    </a:solidFill>
                    <a:ln>
                      <a:solidFill>
                        <a:srgbClr val="1F497D"/>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1050">
                        <a:solidFill>
                          <a:prstClr val="white"/>
                        </a:solidFill>
                        <a:latin typeface="Arial"/>
                        <a:ea typeface="ＭＳ Ｐゴシック"/>
                      </a:endParaRPr>
                    </a:p>
                  </p:txBody>
                </p:sp>
              </p:grpSp>
              <p:sp>
                <p:nvSpPr>
                  <p:cNvPr id="336" name="Rectangle 335"/>
                  <p:cNvSpPr/>
                  <p:nvPr/>
                </p:nvSpPr>
                <p:spPr>
                  <a:xfrm>
                    <a:off x="5466934" y="2853581"/>
                    <a:ext cx="206942" cy="205731"/>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GB" sz="1050">
                      <a:solidFill>
                        <a:prstClr val="white"/>
                      </a:solidFill>
                      <a:latin typeface="Arial"/>
                      <a:ea typeface="ＭＳ Ｐゴシック"/>
                    </a:endParaRPr>
                  </a:p>
                </p:txBody>
              </p:sp>
              <p:sp>
                <p:nvSpPr>
                  <p:cNvPr id="337" name="Freeform 336"/>
                  <p:cNvSpPr/>
                  <p:nvPr/>
                </p:nvSpPr>
                <p:spPr>
                  <a:xfrm>
                    <a:off x="5510502" y="2894727"/>
                    <a:ext cx="250510" cy="123439"/>
                  </a:xfrm>
                  <a:custGeom>
                    <a:avLst/>
                    <a:gdLst>
                      <a:gd name="connsiteX0" fmla="*/ 0 w 304800"/>
                      <a:gd name="connsiteY0" fmla="*/ 91017 h 118534"/>
                      <a:gd name="connsiteX1" fmla="*/ 139700 w 304800"/>
                      <a:gd name="connsiteY1" fmla="*/ 52917 h 118534"/>
                      <a:gd name="connsiteX2" fmla="*/ 190500 w 304800"/>
                      <a:gd name="connsiteY2" fmla="*/ 103717 h 118534"/>
                      <a:gd name="connsiteX3" fmla="*/ 203200 w 304800"/>
                      <a:gd name="connsiteY3" fmla="*/ 103717 h 118534"/>
                      <a:gd name="connsiteX4" fmla="*/ 241300 w 304800"/>
                      <a:gd name="connsiteY4" fmla="*/ 14817 h 118534"/>
                      <a:gd name="connsiteX5" fmla="*/ 304800 w 304800"/>
                      <a:gd name="connsiteY5" fmla="*/ 14817 h 1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8534">
                        <a:moveTo>
                          <a:pt x="0" y="91017"/>
                        </a:moveTo>
                        <a:cubicBezTo>
                          <a:pt x="53975" y="70908"/>
                          <a:pt x="107950" y="50800"/>
                          <a:pt x="139700" y="52917"/>
                        </a:cubicBezTo>
                        <a:cubicBezTo>
                          <a:pt x="171450" y="55034"/>
                          <a:pt x="179917" y="95250"/>
                          <a:pt x="190500" y="103717"/>
                        </a:cubicBezTo>
                        <a:cubicBezTo>
                          <a:pt x="201083" y="112184"/>
                          <a:pt x="194733" y="118534"/>
                          <a:pt x="203200" y="103717"/>
                        </a:cubicBezTo>
                        <a:cubicBezTo>
                          <a:pt x="211667" y="88900"/>
                          <a:pt x="224367" y="29634"/>
                          <a:pt x="241300" y="14817"/>
                        </a:cubicBezTo>
                        <a:cubicBezTo>
                          <a:pt x="258233" y="0"/>
                          <a:pt x="304800" y="14817"/>
                          <a:pt x="304800" y="14817"/>
                        </a:cubicBezTo>
                      </a:path>
                    </a:pathLst>
                  </a:custGeom>
                  <a:ln>
                    <a:solidFill>
                      <a:srgbClr val="1F497D"/>
                    </a:solidFill>
                  </a:ln>
                </p:spPr>
                <p:style>
                  <a:lnRef idx="2">
                    <a:schemeClr val="accent1"/>
                  </a:lnRef>
                  <a:fillRef idx="0">
                    <a:schemeClr val="accent1"/>
                  </a:fillRef>
                  <a:effectRef idx="1">
                    <a:schemeClr val="accent1"/>
                  </a:effectRef>
                  <a:fontRef idx="minor">
                    <a:schemeClr val="tx1"/>
                  </a:fontRef>
                </p:style>
                <p:txBody>
                  <a:bodyPr lIns="27000" tIns="27000" rIns="27000" bIns="27000" anchor="ctr"/>
                  <a:lstStyle/>
                  <a:p>
                    <a:pPr algn="ctr" defTabSz="685800">
                      <a:defRPr/>
                    </a:pPr>
                    <a:endParaRPr lang="en-GB" sz="1050">
                      <a:solidFill>
                        <a:prstClr val="black"/>
                      </a:solidFill>
                      <a:latin typeface="Arial"/>
                      <a:ea typeface="ＭＳ Ｐゴシック"/>
                    </a:endParaRPr>
                  </a:p>
                </p:txBody>
              </p:sp>
            </p:grpSp>
          </p:grpSp>
          <p:sp>
            <p:nvSpPr>
              <p:cNvPr id="293" name="Rectangle 649"/>
              <p:cNvSpPr>
                <a:spLocks noChangeArrowheads="1"/>
              </p:cNvSpPr>
              <p:nvPr/>
            </p:nvSpPr>
            <p:spPr bwMode="auto">
              <a:xfrm>
                <a:off x="2787650" y="5594350"/>
                <a:ext cx="369888" cy="447675"/>
              </a:xfrm>
              <a:prstGeom prst="rect">
                <a:avLst/>
              </a:prstGeom>
              <a:solidFill>
                <a:schemeClr val="bg1"/>
              </a:solidFill>
              <a:ln w="19050">
                <a:solidFill>
                  <a:srgbClr val="1F497D"/>
                </a:solidFill>
                <a:miter lim="800000"/>
                <a:headEnd/>
                <a:tailEnd/>
              </a:ln>
              <a:effectLst>
                <a:outerShdw blurRad="50800" dist="38100" dir="2700000" algn="tl" rotWithShape="0">
                  <a:srgbClr val="000000">
                    <a:alpha val="43000"/>
                  </a:srgbClr>
                </a:outerShdw>
              </a:effectLst>
            </p:spPr>
            <p:txBody>
              <a:bodyPr wrap="none" lIns="27000" tIns="0" rIns="27000" bIns="27000"/>
              <a:lstStyle/>
              <a:p>
                <a:pPr defTabSz="685800">
                  <a:defRPr/>
                </a:pPr>
                <a:r>
                  <a:rPr lang="en-US" sz="525" cap="small" dirty="0">
                    <a:solidFill>
                      <a:prstClr val="black"/>
                    </a:solidFill>
                    <a:cs typeface="MS PGothic" charset="0"/>
                  </a:rPr>
                  <a:t>Broker</a:t>
                </a:r>
              </a:p>
              <a:p>
                <a:pPr defTabSz="685800">
                  <a:defRPr/>
                </a:pPr>
                <a:r>
                  <a:rPr lang="en-US" sz="525" cap="small" dirty="0">
                    <a:solidFill>
                      <a:prstClr val="black"/>
                    </a:solidFill>
                    <a:cs typeface="MS PGothic" charset="0"/>
                  </a:rPr>
                  <a:t>Code</a:t>
                </a:r>
              </a:p>
              <a:p>
                <a:pPr defTabSz="685800">
                  <a:defRPr/>
                </a:pPr>
                <a:r>
                  <a:rPr lang="en-US" sz="525" cap="small" dirty="0">
                    <a:solidFill>
                      <a:prstClr val="black"/>
                    </a:solidFill>
                    <a:cs typeface="MS PGothic" charset="0"/>
                  </a:rPr>
                  <a:t>Hub</a:t>
                </a:r>
              </a:p>
            </p:txBody>
          </p:sp>
          <p:sp>
            <p:nvSpPr>
              <p:cNvPr id="294" name="Donut 293"/>
              <p:cNvSpPr/>
              <p:nvPr/>
            </p:nvSpPr>
            <p:spPr bwMode="auto">
              <a:xfrm>
                <a:off x="2990850" y="5878513"/>
                <a:ext cx="127000" cy="123825"/>
              </a:xfrm>
              <a:prstGeom prst="donut">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lIns="27000" tIns="27000" rIns="27000" bIns="27000" anchor="ctr"/>
              <a:lstStyle/>
              <a:p>
                <a:pPr algn="ctr" defTabSz="685800">
                  <a:defRPr/>
                </a:pPr>
                <a:endParaRPr lang="en-US" sz="525" cap="small" dirty="0">
                  <a:solidFill>
                    <a:prstClr val="black"/>
                  </a:solidFill>
                  <a:latin typeface="Arial"/>
                  <a:ea typeface="ＭＳ Ｐゴシック"/>
                </a:endParaRPr>
              </a:p>
            </p:txBody>
          </p:sp>
          <p:sp>
            <p:nvSpPr>
              <p:cNvPr id="295" name="Rectangle 294"/>
              <p:cNvSpPr/>
              <p:nvPr/>
            </p:nvSpPr>
            <p:spPr bwMode="auto">
              <a:xfrm>
                <a:off x="6084888" y="5597525"/>
                <a:ext cx="468312" cy="442913"/>
              </a:xfrm>
              <a:prstGeom prst="rect">
                <a:avLst/>
              </a:prstGeom>
              <a:solidFill>
                <a:srgbClr val="FFFFFF"/>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tIns="0"/>
              <a:lstStyle/>
              <a:p>
                <a:pPr algn="ctr" defTabSz="685800">
                  <a:defRPr/>
                </a:pPr>
                <a:r>
                  <a:rPr lang="en-US" sz="600" cap="small" dirty="0">
                    <a:solidFill>
                      <a:srgbClr val="000000"/>
                    </a:solidFill>
                    <a:latin typeface="Calibri"/>
                    <a:ea typeface="ＭＳ Ｐゴシック"/>
                    <a:cs typeface="Calibri"/>
                  </a:rPr>
                  <a:t>Workflow</a:t>
                </a:r>
              </a:p>
              <a:p>
                <a:pPr algn="ctr" defTabSz="685800">
                  <a:defRPr/>
                </a:pPr>
                <a:r>
                  <a:rPr lang="en-US" sz="600" cap="small" dirty="0">
                    <a:solidFill>
                      <a:srgbClr val="000000"/>
                    </a:solidFill>
                    <a:latin typeface="Calibri"/>
                    <a:ea typeface="ＭＳ Ｐゴシック"/>
                    <a:cs typeface="Calibri"/>
                  </a:rPr>
                  <a:t>Processes</a:t>
                </a:r>
              </a:p>
            </p:txBody>
          </p:sp>
          <p:grpSp>
            <p:nvGrpSpPr>
              <p:cNvPr id="296" name="Group 20"/>
              <p:cNvGrpSpPr>
                <a:grpSpLocks/>
              </p:cNvGrpSpPr>
              <p:nvPr/>
            </p:nvGrpSpPr>
            <p:grpSpPr bwMode="auto">
              <a:xfrm>
                <a:off x="6121400" y="5888038"/>
                <a:ext cx="406400" cy="69850"/>
                <a:chOff x="6261100" y="5905500"/>
                <a:chExt cx="406400" cy="69850"/>
              </a:xfrm>
            </p:grpSpPr>
            <p:sp>
              <p:nvSpPr>
                <p:cNvPr id="329" name="Rounded Rectangle 328"/>
                <p:cNvSpPr/>
                <p:nvPr/>
              </p:nvSpPr>
              <p:spPr bwMode="auto">
                <a:xfrm>
                  <a:off x="6261100" y="5905500"/>
                  <a:ext cx="101600" cy="69850"/>
                </a:xfrm>
                <a:prstGeom prst="roundRect">
                  <a:avLst/>
                </a:prstGeom>
                <a:solidFill>
                  <a:srgbClr val="7ACBE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330" name="Rounded Rectangle 329"/>
                <p:cNvSpPr/>
                <p:nvPr/>
              </p:nvSpPr>
              <p:spPr bwMode="auto">
                <a:xfrm>
                  <a:off x="6565900" y="5905500"/>
                  <a:ext cx="101600" cy="69850"/>
                </a:xfrm>
                <a:prstGeom prst="roundRect">
                  <a:avLst/>
                </a:prstGeom>
                <a:solidFill>
                  <a:srgbClr val="7ACBE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cxnSp>
              <p:nvCxnSpPr>
                <p:cNvPr id="331" name="Straight Connector 330"/>
                <p:cNvCxnSpPr>
                  <a:stCxn id="329" idx="3"/>
                  <a:endCxn id="330" idx="1"/>
                </p:cNvCxnSpPr>
                <p:nvPr/>
              </p:nvCxnSpPr>
              <p:spPr bwMode="auto">
                <a:xfrm>
                  <a:off x="6362700" y="5940425"/>
                  <a:ext cx="203200"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32" name="Rounded Rectangle 331"/>
                <p:cNvSpPr/>
                <p:nvPr/>
              </p:nvSpPr>
              <p:spPr bwMode="auto">
                <a:xfrm>
                  <a:off x="6413500" y="5905500"/>
                  <a:ext cx="101600" cy="69850"/>
                </a:xfrm>
                <a:prstGeom prst="roundRect">
                  <a:avLst/>
                </a:prstGeom>
                <a:solidFill>
                  <a:srgbClr val="7ACBE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sp>
            <p:nvSpPr>
              <p:cNvPr id="297" name="Rectangle 296"/>
              <p:cNvSpPr/>
              <p:nvPr/>
            </p:nvSpPr>
            <p:spPr bwMode="auto">
              <a:xfrm>
                <a:off x="5670550" y="5597525"/>
                <a:ext cx="382588" cy="442913"/>
              </a:xfrm>
              <a:prstGeom prst="rect">
                <a:avLst/>
              </a:prstGeom>
              <a:solidFill>
                <a:srgbClr val="FFFFFF"/>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tIns="0"/>
              <a:lstStyle/>
              <a:p>
                <a:pPr algn="ctr" defTabSz="685800">
                  <a:defRPr/>
                </a:pPr>
                <a:r>
                  <a:rPr lang="en-US" sz="600" cap="small" dirty="0">
                    <a:solidFill>
                      <a:srgbClr val="000000"/>
                    </a:solidFill>
                    <a:latin typeface="Calibri"/>
                    <a:ea typeface="ＭＳ Ｐゴシック"/>
                    <a:cs typeface="Calibri"/>
                  </a:rPr>
                  <a:t>Monitor</a:t>
                </a:r>
              </a:p>
              <a:p>
                <a:pPr algn="ctr" defTabSz="685800">
                  <a:defRPr/>
                </a:pPr>
                <a:r>
                  <a:rPr lang="en-US" sz="600" cap="small" dirty="0">
                    <a:solidFill>
                      <a:srgbClr val="000000"/>
                    </a:solidFill>
                    <a:latin typeface="Calibri"/>
                    <a:ea typeface="ＭＳ Ｐゴシック"/>
                    <a:cs typeface="Calibri"/>
                  </a:rPr>
                  <a:t>Probes</a:t>
                </a:r>
              </a:p>
            </p:txBody>
          </p:sp>
          <p:sp>
            <p:nvSpPr>
              <p:cNvPr id="298" name="Trapezoid 297"/>
              <p:cNvSpPr/>
              <p:nvPr/>
            </p:nvSpPr>
            <p:spPr bwMode="auto">
              <a:xfrm>
                <a:off x="5786438" y="5865813"/>
                <a:ext cx="165100" cy="131762"/>
              </a:xfrm>
              <a:prstGeom prst="trapezoid">
                <a:avLst/>
              </a:prstGeom>
              <a:solidFill>
                <a:srgbClr val="7ACBE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99" name="Rectangle 649"/>
              <p:cNvSpPr>
                <a:spLocks noChangeArrowheads="1"/>
              </p:cNvSpPr>
              <p:nvPr/>
            </p:nvSpPr>
            <p:spPr bwMode="auto">
              <a:xfrm>
                <a:off x="3187700" y="5599113"/>
                <a:ext cx="358775" cy="446087"/>
              </a:xfrm>
              <a:prstGeom prst="rect">
                <a:avLst/>
              </a:prstGeom>
              <a:solidFill>
                <a:schemeClr val="bg1"/>
              </a:solidFill>
              <a:ln w="19050">
                <a:solidFill>
                  <a:srgbClr val="1F497D"/>
                </a:solidFill>
                <a:miter lim="800000"/>
                <a:headEnd/>
                <a:tailEnd/>
              </a:ln>
              <a:effectLst>
                <a:outerShdw blurRad="50800" dist="38100" dir="2700000" algn="tl" rotWithShape="0">
                  <a:srgbClr val="000000">
                    <a:alpha val="43000"/>
                  </a:srgbClr>
                </a:outerShdw>
              </a:effectLst>
            </p:spPr>
            <p:txBody>
              <a:bodyPr wrap="none" lIns="27000" tIns="0" rIns="27000" bIns="27000"/>
              <a:lstStyle/>
              <a:p>
                <a:pPr algn="ctr" defTabSz="685800">
                  <a:defRPr/>
                </a:pPr>
                <a:r>
                  <a:rPr lang="en-US" sz="525" cap="small" dirty="0">
                    <a:solidFill>
                      <a:prstClr val="black"/>
                    </a:solidFill>
                    <a:cs typeface="MS PGothic" charset="0"/>
                  </a:rPr>
                  <a:t>Staging</a:t>
                </a:r>
              </a:p>
              <a:p>
                <a:pPr algn="ctr" defTabSz="685800">
                  <a:defRPr/>
                </a:pPr>
                <a:r>
                  <a:rPr lang="en-US" sz="525" cap="small" dirty="0">
                    <a:solidFill>
                      <a:prstClr val="black"/>
                    </a:solidFill>
                    <a:cs typeface="MS PGothic" charset="0"/>
                  </a:rPr>
                  <a:t>Areas</a:t>
                </a:r>
              </a:p>
            </p:txBody>
          </p:sp>
          <p:grpSp>
            <p:nvGrpSpPr>
              <p:cNvPr id="300" name="Group 70"/>
              <p:cNvGrpSpPr>
                <a:grpSpLocks/>
              </p:cNvGrpSpPr>
              <p:nvPr/>
            </p:nvGrpSpPr>
            <p:grpSpPr bwMode="auto">
              <a:xfrm>
                <a:off x="3303588" y="5849938"/>
                <a:ext cx="127000" cy="144462"/>
                <a:chOff x="3922269" y="5124536"/>
                <a:chExt cx="629361" cy="721868"/>
              </a:xfrm>
            </p:grpSpPr>
            <p:sp>
              <p:nvSpPr>
                <p:cNvPr id="322" name="Rectangle 321"/>
                <p:cNvSpPr/>
                <p:nvPr/>
              </p:nvSpPr>
              <p:spPr>
                <a:xfrm>
                  <a:off x="3922269" y="5124536"/>
                  <a:ext cx="629361" cy="70600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grpSp>
              <p:nvGrpSpPr>
                <p:cNvPr id="323" name="Group 151"/>
                <p:cNvGrpSpPr>
                  <a:grpSpLocks/>
                </p:cNvGrpSpPr>
                <p:nvPr/>
              </p:nvGrpSpPr>
              <p:grpSpPr bwMode="auto">
                <a:xfrm>
                  <a:off x="3924340" y="5128672"/>
                  <a:ext cx="623150" cy="717732"/>
                  <a:chOff x="6891329" y="1880885"/>
                  <a:chExt cx="623150" cy="717732"/>
                </a:xfrm>
              </p:grpSpPr>
              <p:sp>
                <p:nvSpPr>
                  <p:cNvPr id="324" name="Rectangle 323"/>
                  <p:cNvSpPr/>
                  <p:nvPr/>
                </p:nvSpPr>
                <p:spPr>
                  <a:xfrm>
                    <a:off x="6889258" y="1884678"/>
                    <a:ext cx="621490" cy="111057"/>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325" name="Rectangle 324"/>
                  <p:cNvSpPr/>
                  <p:nvPr/>
                </p:nvSpPr>
                <p:spPr>
                  <a:xfrm>
                    <a:off x="6889258" y="2035401"/>
                    <a:ext cx="621490" cy="103122"/>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326" name="Rectangle 325"/>
                  <p:cNvSpPr/>
                  <p:nvPr/>
                </p:nvSpPr>
                <p:spPr>
                  <a:xfrm>
                    <a:off x="6889258" y="2194054"/>
                    <a:ext cx="621490" cy="103122"/>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327" name="Rectangle 326"/>
                  <p:cNvSpPr/>
                  <p:nvPr/>
                </p:nvSpPr>
                <p:spPr>
                  <a:xfrm>
                    <a:off x="6889258" y="2344772"/>
                    <a:ext cx="621490" cy="103127"/>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328" name="Rectangle 327"/>
                  <p:cNvSpPr/>
                  <p:nvPr/>
                </p:nvSpPr>
                <p:spPr>
                  <a:xfrm>
                    <a:off x="6889258" y="2487560"/>
                    <a:ext cx="621490" cy="111057"/>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grpSp>
          </p:grpSp>
          <p:sp>
            <p:nvSpPr>
              <p:cNvPr id="301" name="Rectangle 300"/>
              <p:cNvSpPr/>
              <p:nvPr/>
            </p:nvSpPr>
            <p:spPr bwMode="auto">
              <a:xfrm>
                <a:off x="6584950" y="5595938"/>
                <a:ext cx="373063" cy="442912"/>
              </a:xfrm>
              <a:prstGeom prst="rect">
                <a:avLst/>
              </a:prstGeom>
              <a:solidFill>
                <a:srgbClr val="FFFFFF"/>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tIns="0"/>
              <a:lstStyle/>
              <a:p>
                <a:pPr algn="ctr" defTabSz="685800">
                  <a:defRPr/>
                </a:pPr>
                <a:r>
                  <a:rPr lang="en-US" sz="600" cap="small" dirty="0">
                    <a:solidFill>
                      <a:srgbClr val="000000"/>
                    </a:solidFill>
                    <a:latin typeface="Calibri"/>
                    <a:ea typeface="ＭＳ Ｐゴシック"/>
                    <a:cs typeface="Calibri"/>
                  </a:rPr>
                  <a:t>Offline</a:t>
                </a:r>
              </a:p>
              <a:p>
                <a:pPr algn="ctr" defTabSz="685800">
                  <a:defRPr/>
                </a:pPr>
                <a:r>
                  <a:rPr lang="en-US" sz="600" cap="small" dirty="0">
                    <a:solidFill>
                      <a:srgbClr val="000000"/>
                    </a:solidFill>
                    <a:latin typeface="Calibri"/>
                    <a:ea typeface="ＭＳ Ｐゴシック"/>
                    <a:cs typeface="Calibri"/>
                  </a:rPr>
                  <a:t>Archive</a:t>
                </a:r>
              </a:p>
            </p:txBody>
          </p:sp>
          <p:grpSp>
            <p:nvGrpSpPr>
              <p:cNvPr id="302" name="Group 103"/>
              <p:cNvGrpSpPr>
                <a:grpSpLocks/>
              </p:cNvGrpSpPr>
              <p:nvPr/>
            </p:nvGrpSpPr>
            <p:grpSpPr bwMode="auto">
              <a:xfrm>
                <a:off x="6684963" y="5883275"/>
                <a:ext cx="196850" cy="98425"/>
                <a:chOff x="914400" y="5621867"/>
                <a:chExt cx="711199" cy="355600"/>
              </a:xfrm>
            </p:grpSpPr>
            <p:sp>
              <p:nvSpPr>
                <p:cNvPr id="317" name="Rounded Rectangle 316"/>
                <p:cNvSpPr/>
                <p:nvPr/>
              </p:nvSpPr>
              <p:spPr>
                <a:xfrm>
                  <a:off x="914400" y="5581720"/>
                  <a:ext cx="711199" cy="189269"/>
                </a:xfrm>
                <a:prstGeom prst="roundRect">
                  <a:avLst/>
                </a:prstGeom>
                <a:solidFill>
                  <a:schemeClr val="bg1"/>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050">
                    <a:solidFill>
                      <a:prstClr val="white"/>
                    </a:solidFill>
                    <a:latin typeface="Arial"/>
                    <a:ea typeface="ＭＳ Ｐゴシック"/>
                  </a:endParaRPr>
                </a:p>
              </p:txBody>
            </p:sp>
            <p:sp>
              <p:nvSpPr>
                <p:cNvPr id="318" name="Rectangle 317"/>
                <p:cNvSpPr/>
                <p:nvPr/>
              </p:nvSpPr>
              <p:spPr>
                <a:xfrm>
                  <a:off x="1017639" y="5770990"/>
                  <a:ext cx="68826" cy="206477"/>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050">
                    <a:solidFill>
                      <a:prstClr val="white"/>
                    </a:solidFill>
                    <a:latin typeface="Arial"/>
                    <a:ea typeface="ＭＳ Ｐゴシック"/>
                  </a:endParaRPr>
                </a:p>
              </p:txBody>
            </p:sp>
            <p:sp>
              <p:nvSpPr>
                <p:cNvPr id="319" name="Rectangle 318"/>
                <p:cNvSpPr/>
                <p:nvPr/>
              </p:nvSpPr>
              <p:spPr>
                <a:xfrm>
                  <a:off x="1166761" y="5770990"/>
                  <a:ext cx="68826" cy="206477"/>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050">
                    <a:solidFill>
                      <a:prstClr val="white"/>
                    </a:solidFill>
                    <a:latin typeface="Arial"/>
                    <a:ea typeface="ＭＳ Ｐゴシック"/>
                  </a:endParaRPr>
                </a:p>
              </p:txBody>
            </p:sp>
            <p:sp>
              <p:nvSpPr>
                <p:cNvPr id="320" name="Rectangle 319"/>
                <p:cNvSpPr/>
                <p:nvPr/>
              </p:nvSpPr>
              <p:spPr>
                <a:xfrm>
                  <a:off x="1321617" y="5770990"/>
                  <a:ext cx="68826" cy="206477"/>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050">
                    <a:solidFill>
                      <a:prstClr val="white"/>
                    </a:solidFill>
                    <a:latin typeface="Arial"/>
                    <a:ea typeface="ＭＳ Ｐゴシック"/>
                  </a:endParaRPr>
                </a:p>
              </p:txBody>
            </p:sp>
            <p:sp>
              <p:nvSpPr>
                <p:cNvPr id="321" name="Rectangle 320"/>
                <p:cNvSpPr/>
                <p:nvPr/>
              </p:nvSpPr>
              <p:spPr>
                <a:xfrm>
                  <a:off x="1470739" y="5770990"/>
                  <a:ext cx="68826" cy="206477"/>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050">
                    <a:solidFill>
                      <a:prstClr val="white"/>
                    </a:solidFill>
                    <a:latin typeface="Arial"/>
                    <a:ea typeface="ＭＳ Ｐゴシック"/>
                  </a:endParaRPr>
                </a:p>
              </p:txBody>
            </p:sp>
          </p:grpSp>
          <p:sp>
            <p:nvSpPr>
              <p:cNvPr id="303" name="Rectangle 302"/>
              <p:cNvSpPr/>
              <p:nvPr/>
            </p:nvSpPr>
            <p:spPr bwMode="auto">
              <a:xfrm>
                <a:off x="4691063" y="5595938"/>
                <a:ext cx="479425" cy="442912"/>
              </a:xfrm>
              <a:prstGeom prst="rect">
                <a:avLst/>
              </a:prstGeom>
              <a:solidFill>
                <a:srgbClr val="FFFFFF"/>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tIns="0"/>
              <a:lstStyle/>
              <a:p>
                <a:pPr algn="ctr" defTabSz="685800">
                  <a:defRPr/>
                </a:pPr>
                <a:r>
                  <a:rPr lang="en-US" sz="600" cap="small" dirty="0">
                    <a:solidFill>
                      <a:srgbClr val="000000"/>
                    </a:solidFill>
                    <a:latin typeface="Calibri"/>
                    <a:ea typeface="ＭＳ Ｐゴシック"/>
                    <a:cs typeface="Calibri"/>
                  </a:rPr>
                  <a:t>Automated</a:t>
                </a:r>
              </a:p>
              <a:p>
                <a:pPr algn="ctr" defTabSz="685800">
                  <a:defRPr/>
                </a:pPr>
                <a:r>
                  <a:rPr lang="en-US" sz="600" cap="small" dirty="0">
                    <a:solidFill>
                      <a:srgbClr val="000000"/>
                    </a:solidFill>
                    <a:latin typeface="Calibri"/>
                    <a:ea typeface="ＭＳ Ｐゴシック"/>
                    <a:cs typeface="Calibri"/>
                  </a:rPr>
                  <a:t>Discovery</a:t>
                </a:r>
              </a:p>
            </p:txBody>
          </p:sp>
          <p:sp>
            <p:nvSpPr>
              <p:cNvPr id="304" name="Rectangle 303"/>
              <p:cNvSpPr/>
              <p:nvPr/>
            </p:nvSpPr>
            <p:spPr bwMode="auto">
              <a:xfrm>
                <a:off x="5203825" y="5595938"/>
                <a:ext cx="438150" cy="441325"/>
              </a:xfrm>
              <a:prstGeom prst="rect">
                <a:avLst/>
              </a:prstGeom>
              <a:solidFill>
                <a:srgbClr val="FFFFFF"/>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tIns="0"/>
              <a:lstStyle/>
              <a:p>
                <a:pPr algn="ctr" defTabSz="685800">
                  <a:defRPr/>
                </a:pPr>
                <a:r>
                  <a:rPr lang="en-US" sz="600" cap="small" dirty="0">
                    <a:solidFill>
                      <a:srgbClr val="000000"/>
                    </a:solidFill>
                    <a:latin typeface="Calibri"/>
                    <a:ea typeface="ＭＳ Ｐゴシック"/>
                    <a:cs typeface="Calibri"/>
                  </a:rPr>
                  <a:t>Guards</a:t>
                </a:r>
              </a:p>
              <a:p>
                <a:pPr algn="ctr" defTabSz="685800">
                  <a:defRPr/>
                </a:pPr>
                <a:r>
                  <a:rPr lang="en-US" sz="600" cap="small" dirty="0">
                    <a:solidFill>
                      <a:srgbClr val="000000"/>
                    </a:solidFill>
                    <a:latin typeface="Calibri"/>
                    <a:ea typeface="ＭＳ Ｐゴシック"/>
                    <a:cs typeface="Calibri"/>
                  </a:rPr>
                  <a:t>&amp; Actions</a:t>
                </a:r>
              </a:p>
            </p:txBody>
          </p:sp>
          <p:sp>
            <p:nvSpPr>
              <p:cNvPr id="305" name="Round Diagonal Corner Rectangle 304"/>
              <p:cNvSpPr/>
              <p:nvPr/>
            </p:nvSpPr>
            <p:spPr bwMode="auto">
              <a:xfrm>
                <a:off x="5370513" y="5849938"/>
                <a:ext cx="130175" cy="138112"/>
              </a:xfrm>
              <a:prstGeom prst="round2DiagRect">
                <a:avLst>
                  <a:gd name="adj1" fmla="val 26531"/>
                  <a:gd name="adj2" fmla="val 0"/>
                </a:avLst>
              </a:prstGeom>
              <a:solidFill>
                <a:srgbClr val="9DD7E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GB" sz="1800">
                  <a:solidFill>
                    <a:prstClr val="white"/>
                  </a:solidFill>
                  <a:latin typeface="Arial"/>
                  <a:ea typeface="ＭＳ Ｐゴシック"/>
                </a:endParaRPr>
              </a:p>
            </p:txBody>
          </p:sp>
          <p:sp>
            <p:nvSpPr>
              <p:cNvPr id="306" name="Rectangle 305"/>
              <p:cNvSpPr/>
              <p:nvPr/>
            </p:nvSpPr>
            <p:spPr bwMode="auto">
              <a:xfrm>
                <a:off x="4183063" y="5599113"/>
                <a:ext cx="479425" cy="442912"/>
              </a:xfrm>
              <a:prstGeom prst="rect">
                <a:avLst/>
              </a:prstGeom>
              <a:solidFill>
                <a:srgbClr val="FFFFFF"/>
              </a:solidFill>
              <a:ln w="190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tIns="0"/>
              <a:lstStyle/>
              <a:p>
                <a:pPr algn="ctr" defTabSz="685800">
                  <a:defRPr/>
                </a:pPr>
                <a:r>
                  <a:rPr lang="en-US" sz="600" cap="small" dirty="0">
                    <a:solidFill>
                      <a:srgbClr val="000000"/>
                    </a:solidFill>
                    <a:latin typeface="Calibri"/>
                    <a:ea typeface="ＭＳ Ｐゴシック"/>
                    <a:cs typeface="Calibri"/>
                  </a:rPr>
                  <a:t>Connector</a:t>
                </a:r>
              </a:p>
              <a:p>
                <a:pPr algn="ctr" defTabSz="685800">
                  <a:defRPr/>
                </a:pPr>
                <a:r>
                  <a:rPr lang="en-US" sz="600" cap="small" dirty="0">
                    <a:solidFill>
                      <a:srgbClr val="000000"/>
                    </a:solidFill>
                    <a:latin typeface="Calibri"/>
                    <a:ea typeface="ＭＳ Ｐゴシック"/>
                    <a:cs typeface="Calibri"/>
                  </a:rPr>
                  <a:t>Framework</a:t>
                </a:r>
              </a:p>
            </p:txBody>
          </p:sp>
          <p:grpSp>
            <p:nvGrpSpPr>
              <p:cNvPr id="307" name="Group 268"/>
              <p:cNvGrpSpPr>
                <a:grpSpLocks/>
              </p:cNvGrpSpPr>
              <p:nvPr/>
            </p:nvGrpSpPr>
            <p:grpSpPr bwMode="auto">
              <a:xfrm>
                <a:off x="4838700" y="5857875"/>
                <a:ext cx="198438" cy="139700"/>
                <a:chOff x="3428371" y="3810045"/>
                <a:chExt cx="491844" cy="411141"/>
              </a:xfrm>
            </p:grpSpPr>
            <p:sp>
              <p:nvSpPr>
                <p:cNvPr id="311" name="Rectangle 310"/>
                <p:cNvSpPr/>
                <p:nvPr/>
              </p:nvSpPr>
              <p:spPr bwMode="auto">
                <a:xfrm>
                  <a:off x="3428371" y="3810045"/>
                  <a:ext cx="491844" cy="411141"/>
                </a:xfrm>
                <a:prstGeom prst="rect">
                  <a:avLst/>
                </a:prstGeom>
                <a:solidFill>
                  <a:schemeClr val="bg1"/>
                </a:solidFill>
                <a:ln w="28575"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312" name="Rectangle 311"/>
                <p:cNvSpPr/>
                <p:nvPr/>
              </p:nvSpPr>
              <p:spPr>
                <a:xfrm>
                  <a:off x="3499196" y="4010945"/>
                  <a:ext cx="59022" cy="196226"/>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313" name="Rectangle 312"/>
                <p:cNvSpPr/>
                <p:nvPr/>
              </p:nvSpPr>
              <p:spPr>
                <a:xfrm>
                  <a:off x="3648717" y="4010945"/>
                  <a:ext cx="66892" cy="200897"/>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314" name="Rectangle 313"/>
                <p:cNvSpPr/>
                <p:nvPr/>
              </p:nvSpPr>
              <p:spPr>
                <a:xfrm>
                  <a:off x="3798237" y="4015615"/>
                  <a:ext cx="62956" cy="200900"/>
                </a:xfrm>
                <a:prstGeom prst="rect">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315" name="Rectangle 314"/>
                <p:cNvSpPr/>
                <p:nvPr/>
              </p:nvSpPr>
              <p:spPr>
                <a:xfrm>
                  <a:off x="3798237" y="3908160"/>
                  <a:ext cx="62956" cy="196226"/>
                </a:xfrm>
                <a:prstGeom prst="rect">
                  <a:avLst/>
                </a:prstGeom>
                <a:solidFill>
                  <a:schemeClr val="tx2"/>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316" name="Rectangle 315"/>
                <p:cNvSpPr/>
                <p:nvPr/>
              </p:nvSpPr>
              <p:spPr>
                <a:xfrm>
                  <a:off x="3648717" y="3954880"/>
                  <a:ext cx="66892" cy="196226"/>
                </a:xfrm>
                <a:prstGeom prst="rect">
                  <a:avLst/>
                </a:prstGeom>
                <a:solidFill>
                  <a:schemeClr val="tx2"/>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308" name="Group 44"/>
              <p:cNvGrpSpPr>
                <a:grpSpLocks/>
              </p:cNvGrpSpPr>
              <p:nvPr/>
            </p:nvGrpSpPr>
            <p:grpSpPr bwMode="auto">
              <a:xfrm>
                <a:off x="4349197" y="5853581"/>
                <a:ext cx="151779" cy="142209"/>
                <a:chOff x="6451600" y="0"/>
                <a:chExt cx="990600" cy="977900"/>
              </a:xfrm>
              <a:solidFill>
                <a:srgbClr val="4F81BD"/>
              </a:solidFill>
            </p:grpSpPr>
            <p:sp>
              <p:nvSpPr>
                <p:cNvPr id="309" name="Off-page Connector 308"/>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sp>
              <p:nvSpPr>
                <p:cNvPr id="310" name="Rounded Rectangle 309"/>
                <p:cNvSpPr>
                  <a:spLocks noChangeArrowheads="1"/>
                </p:cNvSpPr>
                <p:nvPr/>
              </p:nvSpPr>
              <p:spPr bwMode="auto">
                <a:xfrm>
                  <a:off x="6565667" y="60364"/>
                  <a:ext cx="774472" cy="688152"/>
                </a:xfrm>
                <a:prstGeom prst="roundRect">
                  <a:avLst>
                    <a:gd name="adj" fmla="val 16667"/>
                  </a:avLst>
                </a:prstGeom>
                <a:solidFill>
                  <a:srgbClr val="FFFFFF"/>
                </a:solidFill>
                <a:ln w="9525">
                  <a:solidFill>
                    <a:srgbClr val="1F497D"/>
                  </a:solidFill>
                  <a:round/>
                  <a:headEnd/>
                  <a:tailEnd/>
                </a:ln>
                <a:effectLst>
                  <a:outerShdw blurRad="40000" dist="23000" dir="5400000" rotWithShape="0">
                    <a:srgbClr val="000000">
                      <a:alpha val="34998"/>
                    </a:srgbClr>
                  </a:outerShdw>
                </a:effectLst>
              </p:spPr>
              <p:txBody>
                <a:bodyPr anchor="ctr"/>
                <a:lstStyle/>
                <a:p>
                  <a:pPr algn="ctr" defTabSz="685800">
                    <a:defRPr/>
                  </a:pPr>
                  <a:endParaRPr lang="en-GB" sz="1500">
                    <a:solidFill>
                      <a:prstClr val="white"/>
                    </a:solidFill>
                    <a:ea typeface="ＭＳ Ｐゴシック"/>
                    <a:cs typeface="MS PGothic" charset="0"/>
                  </a:endParaRPr>
                </a:p>
              </p:txBody>
            </p:sp>
          </p:grpSp>
        </p:grpSp>
        <p:sp>
          <p:nvSpPr>
            <p:cNvPr id="238" name="Right Arrow 237"/>
            <p:cNvSpPr/>
            <p:nvPr/>
          </p:nvSpPr>
          <p:spPr>
            <a:xfrm>
              <a:off x="1740112" y="2992162"/>
              <a:ext cx="369887" cy="173038"/>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39" name="Right Arrow 238"/>
            <p:cNvSpPr/>
            <p:nvPr/>
          </p:nvSpPr>
          <p:spPr>
            <a:xfrm>
              <a:off x="1740112" y="4703487"/>
              <a:ext cx="369887" cy="166688"/>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40" name="Right Arrow 239"/>
            <p:cNvSpPr/>
            <p:nvPr/>
          </p:nvSpPr>
          <p:spPr>
            <a:xfrm flipH="1">
              <a:off x="1733762" y="4243112"/>
              <a:ext cx="382587" cy="15875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41" name="TextBox 12"/>
            <p:cNvSpPr txBox="1">
              <a:spLocks noChangeArrowheads="1"/>
            </p:cNvSpPr>
            <p:nvPr/>
          </p:nvSpPr>
          <p:spPr bwMode="auto">
            <a:xfrm>
              <a:off x="1623477" y="2682599"/>
              <a:ext cx="603157"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Events to </a:t>
              </a:r>
            </a:p>
            <a:p>
              <a:pPr algn="ctr" defTabSz="685800" eaLnBrk="1" hangingPunct="1"/>
              <a:r>
                <a:rPr lang="en-US" sz="525">
                  <a:solidFill>
                    <a:srgbClr val="000000"/>
                  </a:solidFill>
                  <a:latin typeface="Calibri" charset="0"/>
                </a:rPr>
                <a:t>Evaluate</a:t>
              </a:r>
            </a:p>
          </p:txBody>
        </p:sp>
        <p:sp>
          <p:nvSpPr>
            <p:cNvPr id="242" name="TextBox 370"/>
            <p:cNvSpPr txBox="1">
              <a:spLocks noChangeArrowheads="1"/>
            </p:cNvSpPr>
            <p:nvPr/>
          </p:nvSpPr>
          <p:spPr bwMode="auto">
            <a:xfrm>
              <a:off x="1577524" y="3855762"/>
              <a:ext cx="695064"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Information</a:t>
              </a:r>
            </a:p>
            <a:p>
              <a:pPr algn="ctr" defTabSz="685800" eaLnBrk="1" hangingPunct="1"/>
              <a:r>
                <a:rPr lang="en-US" sz="525">
                  <a:solidFill>
                    <a:srgbClr val="000000"/>
                  </a:solidFill>
                  <a:latin typeface="Calibri" charset="0"/>
                </a:rPr>
                <a:t>Service Calls</a:t>
              </a:r>
            </a:p>
          </p:txBody>
        </p:sp>
        <p:sp>
          <p:nvSpPr>
            <p:cNvPr id="243" name="TextBox 371"/>
            <p:cNvSpPr txBox="1">
              <a:spLocks noChangeArrowheads="1"/>
            </p:cNvSpPr>
            <p:nvPr/>
          </p:nvSpPr>
          <p:spPr bwMode="auto">
            <a:xfrm>
              <a:off x="1638439" y="4370112"/>
              <a:ext cx="57323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Data Out</a:t>
              </a:r>
            </a:p>
          </p:txBody>
        </p:sp>
        <p:sp>
          <p:nvSpPr>
            <p:cNvPr id="244" name="TextBox 372"/>
            <p:cNvSpPr txBox="1">
              <a:spLocks noChangeArrowheads="1"/>
            </p:cNvSpPr>
            <p:nvPr/>
          </p:nvSpPr>
          <p:spPr bwMode="auto">
            <a:xfrm>
              <a:off x="1671567" y="4858477"/>
              <a:ext cx="50697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dirty="0">
                  <a:solidFill>
                    <a:srgbClr val="000000"/>
                  </a:solidFill>
                  <a:latin typeface="Calibri" charset="0"/>
                </a:rPr>
                <a:t>Data In</a:t>
              </a:r>
            </a:p>
          </p:txBody>
        </p:sp>
        <p:sp>
          <p:nvSpPr>
            <p:cNvPr id="245" name="Left-Right Arrow 244"/>
            <p:cNvSpPr/>
            <p:nvPr/>
          </p:nvSpPr>
          <p:spPr>
            <a:xfrm>
              <a:off x="1714712" y="3697012"/>
              <a:ext cx="420687" cy="176213"/>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46" name="Right Arrow 245"/>
            <p:cNvSpPr/>
            <p:nvPr/>
          </p:nvSpPr>
          <p:spPr>
            <a:xfrm flipH="1">
              <a:off x="1740111" y="3184250"/>
              <a:ext cx="369888" cy="17303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47" name="TextBox 12"/>
            <p:cNvSpPr txBox="1">
              <a:spLocks noChangeArrowheads="1"/>
            </p:cNvSpPr>
            <p:nvPr/>
          </p:nvSpPr>
          <p:spPr bwMode="auto">
            <a:xfrm>
              <a:off x="1568975" y="3344587"/>
              <a:ext cx="71216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Notifications</a:t>
              </a:r>
            </a:p>
          </p:txBody>
        </p:sp>
        <p:sp>
          <p:nvSpPr>
            <p:cNvPr id="248" name="Left-Right Arrow 247"/>
            <p:cNvSpPr/>
            <p:nvPr/>
          </p:nvSpPr>
          <p:spPr bwMode="auto">
            <a:xfrm>
              <a:off x="6794469" y="3841475"/>
              <a:ext cx="404812" cy="1444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49" name="Left-Right Arrow 248"/>
            <p:cNvSpPr/>
            <p:nvPr/>
          </p:nvSpPr>
          <p:spPr bwMode="auto">
            <a:xfrm>
              <a:off x="6794469" y="2984225"/>
              <a:ext cx="404812" cy="1444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50" name="TextBox 373"/>
            <p:cNvSpPr txBox="1">
              <a:spLocks noChangeArrowheads="1"/>
            </p:cNvSpPr>
            <p:nvPr/>
          </p:nvSpPr>
          <p:spPr bwMode="auto">
            <a:xfrm>
              <a:off x="6655693" y="3579537"/>
              <a:ext cx="695064"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Information</a:t>
              </a:r>
            </a:p>
            <a:p>
              <a:pPr algn="ctr" defTabSz="685800" eaLnBrk="1" hangingPunct="1"/>
              <a:r>
                <a:rPr lang="en-US" sz="525">
                  <a:solidFill>
                    <a:srgbClr val="000000"/>
                  </a:solidFill>
                  <a:latin typeface="Calibri" charset="0"/>
                </a:rPr>
                <a:t>Service Calls</a:t>
              </a:r>
            </a:p>
          </p:txBody>
        </p:sp>
        <p:sp>
          <p:nvSpPr>
            <p:cNvPr id="251" name="TextBox 375"/>
            <p:cNvSpPr txBox="1">
              <a:spLocks noChangeArrowheads="1"/>
            </p:cNvSpPr>
            <p:nvPr/>
          </p:nvSpPr>
          <p:spPr bwMode="auto">
            <a:xfrm>
              <a:off x="6714470" y="2701650"/>
              <a:ext cx="577509"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Search</a:t>
              </a:r>
            </a:p>
            <a:p>
              <a:pPr algn="ctr" defTabSz="685800" eaLnBrk="1" hangingPunct="1"/>
              <a:r>
                <a:rPr lang="en-US" sz="525">
                  <a:solidFill>
                    <a:srgbClr val="000000"/>
                  </a:solidFill>
                  <a:latin typeface="Calibri" charset="0"/>
                </a:rPr>
                <a:t>Requests</a:t>
              </a:r>
            </a:p>
          </p:txBody>
        </p:sp>
        <p:sp>
          <p:nvSpPr>
            <p:cNvPr id="252" name="TextBox 376"/>
            <p:cNvSpPr txBox="1">
              <a:spLocks noChangeArrowheads="1"/>
            </p:cNvSpPr>
            <p:nvPr/>
          </p:nvSpPr>
          <p:spPr bwMode="auto">
            <a:xfrm>
              <a:off x="6697801" y="4900922"/>
              <a:ext cx="577509"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Report</a:t>
              </a:r>
            </a:p>
            <a:p>
              <a:pPr algn="ctr" defTabSz="685800" eaLnBrk="1" hangingPunct="1"/>
              <a:r>
                <a:rPr lang="en-US" sz="525">
                  <a:solidFill>
                    <a:srgbClr val="000000"/>
                  </a:solidFill>
                  <a:latin typeface="Calibri" charset="0"/>
                </a:rPr>
                <a:t>Requests</a:t>
              </a:r>
            </a:p>
          </p:txBody>
        </p:sp>
        <p:sp>
          <p:nvSpPr>
            <p:cNvPr id="253" name="Left-Right Arrow 252"/>
            <p:cNvSpPr/>
            <p:nvPr/>
          </p:nvSpPr>
          <p:spPr bwMode="auto">
            <a:xfrm>
              <a:off x="6805581" y="3444600"/>
              <a:ext cx="404813" cy="1444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54" name="TextBox 375"/>
            <p:cNvSpPr txBox="1">
              <a:spLocks noChangeArrowheads="1"/>
            </p:cNvSpPr>
            <p:nvPr/>
          </p:nvSpPr>
          <p:spPr bwMode="auto">
            <a:xfrm>
              <a:off x="6678136" y="3162025"/>
              <a:ext cx="650179"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Curation</a:t>
              </a:r>
            </a:p>
            <a:p>
              <a:pPr algn="ctr" defTabSz="685800" eaLnBrk="1" hangingPunct="1"/>
              <a:r>
                <a:rPr lang="en-US" sz="525">
                  <a:solidFill>
                    <a:srgbClr val="000000"/>
                  </a:solidFill>
                  <a:latin typeface="Calibri" charset="0"/>
                </a:rPr>
                <a:t>Interaction</a:t>
              </a:r>
            </a:p>
          </p:txBody>
        </p:sp>
        <p:sp>
          <p:nvSpPr>
            <p:cNvPr id="255" name="Left-Right Arrow 254"/>
            <p:cNvSpPr/>
            <p:nvPr/>
          </p:nvSpPr>
          <p:spPr bwMode="auto">
            <a:xfrm>
              <a:off x="6780181" y="4808847"/>
              <a:ext cx="404813" cy="144463"/>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56" name="TextBox 376"/>
            <p:cNvSpPr txBox="1">
              <a:spLocks noChangeArrowheads="1"/>
            </p:cNvSpPr>
            <p:nvPr/>
          </p:nvSpPr>
          <p:spPr bwMode="auto">
            <a:xfrm>
              <a:off x="6609314" y="5621870"/>
              <a:ext cx="7378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dirty="0">
                  <a:solidFill>
                    <a:srgbClr val="000000"/>
                  </a:solidFill>
                  <a:latin typeface="Calibri" charset="0"/>
                </a:rPr>
                <a:t>Management</a:t>
              </a:r>
            </a:p>
          </p:txBody>
        </p:sp>
        <p:sp>
          <p:nvSpPr>
            <p:cNvPr id="257" name="Right Arrow 256"/>
            <p:cNvSpPr/>
            <p:nvPr/>
          </p:nvSpPr>
          <p:spPr bwMode="auto">
            <a:xfrm>
              <a:off x="6821456" y="4427262"/>
              <a:ext cx="368300" cy="147638"/>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58" name="TextBox 374"/>
            <p:cNvSpPr txBox="1">
              <a:spLocks noChangeArrowheads="1"/>
            </p:cNvSpPr>
            <p:nvPr/>
          </p:nvSpPr>
          <p:spPr bwMode="auto">
            <a:xfrm>
              <a:off x="6741098" y="4511400"/>
              <a:ext cx="487741"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Data</a:t>
              </a:r>
            </a:p>
            <a:p>
              <a:pPr algn="ctr" defTabSz="685800" eaLnBrk="1" hangingPunct="1"/>
              <a:r>
                <a:rPr lang="en-US" sz="525">
                  <a:solidFill>
                    <a:srgbClr val="000000"/>
                  </a:solidFill>
                  <a:latin typeface="Calibri" charset="0"/>
                </a:rPr>
                <a:t>Access</a:t>
              </a:r>
            </a:p>
          </p:txBody>
        </p:sp>
        <p:sp>
          <p:nvSpPr>
            <p:cNvPr id="259" name="Right Arrow 258"/>
            <p:cNvSpPr/>
            <p:nvPr/>
          </p:nvSpPr>
          <p:spPr bwMode="auto">
            <a:xfrm flipH="1">
              <a:off x="6807169" y="4193900"/>
              <a:ext cx="368300" cy="14763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60" name="TextBox 374"/>
            <p:cNvSpPr txBox="1">
              <a:spLocks noChangeArrowheads="1"/>
            </p:cNvSpPr>
            <p:nvPr/>
          </p:nvSpPr>
          <p:spPr bwMode="auto">
            <a:xfrm>
              <a:off x="6808756" y="3957362"/>
              <a:ext cx="526213"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525">
                  <a:solidFill>
                    <a:srgbClr val="000000"/>
                  </a:solidFill>
                  <a:latin typeface="Calibri" charset="0"/>
                </a:rPr>
                <a:t>Data</a:t>
              </a:r>
            </a:p>
            <a:p>
              <a:pPr defTabSz="685800" eaLnBrk="1" hangingPunct="1"/>
              <a:r>
                <a:rPr lang="en-US" sz="525">
                  <a:solidFill>
                    <a:srgbClr val="000000"/>
                  </a:solidFill>
                  <a:latin typeface="Calibri" charset="0"/>
                </a:rPr>
                <a:t>Deposit</a:t>
              </a:r>
            </a:p>
          </p:txBody>
        </p:sp>
        <p:sp>
          <p:nvSpPr>
            <p:cNvPr id="261" name="Left-Right Arrow 260"/>
            <p:cNvSpPr/>
            <p:nvPr/>
          </p:nvSpPr>
          <p:spPr bwMode="auto">
            <a:xfrm>
              <a:off x="6767481" y="2418712"/>
              <a:ext cx="446088" cy="144463"/>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62" name="Up Arrow 261"/>
            <p:cNvSpPr/>
            <p:nvPr/>
          </p:nvSpPr>
          <p:spPr bwMode="auto">
            <a:xfrm flipV="1">
              <a:off x="4337436" y="1683532"/>
              <a:ext cx="152400" cy="393700"/>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63" name="Up Arrow 262"/>
            <p:cNvSpPr/>
            <p:nvPr/>
          </p:nvSpPr>
          <p:spPr bwMode="auto">
            <a:xfrm flipV="1">
              <a:off x="4977998" y="1680357"/>
              <a:ext cx="152400" cy="393700"/>
            </a:xfrm>
            <a:prstGeom prst="upArrow">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64" name="TextBox 384"/>
            <p:cNvSpPr txBox="1">
              <a:spLocks noChangeArrowheads="1"/>
            </p:cNvSpPr>
            <p:nvPr/>
          </p:nvSpPr>
          <p:spPr bwMode="auto">
            <a:xfrm>
              <a:off x="4522924" y="1666070"/>
              <a:ext cx="556136" cy="446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Deploy</a:t>
              </a:r>
            </a:p>
            <a:p>
              <a:pPr algn="ctr" defTabSz="685800" eaLnBrk="1" hangingPunct="1"/>
              <a:r>
                <a:rPr lang="en-US" sz="525">
                  <a:solidFill>
                    <a:srgbClr val="000000"/>
                  </a:solidFill>
                  <a:latin typeface="Calibri" charset="0"/>
                </a:rPr>
                <a:t>Decision</a:t>
              </a:r>
            </a:p>
            <a:p>
              <a:pPr algn="ctr" defTabSz="685800" eaLnBrk="1" hangingPunct="1"/>
              <a:r>
                <a:rPr lang="en-US" sz="525">
                  <a:solidFill>
                    <a:srgbClr val="000000"/>
                  </a:solidFill>
                  <a:latin typeface="Calibri" charset="0"/>
                </a:rPr>
                <a:t>Models</a:t>
              </a:r>
            </a:p>
          </p:txBody>
        </p:sp>
        <p:sp>
          <p:nvSpPr>
            <p:cNvPr id="265" name="TextBox 389"/>
            <p:cNvSpPr txBox="1">
              <a:spLocks noChangeArrowheads="1"/>
            </p:cNvSpPr>
            <p:nvPr/>
          </p:nvSpPr>
          <p:spPr bwMode="auto">
            <a:xfrm>
              <a:off x="2889448" y="1720045"/>
              <a:ext cx="487741"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Data</a:t>
              </a:r>
            </a:p>
            <a:p>
              <a:pPr algn="ctr" defTabSz="685800" eaLnBrk="1" hangingPunct="1"/>
              <a:r>
                <a:rPr lang="en-US" sz="525">
                  <a:solidFill>
                    <a:srgbClr val="000000"/>
                  </a:solidFill>
                  <a:latin typeface="Calibri" charset="0"/>
                </a:rPr>
                <a:t>Access</a:t>
              </a:r>
            </a:p>
          </p:txBody>
        </p:sp>
        <p:sp>
          <p:nvSpPr>
            <p:cNvPr id="266" name="Up Arrow 265"/>
            <p:cNvSpPr/>
            <p:nvPr/>
          </p:nvSpPr>
          <p:spPr bwMode="auto">
            <a:xfrm flipV="1">
              <a:off x="2548323" y="1680357"/>
              <a:ext cx="152400" cy="393700"/>
            </a:xfrm>
            <a:prstGeom prst="upArrow">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67" name="TextBox 385"/>
            <p:cNvSpPr txBox="1">
              <a:spLocks noChangeArrowheads="1"/>
            </p:cNvSpPr>
            <p:nvPr/>
          </p:nvSpPr>
          <p:spPr bwMode="auto">
            <a:xfrm>
              <a:off x="1954599" y="1623207"/>
              <a:ext cx="627063" cy="553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685800" eaLnBrk="1" hangingPunct="1"/>
              <a:r>
                <a:rPr lang="en-US" sz="525">
                  <a:solidFill>
                    <a:srgbClr val="000000"/>
                  </a:solidFill>
                  <a:latin typeface="Calibri" charset="0"/>
                </a:rPr>
                <a:t>Deploy</a:t>
              </a:r>
            </a:p>
            <a:p>
              <a:pPr algn="r" defTabSz="685800" eaLnBrk="1" hangingPunct="1"/>
              <a:r>
                <a:rPr lang="en-US" sz="525">
                  <a:solidFill>
                    <a:srgbClr val="000000"/>
                  </a:solidFill>
                  <a:latin typeface="Calibri" charset="0"/>
                </a:rPr>
                <a:t>Real-time</a:t>
              </a:r>
            </a:p>
            <a:p>
              <a:pPr algn="r" defTabSz="685800" eaLnBrk="1" hangingPunct="1"/>
              <a:r>
                <a:rPr lang="en-US" sz="525">
                  <a:solidFill>
                    <a:srgbClr val="000000"/>
                  </a:solidFill>
                  <a:latin typeface="Calibri" charset="0"/>
                </a:rPr>
                <a:t>Decision</a:t>
              </a:r>
            </a:p>
            <a:p>
              <a:pPr algn="r" defTabSz="685800" eaLnBrk="1" hangingPunct="1"/>
              <a:r>
                <a:rPr lang="en-US" sz="525">
                  <a:solidFill>
                    <a:srgbClr val="000000"/>
                  </a:solidFill>
                  <a:latin typeface="Calibri" charset="0"/>
                </a:rPr>
                <a:t>Models</a:t>
              </a:r>
            </a:p>
          </p:txBody>
        </p:sp>
        <p:sp>
          <p:nvSpPr>
            <p:cNvPr id="268" name="TextBox 374"/>
            <p:cNvSpPr txBox="1">
              <a:spLocks noChangeArrowheads="1"/>
            </p:cNvSpPr>
            <p:nvPr/>
          </p:nvSpPr>
          <p:spPr bwMode="auto">
            <a:xfrm>
              <a:off x="3953679" y="1707345"/>
              <a:ext cx="526213"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Data</a:t>
              </a:r>
            </a:p>
            <a:p>
              <a:pPr algn="ctr" defTabSz="685800" eaLnBrk="1" hangingPunct="1"/>
              <a:r>
                <a:rPr lang="en-US" sz="525">
                  <a:solidFill>
                    <a:srgbClr val="000000"/>
                  </a:solidFill>
                  <a:latin typeface="Calibri" charset="0"/>
                </a:rPr>
                <a:t>Deposit</a:t>
              </a:r>
            </a:p>
          </p:txBody>
        </p:sp>
        <p:sp>
          <p:nvSpPr>
            <p:cNvPr id="269" name="Up Arrow 268"/>
            <p:cNvSpPr/>
            <p:nvPr/>
          </p:nvSpPr>
          <p:spPr bwMode="auto">
            <a:xfrm>
              <a:off x="3253173" y="1681945"/>
              <a:ext cx="152400" cy="393700"/>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70" name="Left-Right Arrow 269"/>
            <p:cNvSpPr/>
            <p:nvPr/>
          </p:nvSpPr>
          <p:spPr bwMode="auto">
            <a:xfrm rot="5400000">
              <a:off x="5215723" y="1820851"/>
              <a:ext cx="439738" cy="139700"/>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71" name="TextBox 383"/>
            <p:cNvSpPr txBox="1">
              <a:spLocks noChangeArrowheads="1"/>
            </p:cNvSpPr>
            <p:nvPr/>
          </p:nvSpPr>
          <p:spPr bwMode="auto">
            <a:xfrm>
              <a:off x="5411698" y="1678770"/>
              <a:ext cx="684376" cy="446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Understand</a:t>
              </a:r>
            </a:p>
            <a:p>
              <a:pPr algn="ctr" defTabSz="685800" eaLnBrk="1" hangingPunct="1"/>
              <a:r>
                <a:rPr lang="en-US" sz="525">
                  <a:solidFill>
                    <a:srgbClr val="000000"/>
                  </a:solidFill>
                  <a:latin typeface="Calibri" charset="0"/>
                </a:rPr>
                <a:t>Information</a:t>
              </a:r>
            </a:p>
            <a:p>
              <a:pPr algn="ctr" defTabSz="685800" eaLnBrk="1" hangingPunct="1"/>
              <a:r>
                <a:rPr lang="en-US" sz="525">
                  <a:solidFill>
                    <a:srgbClr val="000000"/>
                  </a:solidFill>
                  <a:latin typeface="Calibri" charset="0"/>
                </a:rPr>
                <a:t>Sources</a:t>
              </a:r>
            </a:p>
          </p:txBody>
        </p:sp>
        <p:sp>
          <p:nvSpPr>
            <p:cNvPr id="272" name="TextBox 386"/>
            <p:cNvSpPr txBox="1">
              <a:spLocks noChangeArrowheads="1"/>
            </p:cNvSpPr>
            <p:nvPr/>
          </p:nvSpPr>
          <p:spPr bwMode="auto">
            <a:xfrm>
              <a:off x="6662498" y="1598782"/>
              <a:ext cx="675827" cy="338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dirty="0">
                  <a:solidFill>
                    <a:srgbClr val="000000"/>
                  </a:solidFill>
                  <a:latin typeface="Calibri" charset="0"/>
                </a:rPr>
                <a:t>Understand</a:t>
              </a:r>
            </a:p>
            <a:p>
              <a:pPr algn="ctr" defTabSz="685800" eaLnBrk="1" hangingPunct="1"/>
              <a:r>
                <a:rPr lang="en-US" sz="525" dirty="0">
                  <a:solidFill>
                    <a:srgbClr val="000000"/>
                  </a:solidFill>
                  <a:latin typeface="Calibri" charset="0"/>
                </a:rPr>
                <a:t>Compliance</a:t>
              </a:r>
            </a:p>
          </p:txBody>
        </p:sp>
        <p:sp>
          <p:nvSpPr>
            <p:cNvPr id="273" name="Left-Right Arrow 272"/>
            <p:cNvSpPr/>
            <p:nvPr/>
          </p:nvSpPr>
          <p:spPr bwMode="auto">
            <a:xfrm rot="5400000">
              <a:off x="5909061" y="1816882"/>
              <a:ext cx="439738" cy="14128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74" name="TextBox 386"/>
            <p:cNvSpPr txBox="1">
              <a:spLocks noChangeArrowheads="1"/>
            </p:cNvSpPr>
            <p:nvPr/>
          </p:nvSpPr>
          <p:spPr bwMode="auto">
            <a:xfrm>
              <a:off x="6107417" y="1672419"/>
              <a:ext cx="684376" cy="446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a:solidFill>
                    <a:srgbClr val="000000"/>
                  </a:solidFill>
                  <a:latin typeface="Calibri" charset="0"/>
                </a:rPr>
                <a:t>Advertise</a:t>
              </a:r>
            </a:p>
            <a:p>
              <a:pPr algn="ctr" defTabSz="685800" eaLnBrk="1" hangingPunct="1"/>
              <a:r>
                <a:rPr lang="en-US" sz="525">
                  <a:solidFill>
                    <a:srgbClr val="000000"/>
                  </a:solidFill>
                  <a:latin typeface="Calibri" charset="0"/>
                </a:rPr>
                <a:t>Information</a:t>
              </a:r>
            </a:p>
            <a:p>
              <a:pPr algn="ctr" defTabSz="685800" eaLnBrk="1" hangingPunct="1"/>
              <a:r>
                <a:rPr lang="en-US" sz="525">
                  <a:solidFill>
                    <a:srgbClr val="000000"/>
                  </a:solidFill>
                  <a:latin typeface="Calibri" charset="0"/>
                </a:rPr>
                <a:t>Source</a:t>
              </a:r>
            </a:p>
          </p:txBody>
        </p:sp>
        <p:sp>
          <p:nvSpPr>
            <p:cNvPr id="275" name="Left-Right Arrow 274"/>
            <p:cNvSpPr/>
            <p:nvPr/>
          </p:nvSpPr>
          <p:spPr>
            <a:xfrm rot="8520000">
              <a:off x="6672648" y="1949175"/>
              <a:ext cx="207963" cy="1317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nvGrpSpPr>
            <p:cNvPr id="276" name="Group 9"/>
            <p:cNvGrpSpPr>
              <a:grpSpLocks/>
            </p:cNvGrpSpPr>
            <p:nvPr/>
          </p:nvGrpSpPr>
          <p:grpSpPr bwMode="auto">
            <a:xfrm>
              <a:off x="3304235" y="1666071"/>
              <a:ext cx="742688" cy="439737"/>
              <a:chOff x="2797437" y="1736725"/>
              <a:chExt cx="742688" cy="439823"/>
            </a:xfrm>
          </p:grpSpPr>
          <p:sp>
            <p:nvSpPr>
              <p:cNvPr id="286" name="Left-Right Arrow 285"/>
              <p:cNvSpPr/>
              <p:nvPr/>
            </p:nvSpPr>
            <p:spPr bwMode="auto">
              <a:xfrm rot="5400000">
                <a:off x="3249570" y="1885993"/>
                <a:ext cx="439823" cy="14128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87" name="TextBox 388"/>
              <p:cNvSpPr txBox="1">
                <a:spLocks noChangeArrowheads="1"/>
              </p:cNvSpPr>
              <p:nvPr/>
            </p:nvSpPr>
            <p:spPr bwMode="auto">
              <a:xfrm>
                <a:off x="2797437" y="1779588"/>
                <a:ext cx="695063" cy="338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685800" eaLnBrk="1" hangingPunct="1"/>
                <a:r>
                  <a:rPr lang="en-US" sz="525">
                    <a:solidFill>
                      <a:srgbClr val="000000"/>
                    </a:solidFill>
                    <a:latin typeface="Calibri" charset="0"/>
                  </a:rPr>
                  <a:t>Information</a:t>
                </a:r>
              </a:p>
              <a:p>
                <a:pPr algn="r" defTabSz="685800" eaLnBrk="1" hangingPunct="1"/>
                <a:r>
                  <a:rPr lang="en-US" sz="525">
                    <a:solidFill>
                      <a:srgbClr val="000000"/>
                    </a:solidFill>
                    <a:latin typeface="Calibri" charset="0"/>
                  </a:rPr>
                  <a:t>Service Calls</a:t>
                </a:r>
              </a:p>
            </p:txBody>
          </p:sp>
        </p:grpSp>
        <p:sp>
          <p:nvSpPr>
            <p:cNvPr id="277" name="TextBox 377"/>
            <p:cNvSpPr txBox="1">
              <a:spLocks noChangeArrowheads="1"/>
            </p:cNvSpPr>
            <p:nvPr/>
          </p:nvSpPr>
          <p:spPr bwMode="auto">
            <a:xfrm>
              <a:off x="6667388" y="2060939"/>
              <a:ext cx="684376" cy="446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525" dirty="0">
                  <a:solidFill>
                    <a:srgbClr val="000000"/>
                  </a:solidFill>
                  <a:latin typeface="Calibri" charset="0"/>
                </a:rPr>
                <a:t>Understand</a:t>
              </a:r>
            </a:p>
            <a:p>
              <a:pPr algn="ctr" defTabSz="685800" eaLnBrk="1" hangingPunct="1"/>
              <a:r>
                <a:rPr lang="en-US" sz="525" dirty="0">
                  <a:solidFill>
                    <a:srgbClr val="000000"/>
                  </a:solidFill>
                  <a:latin typeface="Calibri" charset="0"/>
                </a:rPr>
                <a:t>Information</a:t>
              </a:r>
            </a:p>
            <a:p>
              <a:pPr algn="ctr" defTabSz="685800" eaLnBrk="1" hangingPunct="1"/>
              <a:r>
                <a:rPr lang="en-US" sz="525" dirty="0">
                  <a:solidFill>
                    <a:srgbClr val="000000"/>
                  </a:solidFill>
                  <a:latin typeface="Calibri" charset="0"/>
                </a:rPr>
                <a:t>Sources</a:t>
              </a:r>
            </a:p>
          </p:txBody>
        </p:sp>
        <p:sp>
          <p:nvSpPr>
            <p:cNvPr id="278" name="Left-Right Arrow 277"/>
            <p:cNvSpPr/>
            <p:nvPr/>
          </p:nvSpPr>
          <p:spPr bwMode="auto">
            <a:xfrm>
              <a:off x="6760126" y="5478684"/>
              <a:ext cx="404813" cy="144463"/>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nvGrpSpPr>
            <p:cNvPr id="279" name="Group 13"/>
            <p:cNvGrpSpPr>
              <a:grpSpLocks/>
            </p:cNvGrpSpPr>
            <p:nvPr/>
          </p:nvGrpSpPr>
          <p:grpSpPr bwMode="auto">
            <a:xfrm>
              <a:off x="3416686" y="2581000"/>
              <a:ext cx="3017837" cy="241300"/>
              <a:chOff x="3573463" y="2963863"/>
              <a:chExt cx="3017837" cy="239712"/>
            </a:xfrm>
          </p:grpSpPr>
          <p:sp>
            <p:nvSpPr>
              <p:cNvPr id="280" name="Left-Right Arrow 279"/>
              <p:cNvSpPr/>
              <p:nvPr/>
            </p:nvSpPr>
            <p:spPr>
              <a:xfrm rot="5400000">
                <a:off x="5630759" y="3009952"/>
                <a:ext cx="208171" cy="1317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81" name="Up Arrow 280"/>
              <p:cNvSpPr/>
              <p:nvPr/>
            </p:nvSpPr>
            <p:spPr>
              <a:xfrm>
                <a:off x="3573463" y="2963863"/>
                <a:ext cx="142875" cy="186092"/>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82" name="Left-Right Arrow 281"/>
              <p:cNvSpPr/>
              <p:nvPr/>
            </p:nvSpPr>
            <p:spPr>
              <a:xfrm rot="5400000">
                <a:off x="3967853" y="3020208"/>
                <a:ext cx="208171" cy="13017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83" name="Up Arrow 282"/>
              <p:cNvSpPr/>
              <p:nvPr/>
            </p:nvSpPr>
            <p:spPr>
              <a:xfrm flipV="1">
                <a:off x="4505325" y="2993827"/>
                <a:ext cx="141288" cy="187670"/>
              </a:xfrm>
              <a:prstGeom prst="up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84" name="Left-Right Arrow 283"/>
              <p:cNvSpPr/>
              <p:nvPr/>
            </p:nvSpPr>
            <p:spPr>
              <a:xfrm rot="5400000">
                <a:off x="6421334" y="3033609"/>
                <a:ext cx="208171" cy="1317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sp>
            <p:nvSpPr>
              <p:cNvPr id="285" name="Left-Right Arrow 284"/>
              <p:cNvSpPr/>
              <p:nvPr/>
            </p:nvSpPr>
            <p:spPr>
              <a:xfrm rot="5400000">
                <a:off x="5049734" y="3011530"/>
                <a:ext cx="208171" cy="131762"/>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dirty="0">
                  <a:solidFill>
                    <a:srgbClr val="1F497D"/>
                  </a:solidFill>
                  <a:latin typeface="Calibri"/>
                  <a:ea typeface="ＭＳ Ｐゴシック"/>
                  <a:cs typeface="Calibri"/>
                </a:endParaRPr>
              </a:p>
            </p:txBody>
          </p:sp>
        </p:grpSp>
      </p:grpSp>
      <p:sp>
        <p:nvSpPr>
          <p:cNvPr id="3" name="Rounded Rectangle 2"/>
          <p:cNvSpPr/>
          <p:nvPr/>
        </p:nvSpPr>
        <p:spPr>
          <a:xfrm>
            <a:off x="5802906" y="983128"/>
            <a:ext cx="594011" cy="276505"/>
          </a:xfrm>
          <a:prstGeom prst="round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1F497D"/>
              </a:solidFill>
              <a:latin typeface="Calibri"/>
              <a:cs typeface="Calibri"/>
            </a:endParaRPr>
          </a:p>
        </p:txBody>
      </p:sp>
      <p:sp>
        <p:nvSpPr>
          <p:cNvPr id="434" name="Rounded Rectangle 433"/>
          <p:cNvSpPr/>
          <p:nvPr/>
        </p:nvSpPr>
        <p:spPr>
          <a:xfrm>
            <a:off x="6929477" y="1251042"/>
            <a:ext cx="360097" cy="694732"/>
          </a:xfrm>
          <a:prstGeom prst="round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1F497D"/>
              </a:solidFill>
              <a:latin typeface="Calibri"/>
              <a:cs typeface="Calibri"/>
            </a:endParaRPr>
          </a:p>
        </p:txBody>
      </p:sp>
    </p:spTree>
    <p:extLst>
      <p:ext uri="{BB962C8B-B14F-4D97-AF65-F5344CB8AC3E}">
        <p14:creationId xmlns:p14="http://schemas.microsoft.com/office/powerpoint/2010/main" val="959411368"/>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2"/>
          <p:cNvSpPr>
            <a:spLocks noGrp="1"/>
          </p:cNvSpPr>
          <p:nvPr>
            <p:ph type="title"/>
          </p:nvPr>
        </p:nvSpPr>
        <p:spPr/>
        <p:txBody>
          <a:bodyPr>
            <a:normAutofit fontScale="90000"/>
          </a:bodyPr>
          <a:lstStyle/>
          <a:p>
            <a:pPr eaLnBrk="1"/>
            <a:r>
              <a:rPr lang="en-US">
                <a:latin typeface="Arial" charset="0"/>
                <a:ea typeface="MS PGothic" charset="0"/>
                <a:cs typeface="MS PGothic" charset="0"/>
              </a:rPr>
              <a:t>Governing and managing Big Data for Analytics and Decision Makers</a:t>
            </a:r>
          </a:p>
        </p:txBody>
      </p:sp>
      <p:sp>
        <p:nvSpPr>
          <p:cNvPr id="70658" name="Content Placeholder 3"/>
          <p:cNvSpPr>
            <a:spLocks noGrp="1"/>
          </p:cNvSpPr>
          <p:nvPr>
            <p:ph idx="1"/>
          </p:nvPr>
        </p:nvSpPr>
        <p:spPr/>
        <p:txBody>
          <a:bodyPr/>
          <a:lstStyle/>
          <a:p>
            <a:pPr eaLnBrk="1"/>
            <a:r>
              <a:rPr lang="en-US" sz="1500" dirty="0">
                <a:latin typeface="Calibri" charset="0"/>
                <a:ea typeface="MS PGothic" charset="0"/>
                <a:cs typeface="MS PGothic" charset="0"/>
              </a:rPr>
              <a:t>An introduction to the Data Lake solution</a:t>
            </a:r>
          </a:p>
        </p:txBody>
      </p:sp>
      <p:sp>
        <p:nvSpPr>
          <p:cNvPr id="70659" name="Rectangle 8"/>
          <p:cNvSpPr>
            <a:spLocks noChangeArrowheads="1"/>
          </p:cNvSpPr>
          <p:nvPr/>
        </p:nvSpPr>
        <p:spPr bwMode="auto">
          <a:xfrm>
            <a:off x="939800" y="4285060"/>
            <a:ext cx="669567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500" b="1" dirty="0">
                <a:solidFill>
                  <a:schemeClr val="tx2"/>
                </a:solidFill>
              </a:rPr>
              <a:t>http://www.redbooks.ibm.com/redpieces/abstracts/redp5120.html?Open</a:t>
            </a:r>
          </a:p>
        </p:txBody>
      </p:sp>
      <p:pic>
        <p:nvPicPr>
          <p:cNvPr id="2" name="Picture 1"/>
          <p:cNvPicPr>
            <a:picLocks noChangeAspect="1"/>
          </p:cNvPicPr>
          <p:nvPr/>
        </p:nvPicPr>
        <p:blipFill>
          <a:blip r:embed="rId2"/>
          <a:stretch>
            <a:fillRect/>
          </a:stretch>
        </p:blipFill>
        <p:spPr>
          <a:xfrm>
            <a:off x="5412581" y="1097757"/>
            <a:ext cx="2162175" cy="2813447"/>
          </a:xfrm>
          <a:prstGeom prst="rect">
            <a:avLst/>
          </a:prstGeom>
          <a:ln>
            <a:solidFill>
              <a:schemeClr val="tx1"/>
            </a:solidFill>
          </a:ln>
          <a:effectLst>
            <a:outerShdw blurRad="50800" dist="38100" dir="2700000" algn="tl" rotWithShape="0">
              <a:prstClr val="black">
                <a:alpha val="40000"/>
              </a:prstClr>
            </a:outerShdw>
          </a:effectLst>
        </p:spPr>
      </p:pic>
      <p:pic>
        <p:nvPicPr>
          <p:cNvPr id="70661" name="Picture 2" descr="Redguide - Figure 11- Data reservoir internals summar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2119" y="1691879"/>
            <a:ext cx="3148013"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5424190"/>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dirty="0">
                <a:latin typeface="Arial" charset="0"/>
                <a:ea typeface="MS PGothic" charset="0"/>
              </a:rPr>
              <a:t>Designing and Operating a Data Reservoir</a:t>
            </a:r>
          </a:p>
        </p:txBody>
      </p:sp>
      <p:sp>
        <p:nvSpPr>
          <p:cNvPr id="3" name="Content Placeholder 2"/>
          <p:cNvSpPr>
            <a:spLocks noGrp="1"/>
          </p:cNvSpPr>
          <p:nvPr>
            <p:ph idx="1"/>
          </p:nvPr>
        </p:nvSpPr>
        <p:spPr>
          <a:xfrm>
            <a:off x="359200" y="965874"/>
            <a:ext cx="4365200" cy="3603001"/>
          </a:xfrm>
        </p:spPr>
        <p:txBody>
          <a:bodyPr>
            <a:normAutofit/>
          </a:bodyPr>
          <a:lstStyle/>
          <a:p>
            <a:pPr>
              <a:defRPr/>
            </a:pPr>
            <a:r>
              <a:rPr lang="en-US" dirty="0">
                <a:solidFill>
                  <a:srgbClr val="000000"/>
                </a:solidFill>
              </a:rPr>
              <a:t>Description of the </a:t>
            </a:r>
            <a:r>
              <a:rPr lang="en-US" dirty="0" err="1">
                <a:solidFill>
                  <a:srgbClr val="000000"/>
                </a:solidFill>
              </a:rPr>
              <a:t>behaviour</a:t>
            </a:r>
            <a:r>
              <a:rPr lang="en-US" dirty="0">
                <a:solidFill>
                  <a:srgbClr val="000000"/>
                </a:solidFill>
              </a:rPr>
              <a:t> and processes that make up a data lake</a:t>
            </a:r>
          </a:p>
          <a:p>
            <a:pPr>
              <a:defRPr/>
            </a:pPr>
            <a:r>
              <a:rPr lang="en-US" dirty="0">
                <a:solidFill>
                  <a:srgbClr val="000000"/>
                </a:solidFill>
              </a:rPr>
              <a:t>Blog</a:t>
            </a:r>
          </a:p>
          <a:p>
            <a:pPr lvl="1">
              <a:defRPr/>
            </a:pPr>
            <a:r>
              <a:rPr lang="en-US" dirty="0">
                <a:solidFill>
                  <a:srgbClr val="000000"/>
                </a:solidFill>
              </a:rPr>
              <a:t>5 things to know about a data reservoir </a:t>
            </a:r>
            <a:r>
              <a:rPr lang="en-US" dirty="0">
                <a:solidFill>
                  <a:srgbClr val="000000"/>
                </a:solidFill>
                <a:hlinkClick r:id="rId2">
                  <a:extLst>
                    <a:ext uri="{A12FA001-AC4F-418D-AE19-62706E023703}">
                      <ahyp:hlinkClr xmlns:ahyp="http://schemas.microsoft.com/office/drawing/2018/hyperlinkcolor" val="tx"/>
                    </a:ext>
                  </a:extLst>
                </a:hlinkClick>
              </a:rPr>
              <a:t>https://www.ibm.com/developerworks/community/blogs/5things/entry/5_things_to_know_about_data_reservoir?lang=en</a:t>
            </a:r>
            <a:endParaRPr lang="en-US" dirty="0">
              <a:solidFill>
                <a:srgbClr val="000000"/>
              </a:solidFill>
            </a:endParaRPr>
          </a:p>
          <a:p>
            <a:pPr>
              <a:defRPr/>
            </a:pPr>
            <a:r>
              <a:rPr lang="en-US" dirty="0">
                <a:solidFill>
                  <a:srgbClr val="000000"/>
                </a:solidFill>
              </a:rPr>
              <a:t>Redbook</a:t>
            </a:r>
          </a:p>
          <a:p>
            <a:pPr lvl="1">
              <a:defRPr/>
            </a:pPr>
            <a:r>
              <a:rPr lang="en-US" dirty="0">
                <a:solidFill>
                  <a:srgbClr val="000000"/>
                </a:solidFill>
                <a:hlinkClick r:id="rId3">
                  <a:extLst>
                    <a:ext uri="{A12FA001-AC4F-418D-AE19-62706E023703}">
                      <ahyp:hlinkClr xmlns:ahyp="http://schemas.microsoft.com/office/drawing/2018/hyperlinkcolor" val="tx"/>
                    </a:ext>
                  </a:extLst>
                </a:hlinkClick>
              </a:rPr>
              <a:t>http://www.redbooks.ibm.com/Redbooks.nsf/RedpieceAbstracts/sg248274.html?Open</a:t>
            </a:r>
            <a:endParaRPr lang="en-US" dirty="0">
              <a:solidFill>
                <a:srgbClr val="000000"/>
              </a:solidFill>
            </a:endParaRPr>
          </a:p>
          <a:p>
            <a:pPr lvl="1">
              <a:defRPr/>
            </a:pPr>
            <a:endParaRPr lang="en-US" dirty="0">
              <a:solidFill>
                <a:srgbClr val="000000"/>
              </a:solidFill>
            </a:endParaRPr>
          </a:p>
        </p:txBody>
      </p:sp>
      <p:pic>
        <p:nvPicPr>
          <p:cNvPr id="71683" name="Content Placeholder 4" descr="DataReservoirCoverv2.jpg"/>
          <p:cNvPicPr>
            <a:picLocks noGrp="1" noChangeAspect="1"/>
          </p:cNvPicPr>
          <p:nvPr>
            <p:ph sz="half" idx="4294967295"/>
          </p:nvPr>
        </p:nvPicPr>
        <p:blipFill>
          <a:blip r:embed="rId4">
            <a:extLst>
              <a:ext uri="{28A0092B-C50C-407E-A947-70E740481C1C}">
                <a14:useLocalDpi xmlns:a14="http://schemas.microsoft.com/office/drawing/2010/main" val="0"/>
              </a:ext>
            </a:extLst>
          </a:blip>
          <a:srcRect l="-11768" r="-11768"/>
          <a:stretch>
            <a:fillRect/>
          </a:stretch>
        </p:blipFill>
        <p:spPr>
          <a:xfrm>
            <a:off x="5562600" y="1028700"/>
            <a:ext cx="3187700" cy="3371850"/>
          </a:xfrm>
        </p:spPr>
      </p:pic>
    </p:spTree>
    <p:extLst>
      <p:ext uri="{BB962C8B-B14F-4D97-AF65-F5344CB8AC3E}">
        <p14:creationId xmlns:p14="http://schemas.microsoft.com/office/powerpoint/2010/main" val="106746877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p:txBody>
          <a:bodyPr/>
          <a:lstStyle/>
          <a:p>
            <a:r>
              <a:rPr lang="en-US">
                <a:latin typeface="Arial" charset="0"/>
                <a:ea typeface="MS PGothic" charset="0"/>
              </a:rPr>
              <a:t>The subsystems inside IBM’s Data Lake</a:t>
            </a:r>
          </a:p>
        </p:txBody>
      </p:sp>
      <p:grpSp>
        <p:nvGrpSpPr>
          <p:cNvPr id="14338" name="Group 13"/>
          <p:cNvGrpSpPr>
            <a:grpSpLocks/>
          </p:cNvGrpSpPr>
          <p:nvPr/>
        </p:nvGrpSpPr>
        <p:grpSpPr bwMode="auto">
          <a:xfrm>
            <a:off x="2272903" y="1543051"/>
            <a:ext cx="4566047" cy="3206354"/>
            <a:chOff x="2309813" y="2679700"/>
            <a:chExt cx="4970462" cy="3644900"/>
          </a:xfrm>
        </p:grpSpPr>
        <p:sp>
          <p:nvSpPr>
            <p:cNvPr id="14506" name="Rounded Rectangle 60"/>
            <p:cNvSpPr>
              <a:spLocks noChangeArrowheads="1"/>
            </p:cNvSpPr>
            <p:nvPr/>
          </p:nvSpPr>
          <p:spPr bwMode="auto">
            <a:xfrm>
              <a:off x="2309813" y="2679700"/>
              <a:ext cx="4970462" cy="3644900"/>
            </a:xfrm>
            <a:prstGeom prst="roundRect">
              <a:avLst>
                <a:gd name="adj" fmla="val 4431"/>
              </a:avLst>
            </a:prstGeom>
            <a:solidFill>
              <a:srgbClr val="002060"/>
            </a:solidFill>
            <a:ln w="12700">
              <a:solidFill>
                <a:srgbClr val="1F497D"/>
              </a:solidFill>
              <a:round/>
              <a:headEnd/>
              <a:tailEnd/>
            </a:ln>
          </p:spPr>
          <p:txBody>
            <a:bodyPr lIns="27000" tIns="27000" rIns="27000" bIns="27000" anchor="b"/>
            <a:lstStyle/>
            <a:p>
              <a:pPr algn="ctr"/>
              <a:r>
                <a:rPr lang="en-GB" sz="1200">
                  <a:solidFill>
                    <a:schemeClr val="bg1"/>
                  </a:solidFill>
                </a:rPr>
                <a:t>Data Lake (System of Insight)</a:t>
              </a:r>
            </a:p>
          </p:txBody>
        </p:sp>
        <p:sp>
          <p:nvSpPr>
            <p:cNvPr id="14507" name="Rounded Rectangle 60"/>
            <p:cNvSpPr>
              <a:spLocks noChangeArrowheads="1"/>
            </p:cNvSpPr>
            <p:nvPr/>
          </p:nvSpPr>
          <p:spPr bwMode="auto">
            <a:xfrm>
              <a:off x="2359026" y="2747962"/>
              <a:ext cx="4865688" cy="3143496"/>
            </a:xfrm>
            <a:prstGeom prst="roundRect">
              <a:avLst>
                <a:gd name="adj" fmla="val 4199"/>
              </a:avLst>
            </a:prstGeom>
            <a:solidFill>
              <a:schemeClr val="bg1"/>
            </a:solidFill>
            <a:ln w="12700">
              <a:solidFill>
                <a:srgbClr val="1F497D"/>
              </a:solidFill>
              <a:round/>
              <a:headEnd/>
              <a:tailEnd/>
            </a:ln>
          </p:spPr>
          <p:txBody>
            <a:bodyPr lIns="27000" tIns="27000" rIns="27000" bIns="27000" anchor="b"/>
            <a:lstStyle/>
            <a:p>
              <a:pPr algn="ctr"/>
              <a:r>
                <a:rPr lang="en-GB" sz="1200"/>
                <a:t>Information Management and Governance Fabric</a:t>
              </a:r>
            </a:p>
          </p:txBody>
        </p:sp>
        <p:sp>
          <p:nvSpPr>
            <p:cNvPr id="14508" name="Rounded Rectangle 197"/>
            <p:cNvSpPr>
              <a:spLocks noChangeArrowheads="1"/>
            </p:cNvSpPr>
            <p:nvPr/>
          </p:nvSpPr>
          <p:spPr bwMode="auto">
            <a:xfrm>
              <a:off x="2566580" y="2966102"/>
              <a:ext cx="4496383" cy="2482613"/>
            </a:xfrm>
            <a:prstGeom prst="roundRect">
              <a:avLst>
                <a:gd name="adj" fmla="val 4028"/>
              </a:avLst>
            </a:prstGeom>
            <a:solidFill>
              <a:schemeClr val="tx2">
                <a:alpha val="21960"/>
              </a:schemeClr>
            </a:solidFill>
            <a:ln w="9525">
              <a:solidFill>
                <a:srgbClr val="1F497D"/>
              </a:solidFill>
              <a:round/>
              <a:headEnd/>
              <a:tailEnd/>
            </a:ln>
          </p:spPr>
          <p:txBody>
            <a:bodyPr lIns="27000" tIns="27000" rIns="27000" bIns="27000"/>
            <a:lstStyle/>
            <a:p>
              <a:pPr algn="ctr"/>
              <a:endParaRPr lang="en-GB" sz="1200">
                <a:solidFill>
                  <a:schemeClr val="tx2"/>
                </a:solidFill>
              </a:endParaRPr>
            </a:p>
          </p:txBody>
        </p:sp>
      </p:grpSp>
      <p:sp>
        <p:nvSpPr>
          <p:cNvPr id="14339" name="Rounded Rectangle 197"/>
          <p:cNvSpPr>
            <a:spLocks noChangeArrowheads="1"/>
          </p:cNvSpPr>
          <p:nvPr/>
        </p:nvSpPr>
        <p:spPr bwMode="auto">
          <a:xfrm>
            <a:off x="5408711" y="1812131"/>
            <a:ext cx="1198068" cy="542925"/>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Catalogue</a:t>
            </a:r>
          </a:p>
        </p:txBody>
      </p:sp>
      <p:sp>
        <p:nvSpPr>
          <p:cNvPr id="14340" name="Rounded Rectangle 197"/>
          <p:cNvSpPr>
            <a:spLocks noChangeArrowheads="1"/>
          </p:cNvSpPr>
          <p:nvPr/>
        </p:nvSpPr>
        <p:spPr bwMode="auto">
          <a:xfrm>
            <a:off x="5901929" y="2401493"/>
            <a:ext cx="704850" cy="1560909"/>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Self-Service</a:t>
            </a:r>
          </a:p>
          <a:p>
            <a:pPr algn="ctr"/>
            <a:r>
              <a:rPr lang="en-GB" sz="1050"/>
              <a:t>Access</a:t>
            </a:r>
          </a:p>
        </p:txBody>
      </p:sp>
      <p:sp>
        <p:nvSpPr>
          <p:cNvPr id="14341" name="Rounded Rectangle 197"/>
          <p:cNvSpPr>
            <a:spLocks noChangeArrowheads="1"/>
          </p:cNvSpPr>
          <p:nvPr/>
        </p:nvSpPr>
        <p:spPr bwMode="auto">
          <a:xfrm>
            <a:off x="2547943" y="1812135"/>
            <a:ext cx="745331" cy="2150269"/>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Enterprise</a:t>
            </a:r>
          </a:p>
          <a:p>
            <a:pPr algn="ctr"/>
            <a:r>
              <a:rPr lang="en-GB" sz="1050"/>
              <a:t>IT Data</a:t>
            </a:r>
          </a:p>
          <a:p>
            <a:pPr algn="ctr"/>
            <a:r>
              <a:rPr lang="en-GB" sz="1050"/>
              <a:t>Exchange</a:t>
            </a:r>
          </a:p>
        </p:txBody>
      </p:sp>
      <p:sp>
        <p:nvSpPr>
          <p:cNvPr id="14342" name="Rounded Rectangle 197"/>
          <p:cNvSpPr>
            <a:spLocks noChangeArrowheads="1"/>
          </p:cNvSpPr>
          <p:nvPr/>
        </p:nvSpPr>
        <p:spPr bwMode="auto">
          <a:xfrm>
            <a:off x="3330183" y="1814514"/>
            <a:ext cx="1246852" cy="540544"/>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a:t>Self-Service</a:t>
            </a:r>
          </a:p>
          <a:p>
            <a:pPr algn="ctr"/>
            <a:r>
              <a:rPr lang="en-GB" sz="1050"/>
              <a:t>Access</a:t>
            </a:r>
          </a:p>
        </p:txBody>
      </p:sp>
      <p:sp>
        <p:nvSpPr>
          <p:cNvPr id="14343" name="Rounded Rectangle 359"/>
          <p:cNvSpPr>
            <a:spLocks noChangeArrowheads="1"/>
          </p:cNvSpPr>
          <p:nvPr/>
        </p:nvSpPr>
        <p:spPr bwMode="auto">
          <a:xfrm>
            <a:off x="2571750" y="913210"/>
            <a:ext cx="2474777" cy="433388"/>
          </a:xfrm>
          <a:prstGeom prst="roundRect">
            <a:avLst>
              <a:gd name="adj" fmla="val 6014"/>
            </a:avLst>
          </a:prstGeom>
          <a:solidFill>
            <a:srgbClr val="C6E9F2"/>
          </a:solidFill>
          <a:ln w="12700">
            <a:solidFill>
              <a:srgbClr val="1F497D"/>
            </a:solidFill>
            <a:round/>
            <a:headEnd/>
            <a:tailEnd/>
          </a:ln>
        </p:spPr>
        <p:txBody>
          <a:bodyPr wrap="none" tIns="0" bIns="0" anchor="ctr"/>
          <a:lstStyle/>
          <a:p>
            <a:pPr algn="ctr"/>
            <a:r>
              <a:rPr lang="en-GB" sz="750"/>
              <a:t>Analytics</a:t>
            </a:r>
          </a:p>
          <a:p>
            <a:pPr algn="ctr"/>
            <a:r>
              <a:rPr lang="en-GB" sz="750"/>
              <a:t>Teams</a:t>
            </a:r>
          </a:p>
        </p:txBody>
      </p:sp>
      <p:sp>
        <p:nvSpPr>
          <p:cNvPr id="14344" name="Right Arrow 21"/>
          <p:cNvSpPr>
            <a:spLocks noChangeArrowheads="1"/>
          </p:cNvSpPr>
          <p:nvPr/>
        </p:nvSpPr>
        <p:spPr bwMode="auto">
          <a:xfrm>
            <a:off x="4646536" y="1083472"/>
            <a:ext cx="72629" cy="70247"/>
          </a:xfrm>
          <a:prstGeom prst="rightArrow">
            <a:avLst>
              <a:gd name="adj1" fmla="val 50000"/>
              <a:gd name="adj2" fmla="val 36761"/>
            </a:avLst>
          </a:prstGeom>
          <a:solidFill>
            <a:srgbClr val="FFFFFF"/>
          </a:solidFill>
          <a:ln w="12700">
            <a:solidFill>
              <a:srgbClr val="1F497D"/>
            </a:solidFill>
            <a:miter lim="800000"/>
            <a:headEnd/>
            <a:tailEnd/>
          </a:ln>
        </p:spPr>
        <p:txBody>
          <a:bodyPr anchor="ctr"/>
          <a:lstStyle/>
          <a:p>
            <a:pPr algn="ctr"/>
            <a:endParaRPr lang="en-GB" sz="750">
              <a:solidFill>
                <a:srgbClr val="1F497D"/>
              </a:solidFill>
            </a:endParaRPr>
          </a:p>
        </p:txBody>
      </p:sp>
      <p:sp>
        <p:nvSpPr>
          <p:cNvPr id="14345" name="Rounded Rectangle 54"/>
          <p:cNvSpPr>
            <a:spLocks noChangeArrowheads="1"/>
          </p:cNvSpPr>
          <p:nvPr/>
        </p:nvSpPr>
        <p:spPr bwMode="auto">
          <a:xfrm>
            <a:off x="4770361" y="996556"/>
            <a:ext cx="191691" cy="278606"/>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a:endParaRPr lang="en-GB" sz="1050">
              <a:solidFill>
                <a:srgbClr val="FFFFFF"/>
              </a:solidFill>
            </a:endParaRPr>
          </a:p>
        </p:txBody>
      </p:sp>
      <p:sp>
        <p:nvSpPr>
          <p:cNvPr id="14346" name="Rounded Rectangle 111"/>
          <p:cNvSpPr>
            <a:spLocks noChangeArrowheads="1"/>
          </p:cNvSpPr>
          <p:nvPr/>
        </p:nvSpPr>
        <p:spPr bwMode="auto">
          <a:xfrm>
            <a:off x="4834654" y="1164433"/>
            <a:ext cx="71438" cy="71438"/>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47" name="Diamond 102"/>
          <p:cNvSpPr>
            <a:spLocks noChangeArrowheads="1"/>
          </p:cNvSpPr>
          <p:nvPr/>
        </p:nvSpPr>
        <p:spPr bwMode="auto">
          <a:xfrm>
            <a:off x="4804889" y="1015606"/>
            <a:ext cx="119063" cy="119063"/>
          </a:xfrm>
          <a:prstGeom prst="diamond">
            <a:avLst/>
          </a:prstGeom>
          <a:solidFill>
            <a:srgbClr val="1F497D"/>
          </a:solidFill>
          <a:ln w="9525">
            <a:solidFill>
              <a:srgbClr val="1F497D"/>
            </a:solidFill>
            <a:miter lim="800000"/>
            <a:headEnd/>
            <a:tailEnd/>
          </a:ln>
        </p:spPr>
        <p:txBody>
          <a:bodyPr anchor="ctr"/>
          <a:lstStyle/>
          <a:p>
            <a:pPr algn="ctr"/>
            <a:endParaRPr lang="en-GB" sz="1050">
              <a:solidFill>
                <a:srgbClr val="FFFFFF"/>
              </a:solidFill>
            </a:endParaRPr>
          </a:p>
        </p:txBody>
      </p:sp>
      <p:sp>
        <p:nvSpPr>
          <p:cNvPr id="14348" name="Rounded Rectangle 17"/>
          <p:cNvSpPr>
            <a:spLocks noChangeArrowheads="1"/>
          </p:cNvSpPr>
          <p:nvPr/>
        </p:nvSpPr>
        <p:spPr bwMode="auto">
          <a:xfrm>
            <a:off x="4820372" y="1151338"/>
            <a:ext cx="27385" cy="25003"/>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49" name="Rounded Rectangle 105"/>
          <p:cNvSpPr>
            <a:spLocks noChangeArrowheads="1"/>
          </p:cNvSpPr>
          <p:nvPr/>
        </p:nvSpPr>
        <p:spPr bwMode="auto">
          <a:xfrm>
            <a:off x="4877517" y="1151338"/>
            <a:ext cx="28575" cy="25003"/>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0" name="Rounded Rectangle 106"/>
          <p:cNvSpPr>
            <a:spLocks noChangeArrowheads="1"/>
          </p:cNvSpPr>
          <p:nvPr/>
        </p:nvSpPr>
        <p:spPr bwMode="auto">
          <a:xfrm>
            <a:off x="4877517" y="1178721"/>
            <a:ext cx="2857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1" name="Rounded Rectangle 107"/>
          <p:cNvSpPr>
            <a:spLocks noChangeArrowheads="1"/>
          </p:cNvSpPr>
          <p:nvPr/>
        </p:nvSpPr>
        <p:spPr bwMode="auto">
          <a:xfrm>
            <a:off x="4873950" y="1181100"/>
            <a:ext cx="53578"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2" name="Rounded Rectangle 108"/>
          <p:cNvSpPr>
            <a:spLocks noChangeArrowheads="1"/>
          </p:cNvSpPr>
          <p:nvPr/>
        </p:nvSpPr>
        <p:spPr bwMode="auto">
          <a:xfrm>
            <a:off x="4820372" y="1207296"/>
            <a:ext cx="2738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3" name="Rounded Rectangle 109"/>
          <p:cNvSpPr>
            <a:spLocks noChangeArrowheads="1"/>
          </p:cNvSpPr>
          <p:nvPr/>
        </p:nvSpPr>
        <p:spPr bwMode="auto">
          <a:xfrm>
            <a:off x="4848942" y="1207296"/>
            <a:ext cx="28575" cy="2619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4" name="Rounded Rectangle 110"/>
          <p:cNvSpPr>
            <a:spLocks noChangeArrowheads="1"/>
          </p:cNvSpPr>
          <p:nvPr/>
        </p:nvSpPr>
        <p:spPr bwMode="auto">
          <a:xfrm>
            <a:off x="4852514" y="1231108"/>
            <a:ext cx="27384" cy="25004"/>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355" name="Rounded Rectangle 111"/>
          <p:cNvSpPr>
            <a:spLocks noChangeArrowheads="1"/>
          </p:cNvSpPr>
          <p:nvPr/>
        </p:nvSpPr>
        <p:spPr bwMode="auto">
          <a:xfrm>
            <a:off x="4831083" y="1164431"/>
            <a:ext cx="60722" cy="67866"/>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lang="en-GB" sz="1050">
              <a:solidFill>
                <a:srgbClr val="FFFFFF"/>
              </a:solidFill>
            </a:endParaRPr>
          </a:p>
        </p:txBody>
      </p:sp>
      <p:grpSp>
        <p:nvGrpSpPr>
          <p:cNvPr id="14356" name="Group 88"/>
          <p:cNvGrpSpPr>
            <a:grpSpLocks/>
          </p:cNvGrpSpPr>
          <p:nvPr/>
        </p:nvGrpSpPr>
        <p:grpSpPr bwMode="auto">
          <a:xfrm>
            <a:off x="4419132" y="989410"/>
            <a:ext cx="153590" cy="280988"/>
            <a:chOff x="7802563" y="3073400"/>
            <a:chExt cx="355600" cy="654050"/>
          </a:xfrm>
        </p:grpSpPr>
        <p:sp>
          <p:nvSpPr>
            <p:cNvPr id="27" name="Delay 26"/>
            <p:cNvSpPr/>
            <p:nvPr/>
          </p:nvSpPr>
          <p:spPr bwMode="auto">
            <a:xfrm rot="16200000">
              <a:off x="7744794" y="3314081"/>
              <a:ext cx="471138"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28" name="Isosceles Triangle 27"/>
            <p:cNvSpPr/>
            <p:nvPr/>
          </p:nvSpPr>
          <p:spPr>
            <a:xfrm flipV="1">
              <a:off x="7893530" y="3328369"/>
              <a:ext cx="173666" cy="155198"/>
            </a:xfrm>
            <a:prstGeom prst="triangl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cs typeface="Calibri"/>
              </a:endParaRPr>
            </a:p>
          </p:txBody>
        </p:sp>
        <p:sp>
          <p:nvSpPr>
            <p:cNvPr id="29" name="Oval 28"/>
            <p:cNvSpPr/>
            <p:nvPr/>
          </p:nvSpPr>
          <p:spPr bwMode="auto">
            <a:xfrm>
              <a:off x="7827963" y="30734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4357" name="Right Arrow 21"/>
          <p:cNvSpPr>
            <a:spLocks noChangeArrowheads="1"/>
          </p:cNvSpPr>
          <p:nvPr/>
        </p:nvSpPr>
        <p:spPr bwMode="auto">
          <a:xfrm flipH="1">
            <a:off x="2936081" y="1082281"/>
            <a:ext cx="72629" cy="70247"/>
          </a:xfrm>
          <a:prstGeom prst="rightArrow">
            <a:avLst>
              <a:gd name="adj1" fmla="val 50000"/>
              <a:gd name="adj2" fmla="val 36761"/>
            </a:avLst>
          </a:prstGeom>
          <a:solidFill>
            <a:srgbClr val="FFFFFF"/>
          </a:solidFill>
          <a:ln w="12700">
            <a:solidFill>
              <a:srgbClr val="1F497D"/>
            </a:solidFill>
            <a:miter lim="800000"/>
            <a:headEnd/>
            <a:tailEnd/>
          </a:ln>
        </p:spPr>
        <p:txBody>
          <a:bodyPr anchor="ctr"/>
          <a:lstStyle/>
          <a:p>
            <a:pPr algn="ctr"/>
            <a:endParaRPr lang="en-GB" sz="750">
              <a:solidFill>
                <a:srgbClr val="1F497D"/>
              </a:solidFill>
            </a:endParaRPr>
          </a:p>
        </p:txBody>
      </p:sp>
      <p:grpSp>
        <p:nvGrpSpPr>
          <p:cNvPr id="14358" name="Group 23"/>
          <p:cNvGrpSpPr>
            <a:grpSpLocks/>
          </p:cNvGrpSpPr>
          <p:nvPr/>
        </p:nvGrpSpPr>
        <p:grpSpPr bwMode="auto">
          <a:xfrm>
            <a:off x="3059911" y="983456"/>
            <a:ext cx="154781" cy="295275"/>
            <a:chOff x="603250" y="4737100"/>
            <a:chExt cx="355600" cy="654050"/>
          </a:xfrm>
        </p:grpSpPr>
        <p:sp>
          <p:nvSpPr>
            <p:cNvPr id="32" name="Delay 31"/>
            <p:cNvSpPr/>
            <p:nvPr/>
          </p:nvSpPr>
          <p:spPr>
            <a:xfrm rot="16200000">
              <a:off x="546330" y="4978630"/>
              <a:ext cx="469439"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225"/>
            </a:p>
          </p:txBody>
        </p:sp>
        <p:sp>
          <p:nvSpPr>
            <p:cNvPr id="33" name="Oval 32"/>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225"/>
            </a:p>
          </p:txBody>
        </p:sp>
      </p:grpSp>
      <p:grpSp>
        <p:nvGrpSpPr>
          <p:cNvPr id="34" name="Group 33"/>
          <p:cNvGrpSpPr/>
          <p:nvPr/>
        </p:nvGrpSpPr>
        <p:grpSpPr>
          <a:xfrm>
            <a:off x="3067283" y="1139030"/>
            <a:ext cx="135187" cy="129477"/>
            <a:chOff x="5291296" y="-516674"/>
            <a:chExt cx="292418" cy="280067"/>
          </a:xfrm>
          <a:noFill/>
        </p:grpSpPr>
        <p:grpSp>
          <p:nvGrpSpPr>
            <p:cNvPr id="35" name="Group 34"/>
            <p:cNvGrpSpPr/>
            <p:nvPr/>
          </p:nvGrpSpPr>
          <p:grpSpPr>
            <a:xfrm>
              <a:off x="5291296" y="-516674"/>
              <a:ext cx="292418" cy="82089"/>
              <a:chOff x="5283050" y="-516674"/>
              <a:chExt cx="292418" cy="82089"/>
            </a:xfrm>
            <a:grpFill/>
          </p:grpSpPr>
          <p:sp>
            <p:nvSpPr>
              <p:cNvPr id="48" name="Oval 47"/>
              <p:cNvSpPr/>
              <p:nvPr/>
            </p:nvSpPr>
            <p:spPr>
              <a:xfrm>
                <a:off x="528305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9" name="Straight Connector 48"/>
              <p:cNvCxnSpPr/>
              <p:nvPr/>
            </p:nvCxnSpPr>
            <p:spPr bwMode="auto">
              <a:xfrm>
                <a:off x="537304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0" name="Oval 49"/>
              <p:cNvSpPr/>
              <p:nvPr/>
            </p:nvSpPr>
            <p:spPr>
              <a:xfrm>
                <a:off x="539548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51" name="Straight Connector 50"/>
              <p:cNvCxnSpPr/>
              <p:nvPr/>
            </p:nvCxnSpPr>
            <p:spPr bwMode="auto">
              <a:xfrm>
                <a:off x="548547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2" name="Oval 51"/>
              <p:cNvSpPr/>
              <p:nvPr/>
            </p:nvSpPr>
            <p:spPr>
              <a:xfrm>
                <a:off x="550791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nvGrpSpPr>
            <p:cNvPr id="36" name="Group 35"/>
            <p:cNvGrpSpPr/>
            <p:nvPr/>
          </p:nvGrpSpPr>
          <p:grpSpPr>
            <a:xfrm>
              <a:off x="5291296" y="-318696"/>
              <a:ext cx="292418" cy="82089"/>
              <a:chOff x="5845200" y="-516674"/>
              <a:chExt cx="292418" cy="82089"/>
            </a:xfrm>
            <a:grpFill/>
          </p:grpSpPr>
          <p:sp>
            <p:nvSpPr>
              <p:cNvPr id="43" name="Oval 42"/>
              <p:cNvSpPr/>
              <p:nvPr/>
            </p:nvSpPr>
            <p:spPr>
              <a:xfrm>
                <a:off x="584520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4" name="Straight Connector 43"/>
              <p:cNvCxnSpPr/>
              <p:nvPr/>
            </p:nvCxnSpPr>
            <p:spPr bwMode="auto">
              <a:xfrm>
                <a:off x="593519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5" name="Oval 44"/>
              <p:cNvSpPr/>
              <p:nvPr/>
            </p:nvSpPr>
            <p:spPr>
              <a:xfrm>
                <a:off x="595763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6" name="Straight Connector 45"/>
              <p:cNvCxnSpPr/>
              <p:nvPr/>
            </p:nvCxnSpPr>
            <p:spPr bwMode="auto">
              <a:xfrm>
                <a:off x="604762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Oval 46"/>
              <p:cNvSpPr/>
              <p:nvPr/>
            </p:nvSpPr>
            <p:spPr>
              <a:xfrm>
                <a:off x="607006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nvGrpSpPr>
            <p:cNvPr id="37" name="Group 36"/>
            <p:cNvGrpSpPr/>
            <p:nvPr/>
          </p:nvGrpSpPr>
          <p:grpSpPr>
            <a:xfrm>
              <a:off x="5325075" y="-417685"/>
              <a:ext cx="224860" cy="82089"/>
              <a:chOff x="5597904" y="-516674"/>
              <a:chExt cx="224860" cy="82089"/>
            </a:xfrm>
            <a:grpFill/>
          </p:grpSpPr>
          <p:sp>
            <p:nvSpPr>
              <p:cNvPr id="38" name="Oval 37"/>
              <p:cNvSpPr/>
              <p:nvPr/>
            </p:nvSpPr>
            <p:spPr>
              <a:xfrm>
                <a:off x="562034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39" name="Straight Connector 38"/>
              <p:cNvCxnSpPr/>
              <p:nvPr/>
            </p:nvCxnSpPr>
            <p:spPr bwMode="auto">
              <a:xfrm>
                <a:off x="571033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0" name="Oval 39"/>
              <p:cNvSpPr/>
              <p:nvPr/>
            </p:nvSpPr>
            <p:spPr>
              <a:xfrm>
                <a:off x="5732770" y="-516674"/>
                <a:ext cx="67558" cy="67558"/>
              </a:xfrm>
              <a:prstGeom prst="ellipse">
                <a:avLst/>
              </a:prstGeom>
              <a:grp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cxnSp>
            <p:nvCxnSpPr>
              <p:cNvPr id="41" name="Straight Connector 40"/>
              <p:cNvCxnSpPr/>
              <p:nvPr/>
            </p:nvCxnSpPr>
            <p:spPr bwMode="auto">
              <a:xfrm>
                <a:off x="582276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2" name="Straight Connector 41"/>
              <p:cNvCxnSpPr/>
              <p:nvPr/>
            </p:nvCxnSpPr>
            <p:spPr bwMode="auto">
              <a:xfrm>
                <a:off x="5597904" y="-516674"/>
                <a:ext cx="0" cy="82089"/>
              </a:xfrm>
              <a:prstGeom prst="line">
                <a:avLst/>
              </a:prstGeom>
              <a:grpFill/>
              <a:ln w="9525" cap="flat" cmpd="sng" algn="ctr">
                <a:solidFill>
                  <a:schemeClr val="bg1"/>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sp>
        <p:nvSpPr>
          <p:cNvPr id="14360" name="Rounded Rectangle 359"/>
          <p:cNvSpPr>
            <a:spLocks noChangeArrowheads="1"/>
          </p:cNvSpPr>
          <p:nvPr/>
        </p:nvSpPr>
        <p:spPr bwMode="auto">
          <a:xfrm>
            <a:off x="6040921" y="914403"/>
            <a:ext cx="1765697" cy="434579"/>
          </a:xfrm>
          <a:prstGeom prst="roundRect">
            <a:avLst>
              <a:gd name="adj" fmla="val 6014"/>
            </a:avLst>
          </a:prstGeom>
          <a:solidFill>
            <a:srgbClr val="C6E9F2"/>
          </a:solidFill>
          <a:ln w="12700">
            <a:solidFill>
              <a:srgbClr val="1F497D"/>
            </a:solidFill>
            <a:round/>
            <a:headEnd/>
            <a:tailEnd/>
          </a:ln>
        </p:spPr>
        <p:txBody>
          <a:bodyPr wrap="none" tIns="0" bIns="0" anchor="ctr"/>
          <a:lstStyle/>
          <a:p>
            <a:r>
              <a:rPr lang="en-GB" sz="750"/>
              <a:t>Governance, Risk and</a:t>
            </a:r>
          </a:p>
          <a:p>
            <a:r>
              <a:rPr lang="en-GB" sz="750"/>
              <a:t>Compliance Team</a:t>
            </a:r>
          </a:p>
        </p:txBody>
      </p:sp>
      <p:sp>
        <p:nvSpPr>
          <p:cNvPr id="14361" name="Rounded Rectangle 359"/>
          <p:cNvSpPr>
            <a:spLocks noChangeArrowheads="1"/>
          </p:cNvSpPr>
          <p:nvPr/>
        </p:nvSpPr>
        <p:spPr bwMode="auto">
          <a:xfrm>
            <a:off x="5142946" y="915592"/>
            <a:ext cx="785813" cy="433388"/>
          </a:xfrm>
          <a:prstGeom prst="roundRect">
            <a:avLst>
              <a:gd name="adj" fmla="val 6014"/>
            </a:avLst>
          </a:prstGeom>
          <a:solidFill>
            <a:srgbClr val="C6E9F2"/>
          </a:solidFill>
          <a:ln w="12700">
            <a:solidFill>
              <a:srgbClr val="1F497D"/>
            </a:solidFill>
            <a:round/>
            <a:headEnd/>
            <a:tailEnd/>
          </a:ln>
        </p:spPr>
        <p:txBody>
          <a:bodyPr wrap="none" lIns="27000" tIns="0" rIns="27000" bIns="0" anchor="ctr"/>
          <a:lstStyle/>
          <a:p>
            <a:r>
              <a:rPr lang="en-GB" sz="750"/>
              <a:t>Information</a:t>
            </a:r>
          </a:p>
          <a:p>
            <a:r>
              <a:rPr lang="en-GB" sz="750"/>
              <a:t>Curator</a:t>
            </a:r>
          </a:p>
        </p:txBody>
      </p:sp>
      <p:grpSp>
        <p:nvGrpSpPr>
          <p:cNvPr id="14362" name="Group 52"/>
          <p:cNvGrpSpPr>
            <a:grpSpLocks/>
          </p:cNvGrpSpPr>
          <p:nvPr/>
        </p:nvGrpSpPr>
        <p:grpSpPr bwMode="auto">
          <a:xfrm>
            <a:off x="7162489" y="1001319"/>
            <a:ext cx="159544" cy="290513"/>
            <a:chOff x="4203700" y="3251200"/>
            <a:chExt cx="355600" cy="654050"/>
          </a:xfrm>
        </p:grpSpPr>
        <p:grpSp>
          <p:nvGrpSpPr>
            <p:cNvPr id="14489" name="Group 29"/>
            <p:cNvGrpSpPr>
              <a:grpSpLocks/>
            </p:cNvGrpSpPr>
            <p:nvPr/>
          </p:nvGrpSpPr>
          <p:grpSpPr bwMode="auto">
            <a:xfrm>
              <a:off x="4203700" y="3251200"/>
              <a:ext cx="355600" cy="654050"/>
              <a:chOff x="603250" y="4737100"/>
              <a:chExt cx="355600" cy="654050"/>
            </a:xfrm>
          </p:grpSpPr>
          <p:sp>
            <p:nvSpPr>
              <p:cNvPr id="60" name="Delay 59"/>
              <p:cNvSpPr/>
              <p:nvPr/>
            </p:nvSpPr>
            <p:spPr>
              <a:xfrm rot="16200000">
                <a:off x="546503" y="4978803"/>
                <a:ext cx="469094"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sp>
            <p:nvSpPr>
              <p:cNvPr id="61" name="Oval 60"/>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grpSp>
        <p:grpSp>
          <p:nvGrpSpPr>
            <p:cNvPr id="14490" name="Group 134"/>
            <p:cNvGrpSpPr>
              <a:grpSpLocks/>
            </p:cNvGrpSpPr>
            <p:nvPr/>
          </p:nvGrpSpPr>
          <p:grpSpPr bwMode="auto">
            <a:xfrm>
              <a:off x="4241800" y="3594100"/>
              <a:ext cx="279400" cy="279400"/>
              <a:chOff x="5397122" y="5664363"/>
              <a:chExt cx="342811" cy="342838"/>
            </a:xfrm>
          </p:grpSpPr>
          <p:sp>
            <p:nvSpPr>
              <p:cNvPr id="58" name="Rectangle 57"/>
              <p:cNvSpPr/>
              <p:nvPr/>
            </p:nvSpPr>
            <p:spPr>
              <a:xfrm>
                <a:off x="5395959" y="5664618"/>
                <a:ext cx="345137" cy="342071"/>
              </a:xfrm>
              <a:prstGeom prst="rect">
                <a:avLst/>
              </a:prstGeom>
              <a:solidFill>
                <a:schemeClr val="bg1"/>
              </a:solidFill>
              <a:ln w="6350"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a:p>
            </p:txBody>
          </p:sp>
          <p:sp>
            <p:nvSpPr>
              <p:cNvPr id="59" name="L-Shape 58"/>
              <p:cNvSpPr>
                <a:spLocks/>
              </p:cNvSpPr>
              <p:nvPr/>
            </p:nvSpPr>
            <p:spPr>
              <a:xfrm rot="18733505">
                <a:off x="5433623" y="5734403"/>
                <a:ext cx="279577" cy="140007"/>
              </a:xfrm>
              <a:prstGeom prst="corner">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200" dirty="0"/>
              </a:p>
            </p:txBody>
          </p:sp>
        </p:grpSp>
      </p:grpSp>
      <p:grpSp>
        <p:nvGrpSpPr>
          <p:cNvPr id="14363" name="Group 540"/>
          <p:cNvGrpSpPr>
            <a:grpSpLocks/>
          </p:cNvGrpSpPr>
          <p:nvPr/>
        </p:nvGrpSpPr>
        <p:grpSpPr bwMode="auto">
          <a:xfrm>
            <a:off x="5696589" y="1002508"/>
            <a:ext cx="153590" cy="280988"/>
            <a:chOff x="2200940" y="6356874"/>
            <a:chExt cx="204788" cy="374651"/>
          </a:xfrm>
        </p:grpSpPr>
        <p:grpSp>
          <p:nvGrpSpPr>
            <p:cNvPr id="14481" name="Group 88"/>
            <p:cNvGrpSpPr>
              <a:grpSpLocks/>
            </p:cNvGrpSpPr>
            <p:nvPr/>
          </p:nvGrpSpPr>
          <p:grpSpPr bwMode="auto">
            <a:xfrm>
              <a:off x="2200940" y="6356874"/>
              <a:ext cx="204788" cy="374651"/>
              <a:chOff x="7802562" y="3073400"/>
              <a:chExt cx="355600" cy="654051"/>
            </a:xfrm>
          </p:grpSpPr>
          <p:sp>
            <p:nvSpPr>
              <p:cNvPr id="67" name="Delay 483"/>
              <p:cNvSpPr>
                <a:spLocks noChangeArrowheads="1"/>
              </p:cNvSpPr>
              <p:nvPr/>
            </p:nvSpPr>
            <p:spPr bwMode="auto">
              <a:xfrm rot="-5400000">
                <a:off x="7744793" y="3314082"/>
                <a:ext cx="471138" cy="355600"/>
              </a:xfrm>
              <a:prstGeom prst="flowChartDelay">
                <a:avLst/>
              </a:prstGeom>
              <a:solidFill>
                <a:schemeClr val="tx2"/>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68" name="Oval 67"/>
              <p:cNvSpPr/>
              <p:nvPr/>
            </p:nvSpPr>
            <p:spPr bwMode="auto">
              <a:xfrm>
                <a:off x="7827963" y="30734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482" name="Group 542"/>
            <p:cNvGrpSpPr>
              <a:grpSpLocks/>
            </p:cNvGrpSpPr>
            <p:nvPr/>
          </p:nvGrpSpPr>
          <p:grpSpPr bwMode="auto">
            <a:xfrm>
              <a:off x="2222259" y="6539383"/>
              <a:ext cx="162139" cy="177439"/>
              <a:chOff x="2222259" y="6529858"/>
              <a:chExt cx="162139" cy="177439"/>
            </a:xfrm>
          </p:grpSpPr>
          <p:sp>
            <p:nvSpPr>
              <p:cNvPr id="65" name="Teardrop 64"/>
              <p:cNvSpPr>
                <a:spLocks noChangeAspect="1"/>
              </p:cNvSpPr>
              <p:nvPr/>
            </p:nvSpPr>
            <p:spPr>
              <a:xfrm rot="8106214">
                <a:off x="2254915" y="6529912"/>
                <a:ext cx="101601" cy="101600"/>
              </a:xfrm>
              <a:prstGeom prst="teardrop">
                <a:avLst>
                  <a:gd name="adj" fmla="val 185375"/>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n-US" sz="1050"/>
              </a:p>
            </p:txBody>
          </p:sp>
          <p:sp>
            <p:nvSpPr>
              <p:cNvPr id="66" name="Rectangle 65"/>
              <p:cNvSpPr/>
              <p:nvPr/>
            </p:nvSpPr>
            <p:spPr>
              <a:xfrm>
                <a:off x="2221577" y="6653737"/>
                <a:ext cx="163514" cy="539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grpSp>
      </p:grpSp>
      <p:grpSp>
        <p:nvGrpSpPr>
          <p:cNvPr id="14364" name="Group 36"/>
          <p:cNvGrpSpPr>
            <a:grpSpLocks/>
          </p:cNvGrpSpPr>
          <p:nvPr/>
        </p:nvGrpSpPr>
        <p:grpSpPr bwMode="auto">
          <a:xfrm>
            <a:off x="7347031" y="1001317"/>
            <a:ext cx="157163" cy="289322"/>
            <a:chOff x="5422900" y="2476500"/>
            <a:chExt cx="355600" cy="654050"/>
          </a:xfrm>
        </p:grpSpPr>
        <p:grpSp>
          <p:nvGrpSpPr>
            <p:cNvPr id="14474" name="Group 29"/>
            <p:cNvGrpSpPr>
              <a:grpSpLocks/>
            </p:cNvGrpSpPr>
            <p:nvPr/>
          </p:nvGrpSpPr>
          <p:grpSpPr bwMode="auto">
            <a:xfrm>
              <a:off x="5422900" y="2476500"/>
              <a:ext cx="355600" cy="654050"/>
              <a:chOff x="603250" y="4737100"/>
              <a:chExt cx="355600" cy="654050"/>
            </a:xfrm>
          </p:grpSpPr>
          <p:sp>
            <p:nvSpPr>
              <p:cNvPr id="73" name="Delay 72"/>
              <p:cNvSpPr/>
              <p:nvPr/>
            </p:nvSpPr>
            <p:spPr>
              <a:xfrm rot="16200000">
                <a:off x="545538" y="4977838"/>
                <a:ext cx="471023"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74" name="Oval 73"/>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71" name="Rectangle 70"/>
            <p:cNvSpPr/>
            <p:nvPr/>
          </p:nvSpPr>
          <p:spPr>
            <a:xfrm>
              <a:off x="5468696" y="2858703"/>
              <a:ext cx="266701" cy="201867"/>
            </a:xfrm>
            <a:prstGeom prst="rect">
              <a:avLst/>
            </a:prstGeom>
            <a:solidFill>
              <a:srgbClr val="FFFFFF"/>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72" name="Freeform 71"/>
            <p:cNvSpPr/>
            <p:nvPr/>
          </p:nvSpPr>
          <p:spPr>
            <a:xfrm>
              <a:off x="5447145" y="2893692"/>
              <a:ext cx="307109" cy="118429"/>
            </a:xfrm>
            <a:custGeom>
              <a:avLst/>
              <a:gdLst>
                <a:gd name="connsiteX0" fmla="*/ 0 w 304800"/>
                <a:gd name="connsiteY0" fmla="*/ 91017 h 118534"/>
                <a:gd name="connsiteX1" fmla="*/ 139700 w 304800"/>
                <a:gd name="connsiteY1" fmla="*/ 52917 h 118534"/>
                <a:gd name="connsiteX2" fmla="*/ 190500 w 304800"/>
                <a:gd name="connsiteY2" fmla="*/ 103717 h 118534"/>
                <a:gd name="connsiteX3" fmla="*/ 203200 w 304800"/>
                <a:gd name="connsiteY3" fmla="*/ 103717 h 118534"/>
                <a:gd name="connsiteX4" fmla="*/ 241300 w 304800"/>
                <a:gd name="connsiteY4" fmla="*/ 14817 h 118534"/>
                <a:gd name="connsiteX5" fmla="*/ 304800 w 304800"/>
                <a:gd name="connsiteY5" fmla="*/ 14817 h 1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8534">
                  <a:moveTo>
                    <a:pt x="0" y="91017"/>
                  </a:moveTo>
                  <a:cubicBezTo>
                    <a:pt x="53975" y="70908"/>
                    <a:pt x="107950" y="50800"/>
                    <a:pt x="139700" y="52917"/>
                  </a:cubicBezTo>
                  <a:cubicBezTo>
                    <a:pt x="171450" y="55034"/>
                    <a:pt x="179917" y="95250"/>
                    <a:pt x="190500" y="103717"/>
                  </a:cubicBezTo>
                  <a:cubicBezTo>
                    <a:pt x="201083" y="112184"/>
                    <a:pt x="194733" y="118534"/>
                    <a:pt x="203200" y="103717"/>
                  </a:cubicBezTo>
                  <a:cubicBezTo>
                    <a:pt x="211667" y="88900"/>
                    <a:pt x="224367" y="29634"/>
                    <a:pt x="241300" y="14817"/>
                  </a:cubicBezTo>
                  <a:cubicBezTo>
                    <a:pt x="258233" y="0"/>
                    <a:pt x="304800" y="14817"/>
                    <a:pt x="304800" y="14817"/>
                  </a:cubicBezTo>
                </a:path>
              </a:pathLst>
            </a:custGeom>
            <a:ln>
              <a:solidFill>
                <a:srgbClr val="1F497D"/>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1050"/>
            </a:p>
          </p:txBody>
        </p:sp>
      </p:grpSp>
      <p:grpSp>
        <p:nvGrpSpPr>
          <p:cNvPr id="14365" name="Group 58"/>
          <p:cNvGrpSpPr>
            <a:grpSpLocks/>
          </p:cNvGrpSpPr>
          <p:nvPr/>
        </p:nvGrpSpPr>
        <p:grpSpPr bwMode="auto">
          <a:xfrm>
            <a:off x="7524434" y="1001317"/>
            <a:ext cx="157163" cy="289322"/>
            <a:chOff x="4152900" y="4851400"/>
            <a:chExt cx="355600" cy="654050"/>
          </a:xfrm>
        </p:grpSpPr>
        <p:grpSp>
          <p:nvGrpSpPr>
            <p:cNvPr id="14468" name="Group 29"/>
            <p:cNvGrpSpPr>
              <a:grpSpLocks/>
            </p:cNvGrpSpPr>
            <p:nvPr/>
          </p:nvGrpSpPr>
          <p:grpSpPr bwMode="auto">
            <a:xfrm>
              <a:off x="4152900" y="4851400"/>
              <a:ext cx="355600" cy="654050"/>
              <a:chOff x="603250" y="4737100"/>
              <a:chExt cx="355600" cy="654050"/>
            </a:xfrm>
          </p:grpSpPr>
          <p:sp>
            <p:nvSpPr>
              <p:cNvPr id="78" name="Delay 77"/>
              <p:cNvSpPr/>
              <p:nvPr/>
            </p:nvSpPr>
            <p:spPr>
              <a:xfrm rot="16200000">
                <a:off x="545538" y="4977838"/>
                <a:ext cx="471023"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79" name="Oval 78"/>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77" name="Diamond 76"/>
            <p:cNvSpPr/>
            <p:nvPr/>
          </p:nvSpPr>
          <p:spPr>
            <a:xfrm>
              <a:off x="4204086" y="5193228"/>
              <a:ext cx="253230" cy="255700"/>
            </a:xfrm>
            <a:prstGeom prst="diamond">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66" name="Group 470"/>
          <p:cNvGrpSpPr>
            <a:grpSpLocks/>
          </p:cNvGrpSpPr>
          <p:nvPr/>
        </p:nvGrpSpPr>
        <p:grpSpPr bwMode="auto">
          <a:xfrm>
            <a:off x="2697956" y="991792"/>
            <a:ext cx="191691" cy="278606"/>
            <a:chOff x="4884738" y="1239838"/>
            <a:chExt cx="255587" cy="371475"/>
          </a:xfrm>
        </p:grpSpPr>
        <p:sp>
          <p:nvSpPr>
            <p:cNvPr id="14457" name="Rounded Rectangle 54"/>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a:endParaRPr lang="en-GB" sz="1050">
                <a:solidFill>
                  <a:srgbClr val="FFFFFF"/>
                </a:solidFill>
              </a:endParaRPr>
            </a:p>
          </p:txBody>
        </p:sp>
        <p:sp>
          <p:nvSpPr>
            <p:cNvPr id="14458" name="Rounded Rectangle 111"/>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59" name="Diamond 102"/>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a:endParaRPr lang="en-GB" sz="1050">
                <a:solidFill>
                  <a:srgbClr val="FFFFFF"/>
                </a:solidFill>
              </a:endParaRPr>
            </a:p>
          </p:txBody>
        </p:sp>
        <p:sp>
          <p:nvSpPr>
            <p:cNvPr id="14460" name="Rounded Rectangle 84"/>
            <p:cNvSpPr>
              <a:spLocks noChangeArrowheads="1"/>
            </p:cNvSpPr>
            <p:nvPr/>
          </p:nvSpPr>
          <p:spPr bwMode="auto">
            <a:xfrm>
              <a:off x="4951413" y="1446213"/>
              <a:ext cx="36513" cy="33337"/>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1" name="Rounded Rectangle 105"/>
            <p:cNvSpPr>
              <a:spLocks noChangeArrowheads="1"/>
            </p:cNvSpPr>
            <p:nvPr/>
          </p:nvSpPr>
          <p:spPr bwMode="auto">
            <a:xfrm>
              <a:off x="5027612"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2" name="Rounded Rectangle 106"/>
            <p:cNvSpPr>
              <a:spLocks noChangeArrowheads="1"/>
            </p:cNvSpPr>
            <p:nvPr/>
          </p:nvSpPr>
          <p:spPr bwMode="auto">
            <a:xfrm>
              <a:off x="5027612"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3" name="Rounded Rectangle 107"/>
            <p:cNvSpPr>
              <a:spLocks noChangeArrowheads="1"/>
            </p:cNvSpPr>
            <p:nvPr/>
          </p:nvSpPr>
          <p:spPr bwMode="auto">
            <a:xfrm>
              <a:off x="5022850" y="1485900"/>
              <a:ext cx="71437"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4" name="Rounded Rectangle 108"/>
            <p:cNvSpPr>
              <a:spLocks noChangeArrowheads="1"/>
            </p:cNvSpPr>
            <p:nvPr/>
          </p:nvSpPr>
          <p:spPr bwMode="auto">
            <a:xfrm>
              <a:off x="4951413" y="1520825"/>
              <a:ext cx="36513"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5" name="Rounded Rectangle 109"/>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6" name="Rounded Rectangle 110"/>
            <p:cNvSpPr>
              <a:spLocks noChangeArrowheads="1"/>
            </p:cNvSpPr>
            <p:nvPr/>
          </p:nvSpPr>
          <p:spPr bwMode="auto">
            <a:xfrm>
              <a:off x="4994276" y="1552575"/>
              <a:ext cx="36512" cy="33338"/>
            </a:xfrm>
            <a:prstGeom prst="roundRect">
              <a:avLst>
                <a:gd name="adj" fmla="val 16667"/>
              </a:avLst>
            </a:prstGeom>
            <a:solidFill>
              <a:srgbClr val="1F497D"/>
            </a:solidFill>
            <a:ln w="9525">
              <a:solidFill>
                <a:srgbClr val="1F497D"/>
              </a:solidFill>
              <a:round/>
              <a:headEnd/>
              <a:tailEnd/>
            </a:ln>
          </p:spPr>
          <p:txBody>
            <a:bodyPr anchor="ctr"/>
            <a:lstStyle/>
            <a:p>
              <a:pPr algn="ctr"/>
              <a:endParaRPr lang="en-GB" sz="1050">
                <a:solidFill>
                  <a:srgbClr val="FFFFFF"/>
                </a:solidFill>
              </a:endParaRPr>
            </a:p>
          </p:txBody>
        </p:sp>
        <p:sp>
          <p:nvSpPr>
            <p:cNvPr id="14467" name="Rounded Rectangle 111"/>
            <p:cNvSpPr>
              <a:spLocks noChangeArrowheads="1"/>
            </p:cNvSpPr>
            <p:nvPr/>
          </p:nvSpPr>
          <p:spPr bwMode="auto">
            <a:xfrm>
              <a:off x="4965701" y="1463675"/>
              <a:ext cx="80962"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lang="en-GB" sz="1050">
                <a:solidFill>
                  <a:srgbClr val="FFFFFF"/>
                </a:solidFill>
              </a:endParaRPr>
            </a:p>
          </p:txBody>
        </p:sp>
      </p:grpSp>
      <p:sp>
        <p:nvSpPr>
          <p:cNvPr id="93" name="Left-Right Arrow 92"/>
          <p:cNvSpPr/>
          <p:nvPr/>
        </p:nvSpPr>
        <p:spPr bwMode="auto">
          <a:xfrm rot="5400000">
            <a:off x="3777461" y="1494238"/>
            <a:ext cx="329803"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94" name="Left-Right Arrow 93"/>
          <p:cNvSpPr/>
          <p:nvPr/>
        </p:nvSpPr>
        <p:spPr bwMode="auto">
          <a:xfrm rot="5400000">
            <a:off x="5417983" y="1502572"/>
            <a:ext cx="329804"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95" name="Left-Right Arrow 94"/>
          <p:cNvSpPr/>
          <p:nvPr/>
        </p:nvSpPr>
        <p:spPr bwMode="auto">
          <a:xfrm rot="5400000">
            <a:off x="6256738" y="1510907"/>
            <a:ext cx="329803" cy="105965"/>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4370" name="Rounded Rectangle 359"/>
          <p:cNvSpPr>
            <a:spLocks noChangeArrowheads="1"/>
          </p:cNvSpPr>
          <p:nvPr/>
        </p:nvSpPr>
        <p:spPr bwMode="auto">
          <a:xfrm>
            <a:off x="7006829" y="2659859"/>
            <a:ext cx="790575" cy="766763"/>
          </a:xfrm>
          <a:prstGeom prst="roundRect">
            <a:avLst>
              <a:gd name="adj" fmla="val 6412"/>
            </a:avLst>
          </a:prstGeom>
          <a:solidFill>
            <a:srgbClr val="C6E9F2"/>
          </a:solidFill>
          <a:ln w="12700">
            <a:solidFill>
              <a:srgbClr val="1F497D"/>
            </a:solidFill>
            <a:round/>
            <a:headEnd/>
            <a:tailEnd/>
          </a:ln>
        </p:spPr>
        <p:txBody>
          <a:bodyPr wrap="none" tIns="0" bIns="0"/>
          <a:lstStyle/>
          <a:p>
            <a:pPr algn="ctr"/>
            <a:r>
              <a:rPr lang="en-GB" sz="750"/>
              <a:t>Line of Business</a:t>
            </a:r>
          </a:p>
          <a:p>
            <a:pPr algn="ctr"/>
            <a:r>
              <a:rPr lang="en-GB" sz="750"/>
              <a:t>Teams</a:t>
            </a:r>
          </a:p>
        </p:txBody>
      </p:sp>
      <p:sp>
        <p:nvSpPr>
          <p:cNvPr id="98" name="Left-Right Arrow 97"/>
          <p:cNvSpPr/>
          <p:nvPr/>
        </p:nvSpPr>
        <p:spPr bwMode="auto">
          <a:xfrm>
            <a:off x="6679411" y="3090866"/>
            <a:ext cx="303610" cy="10834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4372" name="Rounded Rectangle 359"/>
          <p:cNvSpPr>
            <a:spLocks noChangeArrowheads="1"/>
          </p:cNvSpPr>
          <p:nvPr/>
        </p:nvSpPr>
        <p:spPr bwMode="auto">
          <a:xfrm>
            <a:off x="6416279" y="4157663"/>
            <a:ext cx="1123950" cy="676275"/>
          </a:xfrm>
          <a:prstGeom prst="roundRect">
            <a:avLst>
              <a:gd name="adj" fmla="val 6014"/>
            </a:avLst>
          </a:prstGeom>
          <a:solidFill>
            <a:srgbClr val="C6E9F2"/>
          </a:solidFill>
          <a:ln w="12700">
            <a:solidFill>
              <a:srgbClr val="1F497D"/>
            </a:solidFill>
            <a:round/>
            <a:headEnd/>
            <a:tailEnd/>
          </a:ln>
        </p:spPr>
        <p:txBody>
          <a:bodyPr wrap="none" tIns="0" bIns="0"/>
          <a:lstStyle/>
          <a:p>
            <a:pPr algn="ctr"/>
            <a:r>
              <a:rPr lang="en-GB" sz="750"/>
              <a:t>Data Lake</a:t>
            </a:r>
          </a:p>
          <a:p>
            <a:pPr algn="ctr"/>
            <a:r>
              <a:rPr lang="en-GB" sz="750"/>
              <a:t>Operations</a:t>
            </a:r>
          </a:p>
        </p:txBody>
      </p:sp>
      <p:grpSp>
        <p:nvGrpSpPr>
          <p:cNvPr id="14373" name="Group 35"/>
          <p:cNvGrpSpPr>
            <a:grpSpLocks/>
          </p:cNvGrpSpPr>
          <p:nvPr/>
        </p:nvGrpSpPr>
        <p:grpSpPr bwMode="auto">
          <a:xfrm>
            <a:off x="7083033" y="2972992"/>
            <a:ext cx="144065" cy="278606"/>
            <a:chOff x="7232650" y="800100"/>
            <a:chExt cx="355600" cy="654050"/>
          </a:xfrm>
        </p:grpSpPr>
        <p:grpSp>
          <p:nvGrpSpPr>
            <p:cNvPr id="14450" name="Group 17"/>
            <p:cNvGrpSpPr>
              <a:grpSpLocks/>
            </p:cNvGrpSpPr>
            <p:nvPr/>
          </p:nvGrpSpPr>
          <p:grpSpPr bwMode="auto">
            <a:xfrm>
              <a:off x="7232650" y="800100"/>
              <a:ext cx="355600" cy="654050"/>
              <a:chOff x="603250" y="4737100"/>
              <a:chExt cx="355600" cy="654050"/>
            </a:xfrm>
          </p:grpSpPr>
          <p:sp>
            <p:nvSpPr>
              <p:cNvPr id="108" name="Delay 107"/>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9" name="Oval 108"/>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06" name="Rectangle 105"/>
            <p:cNvSpPr/>
            <p:nvPr/>
          </p:nvSpPr>
          <p:spPr>
            <a:xfrm>
              <a:off x="7238528" y="1269674"/>
              <a:ext cx="343845" cy="1537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07" name="Rectangle 106"/>
            <p:cNvSpPr/>
            <p:nvPr/>
          </p:nvSpPr>
          <p:spPr>
            <a:xfrm>
              <a:off x="7303182" y="1143895"/>
              <a:ext cx="214535"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74" name="Group 35"/>
          <p:cNvGrpSpPr>
            <a:grpSpLocks/>
          </p:cNvGrpSpPr>
          <p:nvPr/>
        </p:nvGrpSpPr>
        <p:grpSpPr bwMode="auto">
          <a:xfrm>
            <a:off x="7325921" y="2976565"/>
            <a:ext cx="145256" cy="278606"/>
            <a:chOff x="7232650" y="800100"/>
            <a:chExt cx="355600" cy="654050"/>
          </a:xfrm>
        </p:grpSpPr>
        <p:grpSp>
          <p:nvGrpSpPr>
            <p:cNvPr id="14443" name="Group 17"/>
            <p:cNvGrpSpPr>
              <a:grpSpLocks/>
            </p:cNvGrpSpPr>
            <p:nvPr/>
          </p:nvGrpSpPr>
          <p:grpSpPr bwMode="auto">
            <a:xfrm>
              <a:off x="7232650" y="800100"/>
              <a:ext cx="355600" cy="654050"/>
              <a:chOff x="603250" y="4737100"/>
              <a:chExt cx="355600" cy="654050"/>
            </a:xfrm>
          </p:grpSpPr>
          <p:sp>
            <p:nvSpPr>
              <p:cNvPr id="114" name="Delay 113"/>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5" name="Oval 114"/>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12" name="Rectangle 111"/>
            <p:cNvSpPr/>
            <p:nvPr/>
          </p:nvSpPr>
          <p:spPr>
            <a:xfrm>
              <a:off x="7238480" y="1269674"/>
              <a:ext cx="343941" cy="15373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3" name="Rectangle 112"/>
            <p:cNvSpPr/>
            <p:nvPr/>
          </p:nvSpPr>
          <p:spPr>
            <a:xfrm>
              <a:off x="7302604" y="1143896"/>
              <a:ext cx="215692"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75" name="Group 35"/>
          <p:cNvGrpSpPr>
            <a:grpSpLocks/>
          </p:cNvGrpSpPr>
          <p:nvPr/>
        </p:nvGrpSpPr>
        <p:grpSpPr bwMode="auto">
          <a:xfrm>
            <a:off x="7569999" y="2970610"/>
            <a:ext cx="145256" cy="278606"/>
            <a:chOff x="7232650" y="800100"/>
            <a:chExt cx="355600" cy="654050"/>
          </a:xfrm>
        </p:grpSpPr>
        <p:grpSp>
          <p:nvGrpSpPr>
            <p:cNvPr id="14436" name="Group 17"/>
            <p:cNvGrpSpPr>
              <a:grpSpLocks/>
            </p:cNvGrpSpPr>
            <p:nvPr/>
          </p:nvGrpSpPr>
          <p:grpSpPr bwMode="auto">
            <a:xfrm>
              <a:off x="7232650" y="800100"/>
              <a:ext cx="355600" cy="654050"/>
              <a:chOff x="603250" y="4737100"/>
              <a:chExt cx="355600" cy="654050"/>
            </a:xfrm>
          </p:grpSpPr>
          <p:sp>
            <p:nvSpPr>
              <p:cNvPr id="120" name="Delay 119"/>
              <p:cNvSpPr/>
              <p:nvPr/>
            </p:nvSpPr>
            <p:spPr>
              <a:xfrm rot="16200000">
                <a:off x="546264" y="4978562"/>
                <a:ext cx="469574" cy="355600"/>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21" name="Oval 120"/>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18" name="Rectangle 117"/>
            <p:cNvSpPr/>
            <p:nvPr/>
          </p:nvSpPr>
          <p:spPr>
            <a:xfrm>
              <a:off x="7238480" y="1269674"/>
              <a:ext cx="343941" cy="1537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19" name="Rectangle 118"/>
            <p:cNvSpPr/>
            <p:nvPr/>
          </p:nvSpPr>
          <p:spPr>
            <a:xfrm>
              <a:off x="7302604" y="1143895"/>
              <a:ext cx="215692" cy="15093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76" name="Group 490"/>
          <p:cNvGrpSpPr>
            <a:grpSpLocks/>
          </p:cNvGrpSpPr>
          <p:nvPr/>
        </p:nvGrpSpPr>
        <p:grpSpPr bwMode="auto">
          <a:xfrm>
            <a:off x="6491287" y="4466035"/>
            <a:ext cx="987029" cy="313134"/>
            <a:chOff x="7696200" y="6007848"/>
            <a:chExt cx="1316038" cy="417513"/>
          </a:xfrm>
        </p:grpSpPr>
        <p:grpSp>
          <p:nvGrpSpPr>
            <p:cNvPr id="14390" name="Group 105"/>
            <p:cNvGrpSpPr>
              <a:grpSpLocks/>
            </p:cNvGrpSpPr>
            <p:nvPr/>
          </p:nvGrpSpPr>
          <p:grpSpPr bwMode="auto">
            <a:xfrm>
              <a:off x="8237657" y="6013391"/>
              <a:ext cx="221182" cy="401756"/>
              <a:chOff x="3003550" y="5378450"/>
              <a:chExt cx="355600" cy="654050"/>
            </a:xfrm>
          </p:grpSpPr>
          <p:grpSp>
            <p:nvGrpSpPr>
              <p:cNvPr id="14430" name="Group 17"/>
              <p:cNvGrpSpPr>
                <a:grpSpLocks/>
              </p:cNvGrpSpPr>
              <p:nvPr/>
            </p:nvGrpSpPr>
            <p:grpSpPr bwMode="auto">
              <a:xfrm>
                <a:off x="3003550" y="5378450"/>
                <a:ext cx="355600" cy="654050"/>
                <a:chOff x="603250" y="4737100"/>
                <a:chExt cx="355600" cy="654050"/>
              </a:xfrm>
            </p:grpSpPr>
            <p:sp>
              <p:nvSpPr>
                <p:cNvPr id="160" name="Delay 159"/>
                <p:cNvSpPr/>
                <p:nvPr/>
              </p:nvSpPr>
              <p:spPr>
                <a:xfrm rot="16200000">
                  <a:off x="543966" y="4978416"/>
                  <a:ext cx="472948" cy="354764"/>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61" name="Oval 160"/>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57" name="Group 72"/>
              <p:cNvGrpSpPr/>
              <p:nvPr/>
            </p:nvGrpSpPr>
            <p:grpSpPr>
              <a:xfrm rot="1819195">
                <a:off x="3081920" y="5692337"/>
                <a:ext cx="162527" cy="281297"/>
                <a:chOff x="2832100" y="4165600"/>
                <a:chExt cx="330200" cy="571500"/>
              </a:xfrm>
              <a:solidFill>
                <a:schemeClr val="bg1"/>
              </a:solidFill>
            </p:grpSpPr>
            <p:sp>
              <p:nvSpPr>
                <p:cNvPr id="158" name="Freeform 157"/>
                <p:cNvSpPr/>
                <p:nvPr/>
              </p:nvSpPr>
              <p:spPr>
                <a:xfrm>
                  <a:off x="2959100" y="4419600"/>
                  <a:ext cx="76200" cy="317500"/>
                </a:xfrm>
                <a:custGeom>
                  <a:avLst/>
                  <a:gdLst>
                    <a:gd name="connsiteX0" fmla="*/ 0 w 76200"/>
                    <a:gd name="connsiteY0" fmla="*/ 9525 h 317500"/>
                    <a:gd name="connsiteX1" fmla="*/ 38100 w 76200"/>
                    <a:gd name="connsiteY1" fmla="*/ 19050 h 317500"/>
                    <a:gd name="connsiteX2" fmla="*/ 76200 w 76200"/>
                    <a:gd name="connsiteY2" fmla="*/ 9525 h 317500"/>
                    <a:gd name="connsiteX3" fmla="*/ 76200 w 76200"/>
                    <a:gd name="connsiteY3" fmla="*/ 307975 h 317500"/>
                    <a:gd name="connsiteX4" fmla="*/ 38100 w 76200"/>
                    <a:gd name="connsiteY4" fmla="*/ 317500 h 317500"/>
                    <a:gd name="connsiteX5" fmla="*/ 0 w 76200"/>
                    <a:gd name="connsiteY5" fmla="*/ 307975 h 317500"/>
                    <a:gd name="connsiteX6" fmla="*/ 0 w 76200"/>
                    <a:gd name="connsiteY6" fmla="*/ 9525 h 317500"/>
                    <a:gd name="connsiteX0" fmla="*/ 0 w 76200"/>
                    <a:gd name="connsiteY0" fmla="*/ 9525 h 317500"/>
                    <a:gd name="connsiteX1" fmla="*/ 38100 w 76200"/>
                    <a:gd name="connsiteY1" fmla="*/ 0 h 317500"/>
                    <a:gd name="connsiteX2" fmla="*/ 76200 w 76200"/>
                    <a:gd name="connsiteY2" fmla="*/ 9525 h 317500"/>
                    <a:gd name="connsiteX3" fmla="*/ 38100 w 76200"/>
                    <a:gd name="connsiteY3" fmla="*/ 19050 h 317500"/>
                    <a:gd name="connsiteX4" fmla="*/ 0 w 76200"/>
                    <a:gd name="connsiteY4" fmla="*/ 9525 h 317500"/>
                    <a:gd name="connsiteX0" fmla="*/ 76200 w 76200"/>
                    <a:gd name="connsiteY0" fmla="*/ 9525 h 317500"/>
                    <a:gd name="connsiteX1" fmla="*/ 38100 w 76200"/>
                    <a:gd name="connsiteY1" fmla="*/ 19050 h 317500"/>
                    <a:gd name="connsiteX2" fmla="*/ 0 w 76200"/>
                    <a:gd name="connsiteY2" fmla="*/ 9525 h 317500"/>
                    <a:gd name="connsiteX3" fmla="*/ 38100 w 76200"/>
                    <a:gd name="connsiteY3" fmla="*/ 0 h 317500"/>
                    <a:gd name="connsiteX4" fmla="*/ 76200 w 76200"/>
                    <a:gd name="connsiteY4" fmla="*/ 9525 h 317500"/>
                    <a:gd name="connsiteX5" fmla="*/ 76200 w 76200"/>
                    <a:gd name="connsiteY5" fmla="*/ 307975 h 317500"/>
                    <a:gd name="connsiteX6" fmla="*/ 38100 w 76200"/>
                    <a:gd name="connsiteY6" fmla="*/ 317500 h 317500"/>
                    <a:gd name="connsiteX7" fmla="*/ 0 w 76200"/>
                    <a:gd name="connsiteY7" fmla="*/ 307975 h 317500"/>
                    <a:gd name="connsiteX8" fmla="*/ 0 w 76200"/>
                    <a:gd name="connsiteY8" fmla="*/ 9525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fill="lighten"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grp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GB" sz="1050"/>
                </a:p>
              </p:txBody>
            </p:sp>
            <p:sp>
              <p:nvSpPr>
                <p:cNvPr id="159" name="Oval 158"/>
                <p:cNvSpPr/>
                <p:nvPr/>
              </p:nvSpPr>
              <p:spPr>
                <a:xfrm>
                  <a:off x="2832100" y="4165600"/>
                  <a:ext cx="330200" cy="330200"/>
                </a:xfrm>
                <a:prstGeom prst="ellipse">
                  <a:avLst/>
                </a:prstGeom>
                <a:grp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grpSp>
          <p:nvGrpSpPr>
            <p:cNvPr id="14391" name="Group 57"/>
            <p:cNvGrpSpPr>
              <a:grpSpLocks/>
            </p:cNvGrpSpPr>
            <p:nvPr/>
          </p:nvGrpSpPr>
          <p:grpSpPr bwMode="auto">
            <a:xfrm>
              <a:off x="7964756" y="6013391"/>
              <a:ext cx="221182" cy="401756"/>
              <a:chOff x="6026150" y="4826000"/>
              <a:chExt cx="355600" cy="654050"/>
            </a:xfrm>
          </p:grpSpPr>
          <p:grpSp>
            <p:nvGrpSpPr>
              <p:cNvPr id="14424" name="Group 23"/>
              <p:cNvGrpSpPr>
                <a:grpSpLocks/>
              </p:cNvGrpSpPr>
              <p:nvPr/>
            </p:nvGrpSpPr>
            <p:grpSpPr bwMode="auto">
              <a:xfrm>
                <a:off x="6026150" y="4826000"/>
                <a:ext cx="355600" cy="654050"/>
                <a:chOff x="603250" y="4737100"/>
                <a:chExt cx="355600" cy="654050"/>
              </a:xfrm>
            </p:grpSpPr>
            <p:sp>
              <p:nvSpPr>
                <p:cNvPr id="154" name="Delay 153"/>
                <p:cNvSpPr/>
                <p:nvPr/>
              </p:nvSpPr>
              <p:spPr>
                <a:xfrm rot="16200000">
                  <a:off x="534794" y="4987348"/>
                  <a:ext cx="472948" cy="336899"/>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5" name="Oval 154"/>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53" name="Folded Corner 152"/>
              <p:cNvSpPr/>
              <p:nvPr/>
            </p:nvSpPr>
            <p:spPr>
              <a:xfrm>
                <a:off x="6094629" y="5171041"/>
                <a:ext cx="216943" cy="253273"/>
              </a:xfrm>
              <a:prstGeom prst="foldedCorner">
                <a:avLst/>
              </a:prstGeom>
              <a:solidFill>
                <a:schemeClr val="bg1"/>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92" name="Group 29"/>
            <p:cNvGrpSpPr>
              <a:grpSpLocks/>
            </p:cNvGrpSpPr>
            <p:nvPr/>
          </p:nvGrpSpPr>
          <p:grpSpPr bwMode="auto">
            <a:xfrm>
              <a:off x="7696200" y="6013391"/>
              <a:ext cx="221182" cy="401756"/>
              <a:chOff x="603250" y="4737100"/>
              <a:chExt cx="355600" cy="654050"/>
            </a:xfrm>
          </p:grpSpPr>
          <p:sp>
            <p:nvSpPr>
              <p:cNvPr id="150" name="Delay 149"/>
              <p:cNvSpPr/>
              <p:nvPr/>
            </p:nvSpPr>
            <p:spPr>
              <a:xfrm rot="16200000">
                <a:off x="544159" y="4978414"/>
                <a:ext cx="472948" cy="354766"/>
              </a:xfrm>
              <a:prstGeom prst="flowChartDelay">
                <a:avLst/>
              </a:prstGeom>
              <a:solidFill>
                <a:schemeClr val="tx2"/>
              </a:solidFill>
              <a:ln w="9525"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51" name="Oval 150"/>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93" name="Group 51"/>
            <p:cNvGrpSpPr>
              <a:grpSpLocks/>
            </p:cNvGrpSpPr>
            <p:nvPr/>
          </p:nvGrpSpPr>
          <p:grpSpPr bwMode="auto">
            <a:xfrm>
              <a:off x="8798496" y="6011863"/>
              <a:ext cx="213742" cy="404812"/>
              <a:chOff x="2317750" y="3276600"/>
              <a:chExt cx="355600" cy="654050"/>
            </a:xfrm>
          </p:grpSpPr>
          <p:grpSp>
            <p:nvGrpSpPr>
              <p:cNvPr id="14412" name="Group 17"/>
              <p:cNvGrpSpPr>
                <a:grpSpLocks/>
              </p:cNvGrpSpPr>
              <p:nvPr/>
            </p:nvGrpSpPr>
            <p:grpSpPr bwMode="auto">
              <a:xfrm>
                <a:off x="2317750" y="3276600"/>
                <a:ext cx="355600" cy="654050"/>
                <a:chOff x="603250" y="4737100"/>
                <a:chExt cx="355600" cy="654050"/>
              </a:xfrm>
            </p:grpSpPr>
            <p:sp>
              <p:nvSpPr>
                <p:cNvPr id="148" name="Delay 147"/>
                <p:cNvSpPr/>
                <p:nvPr/>
              </p:nvSpPr>
              <p:spPr>
                <a:xfrm rot="16200000">
                  <a:off x="545885" y="4979395"/>
                  <a:ext cx="469380" cy="356550"/>
                </a:xfrm>
                <a:prstGeom prst="flowChartDelay">
                  <a:avLst/>
                </a:prstGeom>
                <a:solidFill>
                  <a:schemeClr val="tx2"/>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9" name="Oval 148"/>
                <p:cNvSpPr/>
                <p:nvPr/>
              </p:nvSpPr>
              <p:spPr>
                <a:xfrm>
                  <a:off x="628650" y="4737100"/>
                  <a:ext cx="304800" cy="279400"/>
                </a:xfrm>
                <a:prstGeom prst="ellipse">
                  <a:avLst/>
                </a:prstGeom>
                <a:solidFill>
                  <a:schemeClr val="bg2"/>
                </a:solidFill>
                <a:ln w="9525" cap="flat" cmpd="sng" algn="ctr">
                  <a:solidFill>
                    <a:schemeClr val="tx2"/>
                  </a:solidFill>
                  <a:prstDash val="solid"/>
                  <a:round/>
                  <a:headEnd type="none" w="med" len="med"/>
                  <a:tailEnd type="none" w="med" len="med"/>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45" name="Rectangle 144"/>
              <p:cNvSpPr/>
              <p:nvPr/>
            </p:nvSpPr>
            <p:spPr bwMode="auto">
              <a:xfrm>
                <a:off x="2343211" y="3585596"/>
                <a:ext cx="184877" cy="200063"/>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6" name="Rectangle 145"/>
              <p:cNvSpPr/>
              <p:nvPr/>
            </p:nvSpPr>
            <p:spPr bwMode="auto">
              <a:xfrm>
                <a:off x="2393393" y="3649720"/>
                <a:ext cx="184877" cy="200063"/>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7" name="Rectangle 146"/>
              <p:cNvSpPr/>
              <p:nvPr/>
            </p:nvSpPr>
            <p:spPr bwMode="auto">
              <a:xfrm>
                <a:off x="2443573" y="3713842"/>
                <a:ext cx="187519" cy="197499"/>
              </a:xfrm>
              <a:prstGeom prst="rect">
                <a:avLst/>
              </a:prstGeom>
              <a:solidFill>
                <a:schemeClr val="bg1"/>
              </a:solidFill>
              <a:ln w="9525" cap="flat" cmpd="sng" algn="ctr">
                <a:solidFill>
                  <a:srgbClr val="1F497D"/>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grpSp>
          <p:nvGrpSpPr>
            <p:cNvPr id="14394" name="Group 109"/>
            <p:cNvGrpSpPr>
              <a:grpSpLocks/>
            </p:cNvGrpSpPr>
            <p:nvPr/>
          </p:nvGrpSpPr>
          <p:grpSpPr bwMode="auto">
            <a:xfrm>
              <a:off x="7701391" y="6229453"/>
              <a:ext cx="201691" cy="151602"/>
              <a:chOff x="8077200" y="3670300"/>
              <a:chExt cx="342900" cy="241300"/>
            </a:xfrm>
          </p:grpSpPr>
          <p:sp>
            <p:nvSpPr>
              <p:cNvPr id="138" name="Rectangle 137"/>
              <p:cNvSpPr/>
              <p:nvPr/>
            </p:nvSpPr>
            <p:spPr>
              <a:xfrm>
                <a:off x="8176333" y="3671328"/>
                <a:ext cx="143045" cy="88436"/>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nvGrpSpPr>
              <p:cNvPr id="14407" name="Group 102"/>
              <p:cNvGrpSpPr>
                <a:grpSpLocks/>
              </p:cNvGrpSpPr>
              <p:nvPr/>
            </p:nvGrpSpPr>
            <p:grpSpPr bwMode="auto">
              <a:xfrm>
                <a:off x="8077200" y="3822700"/>
                <a:ext cx="342900" cy="88900"/>
                <a:chOff x="8293100" y="3771900"/>
                <a:chExt cx="342900" cy="88900"/>
              </a:xfrm>
            </p:grpSpPr>
            <p:sp>
              <p:nvSpPr>
                <p:cNvPr id="142" name="Rectangle 141"/>
                <p:cNvSpPr/>
                <p:nvPr/>
              </p:nvSpPr>
              <p:spPr>
                <a:xfrm>
                  <a:off x="8292372" y="3830249"/>
                  <a:ext cx="137646" cy="73278"/>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sp>
              <p:nvSpPr>
                <p:cNvPr id="143" name="Rectangle 142"/>
                <p:cNvSpPr/>
                <p:nvPr/>
              </p:nvSpPr>
              <p:spPr>
                <a:xfrm>
                  <a:off x="8497492" y="3830249"/>
                  <a:ext cx="137646" cy="73278"/>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cxnSp>
            <p:nvCxnSpPr>
              <p:cNvPr id="140" name="Straight Connector 139"/>
              <p:cNvCxnSpPr>
                <a:stCxn id="138" idx="2"/>
                <a:endCxn id="143" idx="0"/>
              </p:cNvCxnSpPr>
              <p:nvPr/>
            </p:nvCxnSpPr>
            <p:spPr>
              <a:xfrm rot="16200000" flipH="1">
                <a:off x="8244809" y="3764160"/>
                <a:ext cx="108652" cy="99860"/>
              </a:xfrm>
              <a:prstGeom prst="line">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cxnSp>
          <p:cxnSp>
            <p:nvCxnSpPr>
              <p:cNvPr id="141" name="Elbow Connector 106"/>
              <p:cNvCxnSpPr>
                <a:stCxn id="138" idx="2"/>
                <a:endCxn id="142" idx="0"/>
              </p:cNvCxnSpPr>
              <p:nvPr/>
            </p:nvCxnSpPr>
            <p:spPr>
              <a:xfrm rot="5400000">
                <a:off x="8143599" y="3762810"/>
                <a:ext cx="108652" cy="102560"/>
              </a:xfrm>
              <a:prstGeom prst="straightConnector1">
                <a:avLst/>
              </a:prstGeom>
              <a:ln>
                <a:solidFill>
                  <a:schemeClr val="accent1"/>
                </a:solidFill>
                <a:tailEnd type="none"/>
              </a:ln>
            </p:spPr>
            <p:style>
              <a:lnRef idx="2">
                <a:schemeClr val="accent1"/>
              </a:lnRef>
              <a:fillRef idx="0">
                <a:schemeClr val="accent1"/>
              </a:fillRef>
              <a:effectRef idx="1">
                <a:schemeClr val="accent1"/>
              </a:effectRef>
              <a:fontRef idx="minor">
                <a:schemeClr val="tx1"/>
              </a:fontRef>
            </p:style>
          </p:cxnSp>
        </p:grpSp>
        <p:grpSp>
          <p:nvGrpSpPr>
            <p:cNvPr id="14395" name="Group 87"/>
            <p:cNvGrpSpPr>
              <a:grpSpLocks/>
            </p:cNvGrpSpPr>
            <p:nvPr/>
          </p:nvGrpSpPr>
          <p:grpSpPr bwMode="auto">
            <a:xfrm>
              <a:off x="8511614" y="6007848"/>
              <a:ext cx="230188" cy="417513"/>
              <a:chOff x="6438900" y="5651500"/>
              <a:chExt cx="355600" cy="654050"/>
            </a:xfrm>
          </p:grpSpPr>
          <p:grpSp>
            <p:nvGrpSpPr>
              <p:cNvPr id="14396" name="Group 29"/>
              <p:cNvGrpSpPr>
                <a:grpSpLocks/>
              </p:cNvGrpSpPr>
              <p:nvPr/>
            </p:nvGrpSpPr>
            <p:grpSpPr bwMode="auto">
              <a:xfrm>
                <a:off x="6438900" y="5651500"/>
                <a:ext cx="355600" cy="654050"/>
                <a:chOff x="603250" y="4737100"/>
                <a:chExt cx="355600" cy="654050"/>
              </a:xfrm>
            </p:grpSpPr>
            <p:sp>
              <p:nvSpPr>
                <p:cNvPr id="136" name="Delay 449"/>
                <p:cNvSpPr>
                  <a:spLocks noChangeArrowheads="1"/>
                </p:cNvSpPr>
                <p:nvPr/>
              </p:nvSpPr>
              <p:spPr bwMode="auto">
                <a:xfrm rot="-5400000">
                  <a:off x="546906" y="4978341"/>
                  <a:ext cx="470021" cy="355600"/>
                </a:xfrm>
                <a:prstGeom prst="flowChartDelay">
                  <a:avLst/>
                </a:prstGeom>
                <a:solidFill>
                  <a:schemeClr val="tx2"/>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137" name="Oval 136"/>
                <p:cNvSpPr/>
                <p:nvPr/>
              </p:nvSpPr>
              <p:spPr>
                <a:xfrm>
                  <a:off x="628650" y="4737100"/>
                  <a:ext cx="304800" cy="279400"/>
                </a:xfrm>
                <a:prstGeom prst="ellipse">
                  <a:avLst/>
                </a:prstGeom>
                <a:solidFill>
                  <a:schemeClr val="bg2"/>
                </a:solidFill>
                <a:ln w="9525"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grpSp>
          <p:sp>
            <p:nvSpPr>
              <p:cNvPr id="131" name="Rectangle 130"/>
              <p:cNvSpPr>
                <a:spLocks noChangeArrowheads="1"/>
              </p:cNvSpPr>
              <p:nvPr/>
            </p:nvSpPr>
            <p:spPr bwMode="auto">
              <a:xfrm>
                <a:off x="6447125" y="6044428"/>
                <a:ext cx="340884" cy="228793"/>
              </a:xfrm>
              <a:prstGeom prst="rect">
                <a:avLst/>
              </a:prstGeom>
              <a:solidFill>
                <a:schemeClr val="bg1"/>
              </a:solidFill>
              <a:ln w="9525">
                <a:solidFill>
                  <a:srgbClr val="1F497D"/>
                </a:solidFill>
                <a:round/>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grpSp>
            <p:nvGrpSpPr>
              <p:cNvPr id="14398" name="Group 85"/>
              <p:cNvGrpSpPr>
                <a:grpSpLocks/>
              </p:cNvGrpSpPr>
              <p:nvPr/>
            </p:nvGrpSpPr>
            <p:grpSpPr bwMode="auto">
              <a:xfrm>
                <a:off x="6496050" y="6121400"/>
                <a:ext cx="241300" cy="69850"/>
                <a:chOff x="6769100" y="4178300"/>
                <a:chExt cx="241300" cy="69850"/>
              </a:xfrm>
            </p:grpSpPr>
            <p:sp>
              <p:nvSpPr>
                <p:cNvPr id="133" name="Rectangle 132"/>
                <p:cNvSpPr>
                  <a:spLocks noChangeArrowheads="1"/>
                </p:cNvSpPr>
                <p:nvPr/>
              </p:nvSpPr>
              <p:spPr bwMode="auto">
                <a:xfrm flipV="1">
                  <a:off x="6769222" y="4178421"/>
                  <a:ext cx="88287" cy="69632"/>
                </a:xfrm>
                <a:prstGeom prst="rect">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sp>
              <p:nvSpPr>
                <p:cNvPr id="134" name="Rectangle 133"/>
                <p:cNvSpPr>
                  <a:spLocks noChangeArrowheads="1"/>
                </p:cNvSpPr>
                <p:nvPr/>
              </p:nvSpPr>
              <p:spPr bwMode="auto">
                <a:xfrm flipV="1">
                  <a:off x="6923723" y="4178421"/>
                  <a:ext cx="152049" cy="69632"/>
                </a:xfrm>
                <a:prstGeom prst="rect">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050">
                    <a:solidFill>
                      <a:schemeClr val="lt1"/>
                    </a:solidFill>
                    <a:latin typeface="+mn-lt"/>
                    <a:ea typeface="+mn-ea"/>
                    <a:cs typeface="MS PGothic" charset="0"/>
                  </a:endParaRPr>
                </a:p>
              </p:txBody>
            </p:sp>
            <p:cxnSp>
              <p:nvCxnSpPr>
                <p:cNvPr id="135" name="Straight Connector 134"/>
                <p:cNvCxnSpPr>
                  <a:cxnSpLocks noChangeShapeType="1"/>
                  <a:stCxn id="133" idx="3"/>
                  <a:endCxn id="134" idx="1"/>
                </p:cNvCxnSpPr>
                <p:nvPr/>
              </p:nvCxnSpPr>
              <p:spPr bwMode="auto">
                <a:xfrm>
                  <a:off x="6857509" y="4213237"/>
                  <a:ext cx="66214" cy="2488"/>
                </a:xfrm>
                <a:prstGeom prst="line">
                  <a:avLst/>
                </a:prstGeom>
                <a:noFill/>
                <a:ln w="9525">
                  <a:solidFill>
                    <a:srgbClr val="1F497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grpSp>
      </p:grpSp>
      <p:sp>
        <p:nvSpPr>
          <p:cNvPr id="14377" name="Rounded Rectangle 359"/>
          <p:cNvSpPr>
            <a:spLocks noChangeArrowheads="1"/>
          </p:cNvSpPr>
          <p:nvPr/>
        </p:nvSpPr>
        <p:spPr bwMode="auto">
          <a:xfrm>
            <a:off x="1265635" y="1865710"/>
            <a:ext cx="842963" cy="2628900"/>
          </a:xfrm>
          <a:prstGeom prst="roundRect">
            <a:avLst>
              <a:gd name="adj" fmla="val 5343"/>
            </a:avLst>
          </a:prstGeom>
          <a:solidFill>
            <a:srgbClr val="C6E9F2"/>
          </a:solidFill>
          <a:ln w="12700">
            <a:solidFill>
              <a:srgbClr val="1F497D"/>
            </a:solidFill>
            <a:round/>
            <a:headEnd/>
            <a:tailEnd/>
          </a:ln>
        </p:spPr>
        <p:txBody>
          <a:bodyPr wrap="none" tIns="0" bIns="0"/>
          <a:lstStyle/>
          <a:p>
            <a:pPr algn="ctr"/>
            <a:r>
              <a:rPr lang="en-GB" sz="750"/>
              <a:t>Enterprise IT</a:t>
            </a:r>
          </a:p>
        </p:txBody>
      </p:sp>
      <p:sp>
        <p:nvSpPr>
          <p:cNvPr id="14378" name="Rounded Rectangle 60"/>
          <p:cNvSpPr>
            <a:spLocks noChangeArrowheads="1"/>
          </p:cNvSpPr>
          <p:nvPr/>
        </p:nvSpPr>
        <p:spPr bwMode="auto">
          <a:xfrm>
            <a:off x="1310878" y="4027888"/>
            <a:ext cx="738188" cy="402431"/>
          </a:xfrm>
          <a:prstGeom prst="roundRect">
            <a:avLst>
              <a:gd name="adj" fmla="val 13954"/>
            </a:avLst>
          </a:prstGeom>
          <a:solidFill>
            <a:srgbClr val="002060"/>
          </a:solidFill>
          <a:ln w="12700">
            <a:solidFill>
              <a:schemeClr val="bg1"/>
            </a:solidFill>
            <a:round/>
            <a:headEnd/>
            <a:tailEnd/>
          </a:ln>
        </p:spPr>
        <p:txBody>
          <a:bodyPr lIns="27000" tIns="27000" rIns="27000" bIns="27000" anchor="ctr"/>
          <a:lstStyle/>
          <a:p>
            <a:pPr algn="ctr"/>
            <a:r>
              <a:rPr lang="en-GB" sz="825">
                <a:solidFill>
                  <a:schemeClr val="bg1"/>
                </a:solidFill>
              </a:rPr>
              <a:t>Other Data Lakes</a:t>
            </a:r>
          </a:p>
        </p:txBody>
      </p:sp>
      <p:sp>
        <p:nvSpPr>
          <p:cNvPr id="173" name="Rounded Rectangle 60"/>
          <p:cNvSpPr>
            <a:spLocks noChangeArrowheads="1"/>
          </p:cNvSpPr>
          <p:nvPr/>
        </p:nvSpPr>
        <p:spPr bwMode="auto">
          <a:xfrm>
            <a:off x="1302544" y="2601519"/>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Engagement</a:t>
            </a:r>
          </a:p>
        </p:txBody>
      </p:sp>
      <p:sp>
        <p:nvSpPr>
          <p:cNvPr id="174" name="Left-Right Arrow 173"/>
          <p:cNvSpPr/>
          <p:nvPr/>
        </p:nvSpPr>
        <p:spPr bwMode="auto">
          <a:xfrm>
            <a:off x="2150271" y="2914654"/>
            <a:ext cx="303610" cy="108347"/>
          </a:xfrm>
          <a:prstGeom prst="leftRightArrow">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4381" name="Rounded Rectangle 197"/>
          <p:cNvSpPr>
            <a:spLocks noChangeArrowheads="1"/>
          </p:cNvSpPr>
          <p:nvPr/>
        </p:nvSpPr>
        <p:spPr bwMode="auto">
          <a:xfrm>
            <a:off x="3332560" y="2388394"/>
            <a:ext cx="2528888" cy="1574006"/>
          </a:xfrm>
          <a:prstGeom prst="roundRect">
            <a:avLst>
              <a:gd name="adj" fmla="val 4028"/>
            </a:avLst>
          </a:prstGeom>
          <a:solidFill>
            <a:srgbClr val="FFFFFF"/>
          </a:solidFill>
          <a:ln w="9525">
            <a:solidFill>
              <a:srgbClr val="1F497D"/>
            </a:solidFill>
            <a:round/>
            <a:headEnd/>
            <a:tailEnd/>
          </a:ln>
        </p:spPr>
        <p:txBody>
          <a:bodyPr lIns="27000" tIns="27000" rIns="27000" bIns="27000" anchor="ctr"/>
          <a:lstStyle/>
          <a:p>
            <a:pPr algn="ctr"/>
            <a:r>
              <a:rPr lang="en-GB" sz="1200">
                <a:solidFill>
                  <a:srgbClr val="1F497D"/>
                </a:solidFill>
              </a:rPr>
              <a:t>Data Lake Repositories</a:t>
            </a: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a:p>
            <a:pPr algn="ctr"/>
            <a:endParaRPr lang="en-GB" sz="1200">
              <a:solidFill>
                <a:srgbClr val="1F497D"/>
              </a:solidFill>
            </a:endParaRPr>
          </a:p>
        </p:txBody>
      </p:sp>
      <p:sp>
        <p:nvSpPr>
          <p:cNvPr id="163" name="Can 162"/>
          <p:cNvSpPr/>
          <p:nvPr/>
        </p:nvSpPr>
        <p:spPr>
          <a:xfrm>
            <a:off x="3882628" y="3269460"/>
            <a:ext cx="423863" cy="31789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4" name="Can 163"/>
          <p:cNvSpPr/>
          <p:nvPr/>
        </p:nvSpPr>
        <p:spPr>
          <a:xfrm>
            <a:off x="4420791" y="2905126"/>
            <a:ext cx="355997" cy="64293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5" name="Can 164"/>
          <p:cNvSpPr/>
          <p:nvPr/>
        </p:nvSpPr>
        <p:spPr>
          <a:xfrm>
            <a:off x="4863704" y="3221834"/>
            <a:ext cx="600075" cy="25241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7" name="Magnetic Disk 166"/>
          <p:cNvSpPr/>
          <p:nvPr/>
        </p:nvSpPr>
        <p:spPr>
          <a:xfrm>
            <a:off x="4356497" y="3442100"/>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8" name="Magnetic Disk 167"/>
          <p:cNvSpPr/>
          <p:nvPr/>
        </p:nvSpPr>
        <p:spPr>
          <a:xfrm>
            <a:off x="4470797" y="3556401"/>
            <a:ext cx="304800" cy="215503"/>
          </a:xfrm>
          <a:prstGeom prst="flowChartMagneticDisk">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1F497D"/>
              </a:solidFill>
              <a:latin typeface="Calibri"/>
              <a:cs typeface="Calibri"/>
            </a:endParaRPr>
          </a:p>
        </p:txBody>
      </p:sp>
      <p:sp>
        <p:nvSpPr>
          <p:cNvPr id="169" name="Rounded Rectangle 60"/>
          <p:cNvSpPr>
            <a:spLocks noChangeArrowheads="1"/>
          </p:cNvSpPr>
          <p:nvPr/>
        </p:nvSpPr>
        <p:spPr bwMode="auto">
          <a:xfrm>
            <a:off x="1302544" y="3551638"/>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Automation</a:t>
            </a:r>
          </a:p>
        </p:txBody>
      </p:sp>
      <p:sp>
        <p:nvSpPr>
          <p:cNvPr id="170" name="Rounded Rectangle 60"/>
          <p:cNvSpPr>
            <a:spLocks noChangeArrowheads="1"/>
          </p:cNvSpPr>
          <p:nvPr/>
        </p:nvSpPr>
        <p:spPr bwMode="auto">
          <a:xfrm>
            <a:off x="1302544" y="2125269"/>
            <a:ext cx="753666" cy="425053"/>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Systems of Record</a:t>
            </a:r>
          </a:p>
        </p:txBody>
      </p:sp>
      <p:sp>
        <p:nvSpPr>
          <p:cNvPr id="172" name="Rounded Rectangle 60"/>
          <p:cNvSpPr>
            <a:spLocks noChangeArrowheads="1"/>
          </p:cNvSpPr>
          <p:nvPr/>
        </p:nvSpPr>
        <p:spPr bwMode="auto">
          <a:xfrm>
            <a:off x="1302544" y="3076576"/>
            <a:ext cx="753666" cy="425054"/>
          </a:xfrm>
          <a:prstGeom prst="roundRect">
            <a:avLst>
              <a:gd name="adj" fmla="val 13476"/>
            </a:avLst>
          </a:prstGeom>
          <a:solidFill>
            <a:schemeClr val="bg1"/>
          </a:solidFill>
          <a:ln w="12700">
            <a:solidFill>
              <a:srgbClr val="1F497D"/>
            </a:solidFill>
            <a:round/>
            <a:headEnd/>
            <a:tailEnd/>
          </a:ln>
        </p:spPr>
        <p:txBody>
          <a:bodyPr lIns="27000" tIns="27000" rIns="27000" bIns="27000" anchor="ctr"/>
          <a:lstStyle/>
          <a:p>
            <a:pPr algn="ctr">
              <a:defRPr/>
            </a:pPr>
            <a:r>
              <a:rPr lang="en-GB" sz="788" dirty="0">
                <a:latin typeface="+mn-lt"/>
                <a:ea typeface="+mn-ea"/>
                <a:cs typeface="MS PGothic" charset="0"/>
              </a:rPr>
              <a:t>New Sources</a:t>
            </a:r>
          </a:p>
        </p:txBody>
      </p:sp>
      <p:sp>
        <p:nvSpPr>
          <p:cNvPr id="166" name="Rounded Rectangle 197"/>
          <p:cNvSpPr>
            <a:spLocks noChangeArrowheads="1"/>
          </p:cNvSpPr>
          <p:nvPr/>
        </p:nvSpPr>
        <p:spPr bwMode="auto">
          <a:xfrm>
            <a:off x="4610845" y="1819100"/>
            <a:ext cx="757622" cy="542925"/>
          </a:xfrm>
          <a:prstGeom prst="roundRect">
            <a:avLst>
              <a:gd name="adj" fmla="val 6778"/>
            </a:avLst>
          </a:prstGeom>
          <a:solidFill>
            <a:srgbClr val="CCFFCC"/>
          </a:solidFill>
          <a:ln w="9525">
            <a:solidFill>
              <a:srgbClr val="1F497D"/>
            </a:solidFill>
            <a:round/>
            <a:headEnd/>
            <a:tailEnd/>
          </a:ln>
        </p:spPr>
        <p:txBody>
          <a:bodyPr lIns="27000" tIns="27000" rIns="27000" bIns="27000" anchor="ctr"/>
          <a:lstStyle/>
          <a:p>
            <a:pPr algn="ctr"/>
            <a:r>
              <a:rPr lang="en-GB" sz="1050" dirty="0"/>
              <a:t>Analytics</a:t>
            </a:r>
          </a:p>
          <a:p>
            <a:pPr algn="ctr"/>
            <a:r>
              <a:rPr lang="en-GB" sz="1050" dirty="0"/>
              <a:t>Engines</a:t>
            </a:r>
          </a:p>
        </p:txBody>
      </p:sp>
      <p:sp>
        <p:nvSpPr>
          <p:cNvPr id="2" name="Down Arrow 1"/>
          <p:cNvSpPr/>
          <p:nvPr/>
        </p:nvSpPr>
        <p:spPr>
          <a:xfrm>
            <a:off x="4885556" y="1395303"/>
            <a:ext cx="134142" cy="335410"/>
          </a:xfrm>
          <a:prstGeom prst="downArrow">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1F497D"/>
              </a:solidFill>
              <a:latin typeface="Calibri"/>
              <a:cs typeface="Calibri"/>
            </a:endParaRPr>
          </a:p>
        </p:txBody>
      </p:sp>
      <p:sp>
        <p:nvSpPr>
          <p:cNvPr id="171" name="Rounded Rectangular Callout 170"/>
          <p:cNvSpPr/>
          <p:nvPr/>
        </p:nvSpPr>
        <p:spPr>
          <a:xfrm>
            <a:off x="6439688" y="739733"/>
            <a:ext cx="1132551" cy="485379"/>
          </a:xfrm>
          <a:prstGeom prst="wedgeRoundRectCallout">
            <a:avLst>
              <a:gd name="adj1" fmla="val -55678"/>
              <a:gd name="adj2" fmla="val 157362"/>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200" b="1" dirty="0">
                <a:solidFill>
                  <a:srgbClr val="1D3649"/>
                </a:solidFill>
                <a:latin typeface="Calibri"/>
                <a:ea typeface="+mn-ea"/>
                <a:cs typeface="+mn-cs"/>
              </a:rPr>
              <a:t>Build Trust</a:t>
            </a:r>
          </a:p>
        </p:txBody>
      </p:sp>
      <p:sp>
        <p:nvSpPr>
          <p:cNvPr id="175" name="Rounded Rectangular Callout 174"/>
          <p:cNvSpPr/>
          <p:nvPr/>
        </p:nvSpPr>
        <p:spPr>
          <a:xfrm>
            <a:off x="1963414" y="739733"/>
            <a:ext cx="1294344" cy="485379"/>
          </a:xfrm>
          <a:prstGeom prst="wedgeRoundRectCallout">
            <a:avLst>
              <a:gd name="adj1" fmla="val 107778"/>
              <a:gd name="adj2" fmla="val 179948"/>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200" b="1" dirty="0">
                <a:solidFill>
                  <a:srgbClr val="1D3649"/>
                </a:solidFill>
                <a:latin typeface="Calibri"/>
                <a:ea typeface="+mn-ea"/>
                <a:cs typeface="+mn-cs"/>
              </a:rPr>
              <a:t>Rapid analytics development</a:t>
            </a:r>
          </a:p>
        </p:txBody>
      </p:sp>
      <p:sp>
        <p:nvSpPr>
          <p:cNvPr id="176" name="Rounded Rectangular Callout 175"/>
          <p:cNvSpPr/>
          <p:nvPr/>
        </p:nvSpPr>
        <p:spPr>
          <a:xfrm>
            <a:off x="6331826" y="2034077"/>
            <a:ext cx="1294344" cy="701103"/>
          </a:xfrm>
          <a:prstGeom prst="wedgeRoundRectCallout">
            <a:avLst>
              <a:gd name="adj1" fmla="val 16310"/>
              <a:gd name="adj2" fmla="val 78310"/>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200" b="1" dirty="0">
                <a:solidFill>
                  <a:srgbClr val="1D3649"/>
                </a:solidFill>
                <a:latin typeface="Calibri"/>
                <a:ea typeface="+mn-ea"/>
                <a:cs typeface="+mn-cs"/>
              </a:rPr>
              <a:t>Self-service experiments and analysis</a:t>
            </a:r>
          </a:p>
        </p:txBody>
      </p:sp>
      <p:sp>
        <p:nvSpPr>
          <p:cNvPr id="177" name="Rounded Rectangular Callout 176"/>
          <p:cNvSpPr/>
          <p:nvPr/>
        </p:nvSpPr>
        <p:spPr>
          <a:xfrm>
            <a:off x="2826310" y="3490214"/>
            <a:ext cx="1294344" cy="701103"/>
          </a:xfrm>
          <a:prstGeom prst="wedgeRoundRectCallout">
            <a:avLst>
              <a:gd name="adj1" fmla="val 82369"/>
              <a:gd name="adj2" fmla="val -46782"/>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350" b="1" dirty="0">
                <a:solidFill>
                  <a:srgbClr val="1D3649"/>
                </a:solidFill>
                <a:latin typeface="Calibri"/>
                <a:ea typeface="+mn-ea"/>
                <a:cs typeface="+mn-cs"/>
              </a:rPr>
              <a:t>Analytics execution</a:t>
            </a:r>
          </a:p>
        </p:txBody>
      </p:sp>
      <p:sp>
        <p:nvSpPr>
          <p:cNvPr id="178" name="Rounded Rectangular Callout 177"/>
          <p:cNvSpPr/>
          <p:nvPr/>
        </p:nvSpPr>
        <p:spPr>
          <a:xfrm>
            <a:off x="2826310" y="3490214"/>
            <a:ext cx="1294344" cy="701103"/>
          </a:xfrm>
          <a:prstGeom prst="wedgeRoundRectCallout">
            <a:avLst>
              <a:gd name="adj1" fmla="val -103106"/>
              <a:gd name="adj2" fmla="val -89001"/>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200" b="1" dirty="0">
                <a:solidFill>
                  <a:srgbClr val="1D3649"/>
                </a:solidFill>
                <a:latin typeface="Calibri"/>
                <a:ea typeface="+mn-ea"/>
                <a:cs typeface="+mn-cs"/>
              </a:rPr>
              <a:t>Analytics execution</a:t>
            </a:r>
          </a:p>
        </p:txBody>
      </p:sp>
      <p:sp>
        <p:nvSpPr>
          <p:cNvPr id="179" name="Rounded Rectangular Callout 178"/>
          <p:cNvSpPr/>
          <p:nvPr/>
        </p:nvSpPr>
        <p:spPr>
          <a:xfrm>
            <a:off x="5468930" y="685802"/>
            <a:ext cx="808965" cy="485379"/>
          </a:xfrm>
          <a:prstGeom prst="wedgeRoundRectCallout">
            <a:avLst>
              <a:gd name="adj1" fmla="val -47548"/>
              <a:gd name="adj2" fmla="val 87345"/>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200" b="1" dirty="0">
                <a:solidFill>
                  <a:srgbClr val="1D3649"/>
                </a:solidFill>
                <a:latin typeface="Calibri"/>
                <a:ea typeface="+mn-ea"/>
                <a:cs typeface="+mn-cs"/>
              </a:rPr>
              <a:t>Describe Data</a:t>
            </a:r>
          </a:p>
        </p:txBody>
      </p:sp>
    </p:spTree>
    <p:extLst>
      <p:ext uri="{BB962C8B-B14F-4D97-AF65-F5344CB8AC3E}">
        <p14:creationId xmlns:p14="http://schemas.microsoft.com/office/powerpoint/2010/main" val="154794516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title"/>
          </p:nvPr>
        </p:nvSpPr>
        <p:spPr/>
        <p:txBody>
          <a:bodyPr/>
          <a:lstStyle/>
          <a:p>
            <a:r>
              <a:rPr lang="en-GB">
                <a:latin typeface="Calibri" charset="0"/>
                <a:ea typeface="ＭＳ Ｐゴシック" charset="0"/>
              </a:rPr>
              <a:t>Patterns of Information Management</a:t>
            </a:r>
          </a:p>
        </p:txBody>
      </p:sp>
      <p:sp>
        <p:nvSpPr>
          <p:cNvPr id="73730" name="Content Placeholder 8"/>
          <p:cNvSpPr>
            <a:spLocks noGrp="1"/>
          </p:cNvSpPr>
          <p:nvPr>
            <p:ph idx="1"/>
          </p:nvPr>
        </p:nvSpPr>
        <p:spPr>
          <a:xfrm>
            <a:off x="1485900" y="2692004"/>
            <a:ext cx="6171010" cy="1735931"/>
          </a:xfrm>
        </p:spPr>
        <p:txBody>
          <a:bodyPr/>
          <a:lstStyle/>
          <a:p>
            <a:r>
              <a:rPr lang="en-GB" sz="1350">
                <a:latin typeface="Calibri" charset="0"/>
                <a:ea typeface="ＭＳ Ｐゴシック" charset="0"/>
                <a:cs typeface="ＭＳ Ｐゴシック" charset="0"/>
              </a:rPr>
              <a:t>Vocabulary for design discussions.</a:t>
            </a:r>
          </a:p>
          <a:p>
            <a:r>
              <a:rPr lang="en-GB" sz="1350">
                <a:latin typeface="Calibri" charset="0"/>
                <a:ea typeface="ＭＳ Ｐゴシック" charset="0"/>
                <a:cs typeface="ＭＳ Ｐゴシック" charset="0"/>
              </a:rPr>
              <a:t>Icons used in white-boarding and design documents.</a:t>
            </a:r>
          </a:p>
          <a:p>
            <a:r>
              <a:rPr lang="en-GB" sz="1350">
                <a:latin typeface="Calibri" charset="0"/>
                <a:ea typeface="ＭＳ Ｐゴシック" charset="0"/>
                <a:cs typeface="ＭＳ Ｐゴシック" charset="0"/>
              </a:rPr>
              <a:t>Design guidance for specific solutions.</a:t>
            </a:r>
          </a:p>
          <a:p>
            <a:r>
              <a:rPr lang="en-GB" sz="1350">
                <a:latin typeface="Calibri" charset="0"/>
                <a:ea typeface="ＭＳ Ｐゴシック" charset="0"/>
                <a:cs typeface="ＭＳ Ｐゴシック" charset="0"/>
              </a:rPr>
              <a:t>A catalogue of design choices.</a:t>
            </a:r>
          </a:p>
          <a:p>
            <a:r>
              <a:rPr lang="en-GB" sz="1350">
                <a:latin typeface="Calibri" charset="0"/>
                <a:ea typeface="ＭＳ Ｐゴシック" charset="0"/>
                <a:cs typeface="ＭＳ Ｐゴシック" charset="0"/>
              </a:rPr>
              <a:t>Foundation for setting architecture standards and reference architectures.</a:t>
            </a:r>
          </a:p>
          <a:p>
            <a:r>
              <a:rPr lang="en-GB" sz="1350">
                <a:latin typeface="Calibri" charset="0"/>
                <a:ea typeface="ＭＳ Ｐゴシック" charset="0"/>
                <a:cs typeface="ＭＳ Ｐゴシック" charset="0"/>
              </a:rPr>
              <a:t>Material for education and training in information architecture.</a:t>
            </a:r>
          </a:p>
          <a:p>
            <a:endParaRPr lang="en-GB" sz="1350">
              <a:latin typeface="Calibri" charset="0"/>
              <a:ea typeface="ＭＳ Ｐゴシック" charset="0"/>
              <a:cs typeface="ＭＳ Ｐゴシック" charset="0"/>
            </a:endParaRPr>
          </a:p>
        </p:txBody>
      </p:sp>
      <p:pic>
        <p:nvPicPr>
          <p:cNvPr id="737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1223" y="817960"/>
            <a:ext cx="3263503" cy="170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Right Arrow 6"/>
          <p:cNvSpPr>
            <a:spLocks noChangeArrowheads="1"/>
          </p:cNvSpPr>
          <p:nvPr/>
        </p:nvSpPr>
        <p:spPr bwMode="auto">
          <a:xfrm>
            <a:off x="3458766" y="1509713"/>
            <a:ext cx="352425" cy="254794"/>
          </a:xfrm>
          <a:prstGeom prst="rightArrow">
            <a:avLst>
              <a:gd name="adj1" fmla="val 50000"/>
              <a:gd name="adj2" fmla="val 49865"/>
            </a:avLst>
          </a:prstGeom>
          <a:solidFill>
            <a:schemeClr val="tx2"/>
          </a:solidFill>
          <a:ln w="9525">
            <a:solidFill>
              <a:schemeClr val="tx1"/>
            </a:solidFill>
            <a:round/>
            <a:headEnd/>
            <a:tailEnd/>
          </a:ln>
        </p:spPr>
        <p:txBody>
          <a:bodyPr/>
          <a:lstStyle/>
          <a:p>
            <a:endParaRPr lang="en-GB" sz="1050"/>
          </a:p>
        </p:txBody>
      </p:sp>
      <p:sp>
        <p:nvSpPr>
          <p:cNvPr id="73733" name="Rectangle 1"/>
          <p:cNvSpPr>
            <a:spLocks noChangeArrowheads="1"/>
          </p:cNvSpPr>
          <p:nvPr/>
        </p:nvSpPr>
        <p:spPr bwMode="auto">
          <a:xfrm rot="16200000">
            <a:off x="6514704" y="2298700"/>
            <a:ext cx="46362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900" dirty="0">
                <a:solidFill>
                  <a:srgbClr val="1F497D"/>
                </a:solidFill>
              </a:rPr>
              <a:t>http://</a:t>
            </a:r>
            <a:r>
              <a:rPr lang="en-US" sz="900" dirty="0" err="1">
                <a:solidFill>
                  <a:srgbClr val="1F497D"/>
                </a:solidFill>
              </a:rPr>
              <a:t>www.informit.com</a:t>
            </a:r>
            <a:r>
              <a:rPr lang="en-US" sz="900" dirty="0">
                <a:solidFill>
                  <a:srgbClr val="1F497D"/>
                </a:solidFill>
              </a:rPr>
              <a:t>/store/patterns-of-information-management-9780133155501?WT.mc_id=</a:t>
            </a:r>
            <a:r>
              <a:rPr lang="en-US" sz="900" dirty="0" err="1">
                <a:solidFill>
                  <a:srgbClr val="1F497D"/>
                </a:solidFill>
              </a:rPr>
              <a:t>Author_Chessell_PoIM</a:t>
            </a:r>
            <a:endParaRPr lang="en-US" sz="900" dirty="0">
              <a:solidFill>
                <a:srgbClr val="1F497D"/>
              </a:solidFill>
            </a:endParaRPr>
          </a:p>
        </p:txBody>
      </p:sp>
      <p:pic>
        <p:nvPicPr>
          <p:cNvPr id="73734" name="Picture 11" descr="Patterns of Information Management.jpg"/>
          <p:cNvPicPr>
            <a:picLocks noChangeAspect="1"/>
          </p:cNvPicPr>
          <p:nvPr/>
        </p:nvPicPr>
        <p:blipFill>
          <a:blip r:embed="rId4">
            <a:extLst>
              <a:ext uri="{28A0092B-C50C-407E-A947-70E740481C1C}">
                <a14:useLocalDpi xmlns:a14="http://schemas.microsoft.com/office/drawing/2010/main" val="0"/>
              </a:ext>
            </a:extLst>
          </a:blip>
          <a:srcRect l="10811" r="14189"/>
          <a:stretch>
            <a:fillRect/>
          </a:stretch>
        </p:blipFill>
        <p:spPr bwMode="auto">
          <a:xfrm>
            <a:off x="2047875" y="1006079"/>
            <a:ext cx="1057275" cy="1409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81061053"/>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6"/>
          <p:cNvSpPr>
            <a:spLocks noGrp="1"/>
          </p:cNvSpPr>
          <p:nvPr>
            <p:ph type="title"/>
          </p:nvPr>
        </p:nvSpPr>
        <p:spPr/>
        <p:txBody>
          <a:bodyPr/>
          <a:lstStyle/>
          <a:p>
            <a:r>
              <a:rPr lang="en-US">
                <a:latin typeface="Arial" charset="0"/>
                <a:ea typeface="MS PGothic" charset="0"/>
              </a:rPr>
              <a:t>Ethics for Big Data and Analytics</a:t>
            </a:r>
          </a:p>
        </p:txBody>
      </p:sp>
      <p:sp>
        <p:nvSpPr>
          <p:cNvPr id="10" name="Content Placeholder 2"/>
          <p:cNvSpPr>
            <a:spLocks noGrp="1"/>
          </p:cNvSpPr>
          <p:nvPr>
            <p:ph idx="4294967295"/>
          </p:nvPr>
        </p:nvSpPr>
        <p:spPr>
          <a:xfrm>
            <a:off x="482600" y="932657"/>
            <a:ext cx="4246960" cy="3921919"/>
          </a:xfrm>
        </p:spPr>
        <p:txBody>
          <a:bodyPr>
            <a:normAutofit fontScale="92500" lnSpcReduction="10000"/>
          </a:bodyPr>
          <a:lstStyle/>
          <a:p>
            <a:pPr>
              <a:lnSpc>
                <a:spcPct val="90000"/>
              </a:lnSpc>
              <a:spcAft>
                <a:spcPts val="900"/>
              </a:spcAft>
              <a:buClr>
                <a:schemeClr val="accent2"/>
              </a:buClr>
              <a:buFont typeface="Wingdings" charset="0"/>
              <a:buChar char="ü"/>
              <a:defRPr/>
            </a:pPr>
            <a:r>
              <a:rPr lang="en-GB" sz="1050" b="1" dirty="0">
                <a:solidFill>
                  <a:schemeClr val="tx1"/>
                </a:solidFill>
                <a:latin typeface="Arial" charset="0"/>
                <a:ea typeface="MS PGothic" charset="0"/>
              </a:rPr>
              <a:t>Context – </a:t>
            </a:r>
            <a:r>
              <a:rPr lang="en-GB" sz="1050" dirty="0">
                <a:solidFill>
                  <a:schemeClr val="tx1"/>
                </a:solidFill>
                <a:latin typeface="Arial" charset="0"/>
                <a:ea typeface="MS PGothic" charset="0"/>
              </a:rPr>
              <a:t>for what purpose was the data originally surrendered? For what purpose is the data now being used?  How far removed from the original context is its new use?</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Consent &amp; Choice</a:t>
            </a:r>
            <a:r>
              <a:rPr lang="en-US" sz="1050" dirty="0">
                <a:solidFill>
                  <a:schemeClr val="tx1"/>
                </a:solidFill>
                <a:latin typeface="Arial" charset="0"/>
                <a:ea typeface="MS PGothic" charset="0"/>
              </a:rPr>
              <a:t> – What are the choices given to an affected party?  Do they know they are making a choice? Do they really understand what they are agreeing to? Do they really have an opportunity to decline?  What alternatives are offered?</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Reasonable</a:t>
            </a:r>
            <a:r>
              <a:rPr lang="en-US" sz="1050" dirty="0">
                <a:solidFill>
                  <a:schemeClr val="tx1"/>
                </a:solidFill>
                <a:latin typeface="Arial" charset="0"/>
                <a:ea typeface="MS PGothic" charset="0"/>
              </a:rPr>
              <a:t> – is the depth and breadth of the data used and the relationships derived reasonable for the application it is used for?</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Substantiated – </a:t>
            </a:r>
            <a:r>
              <a:rPr lang="en-US" sz="1050" dirty="0">
                <a:solidFill>
                  <a:schemeClr val="tx1"/>
                </a:solidFill>
                <a:latin typeface="Arial" charset="0"/>
                <a:ea typeface="MS PGothic" charset="0"/>
              </a:rPr>
              <a:t>Are the sources of data used appropriate, authoritative, complete and timely for the application?</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Owned</a:t>
            </a:r>
            <a:r>
              <a:rPr lang="en-US" sz="1050" dirty="0">
                <a:solidFill>
                  <a:schemeClr val="tx1"/>
                </a:solidFill>
                <a:latin typeface="Arial" charset="0"/>
                <a:ea typeface="MS PGothic" charset="0"/>
              </a:rPr>
              <a:t> – Who owns the resulting insight?  What are their responsibilities towards it in terms of its protection and the obligation to act?</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Fair</a:t>
            </a:r>
            <a:r>
              <a:rPr lang="en-US" sz="1050" dirty="0">
                <a:solidFill>
                  <a:schemeClr val="tx1"/>
                </a:solidFill>
                <a:latin typeface="Arial" charset="0"/>
                <a:ea typeface="MS PGothic" charset="0"/>
              </a:rPr>
              <a:t> – How equitable are the results of the application to all parties?   Is everyone properly compensated?</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Considered</a:t>
            </a:r>
            <a:r>
              <a:rPr lang="en-US" sz="1050" dirty="0">
                <a:solidFill>
                  <a:schemeClr val="tx1"/>
                </a:solidFill>
                <a:latin typeface="Arial" charset="0"/>
                <a:ea typeface="MS PGothic" charset="0"/>
              </a:rPr>
              <a:t> – What are the consequences of the data collection and analysis? </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Access </a:t>
            </a:r>
            <a:r>
              <a:rPr lang="en-US" sz="1050" dirty="0">
                <a:solidFill>
                  <a:schemeClr val="tx1"/>
                </a:solidFill>
                <a:latin typeface="Arial" charset="0"/>
                <a:ea typeface="MS PGothic" charset="0"/>
              </a:rPr>
              <a:t>– What access to data is given to the data subject?</a:t>
            </a:r>
          </a:p>
          <a:p>
            <a:pPr>
              <a:lnSpc>
                <a:spcPct val="90000"/>
              </a:lnSpc>
              <a:spcAft>
                <a:spcPts val="900"/>
              </a:spcAft>
              <a:buClr>
                <a:schemeClr val="accent2"/>
              </a:buClr>
              <a:buFont typeface="Wingdings" charset="0"/>
              <a:buChar char="ü"/>
              <a:defRPr/>
            </a:pPr>
            <a:r>
              <a:rPr lang="en-US" sz="1050" b="1" dirty="0">
                <a:solidFill>
                  <a:schemeClr val="tx1"/>
                </a:solidFill>
                <a:latin typeface="Arial" charset="0"/>
                <a:ea typeface="MS PGothic" charset="0"/>
              </a:rPr>
              <a:t>Accountable</a:t>
            </a:r>
            <a:r>
              <a:rPr lang="en-US" sz="1050" dirty="0">
                <a:solidFill>
                  <a:schemeClr val="tx1"/>
                </a:solidFill>
                <a:latin typeface="Arial" charset="0"/>
                <a:ea typeface="MS PGothic" charset="0"/>
              </a:rPr>
              <a:t> – How are mistakes and unintended consequences detected and repaired?  Can the interested parties check the results that affect them?</a:t>
            </a:r>
          </a:p>
        </p:txBody>
      </p:sp>
      <p:pic>
        <p:nvPicPr>
          <p:cNvPr id="727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954485"/>
            <a:ext cx="2124075" cy="2734865"/>
          </a:xfrm>
          <a:prstGeom prst="rect">
            <a:avLst/>
          </a:prstGeom>
          <a:noFill/>
          <a:ln w="9525">
            <a:solidFill>
              <a:srgbClr val="604A7B"/>
            </a:solidFill>
            <a:miter lim="800000"/>
            <a:headEnd/>
            <a:tailEnd/>
          </a:ln>
          <a:extLst>
            <a:ext uri="{909E8E84-426E-40dd-AFC4-6F175D3DCCD1}">
              <a14:hiddenFill xmlns:a14="http://schemas.microsoft.com/office/drawing/2010/main" xmlns="">
                <a:solidFill>
                  <a:srgbClr val="FFFFFF"/>
                </a:solidFill>
              </a14:hiddenFill>
            </a:ext>
          </a:extLst>
        </p:spPr>
      </p:pic>
      <p:sp>
        <p:nvSpPr>
          <p:cNvPr id="72708" name="Rectangle 1"/>
          <p:cNvSpPr>
            <a:spLocks noChangeArrowheads="1"/>
          </p:cNvSpPr>
          <p:nvPr/>
        </p:nvSpPr>
        <p:spPr bwMode="auto">
          <a:xfrm>
            <a:off x="6276182" y="4010819"/>
            <a:ext cx="21169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1">
                <a:solidFill>
                  <a:srgbClr val="1F497D"/>
                </a:solidFill>
              </a:rPr>
              <a:t>http://www.ibmbigdatahub.com/whitepaper/ethics-big-data-and-analytics</a:t>
            </a:r>
          </a:p>
        </p:txBody>
      </p:sp>
    </p:spTree>
    <p:extLst>
      <p:ext uri="{BB962C8B-B14F-4D97-AF65-F5344CB8AC3E}">
        <p14:creationId xmlns:p14="http://schemas.microsoft.com/office/powerpoint/2010/main" val="2752311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normAutofit fontScale="90000"/>
          </a:bodyPr>
          <a:lstStyle/>
          <a:p>
            <a:r>
              <a:rPr lang="en-US">
                <a:latin typeface="Arial" charset="0"/>
                <a:ea typeface="MS PGothic" charset="0"/>
              </a:rPr>
              <a:t>Common Information Models for an Open, Analytical and Agile World</a:t>
            </a:r>
          </a:p>
        </p:txBody>
      </p:sp>
      <p:sp>
        <p:nvSpPr>
          <p:cNvPr id="3" name="Content Placeholder 2"/>
          <p:cNvSpPr>
            <a:spLocks noGrp="1"/>
          </p:cNvSpPr>
          <p:nvPr>
            <p:ph sz="half" idx="1"/>
          </p:nvPr>
        </p:nvSpPr>
        <p:spPr>
          <a:xfrm>
            <a:off x="774701" y="1295400"/>
            <a:ext cx="3299222" cy="3271044"/>
          </a:xfrm>
        </p:spPr>
        <p:txBody>
          <a:bodyPr>
            <a:normAutofit fontScale="55000" lnSpcReduction="20000"/>
          </a:bodyPr>
          <a:lstStyle/>
          <a:p>
            <a:pPr>
              <a:defRPr/>
            </a:pPr>
            <a:r>
              <a:rPr lang="en-US" dirty="0">
                <a:solidFill>
                  <a:schemeClr val="accent3">
                    <a:lumMod val="75000"/>
                  </a:schemeClr>
                </a:solidFill>
              </a:rPr>
              <a:t>To drive maximum value from complex IT projects, IT professionals need a deep understanding of the information their projects will use. Too often, however, IT treats information as an afterthought: the “poor stepchild” behind applications and infrastructure. That needs to change. This book will help you change it. </a:t>
            </a:r>
          </a:p>
          <a:p>
            <a:pPr>
              <a:defRPr/>
            </a:pPr>
            <a:r>
              <a:rPr lang="en-US" dirty="0">
                <a:solidFill>
                  <a:schemeClr val="accent3">
                    <a:lumMod val="75000"/>
                  </a:schemeClr>
                </a:solidFill>
              </a:rPr>
              <a:t>Using a complete case study, the authors explain what CIMs are, how to build them, and how to maintain them. You learn how to clarify the structure, meaning, and intent of any information you may exchange, and then use your CIM to improve integration, collaboration, and agility. </a:t>
            </a:r>
          </a:p>
          <a:p>
            <a:pPr>
              <a:defRPr/>
            </a:pPr>
            <a:r>
              <a:rPr lang="en-US" dirty="0">
                <a:solidFill>
                  <a:schemeClr val="accent3">
                    <a:lumMod val="75000"/>
                  </a:schemeClr>
                </a:solidFill>
              </a:rPr>
              <a:t>In today’s mobile, cloud, and analytics environments, your information is more valuable than ever. To build systems that make the most of it, start right here. </a:t>
            </a:r>
          </a:p>
          <a:p>
            <a:pPr>
              <a:defRPr/>
            </a:pPr>
            <a:endParaRPr lang="en-US" dirty="0">
              <a:solidFill>
                <a:schemeClr val="accent3">
                  <a:lumMod val="75000"/>
                </a:schemeClr>
              </a:solidFill>
            </a:endParaRPr>
          </a:p>
        </p:txBody>
      </p:sp>
      <p:pic>
        <p:nvPicPr>
          <p:cNvPr id="77827" name="Content Placeholder 4" descr="Screen Shot 2015-03-22 at 21.41.07.png"/>
          <p:cNvPicPr>
            <a:picLocks noGrp="1" noChangeAspect="1"/>
          </p:cNvPicPr>
          <p:nvPr>
            <p:ph sz="half" idx="2"/>
          </p:nvPr>
        </p:nvPicPr>
        <p:blipFill>
          <a:blip r:embed="rId2">
            <a:extLst>
              <a:ext uri="{28A0092B-C50C-407E-A947-70E740481C1C}">
                <a14:useLocalDpi xmlns:a14="http://schemas.microsoft.com/office/drawing/2010/main" val="0"/>
              </a:ext>
            </a:extLst>
          </a:blip>
          <a:srcRect t="1337" b="1337"/>
          <a:stretch>
            <a:fillRect/>
          </a:stretch>
        </p:blipFill>
        <p:spPr>
          <a:xfrm>
            <a:off x="4961335" y="1371601"/>
            <a:ext cx="2868215" cy="2994422"/>
          </a:xfrm>
          <a:ln>
            <a:solidFill>
              <a:schemeClr val="tx1"/>
            </a:solidFill>
            <a:miter lim="800000"/>
            <a:headEnd/>
            <a:tailEnd/>
          </a:ln>
        </p:spPr>
      </p:pic>
    </p:spTree>
    <p:extLst>
      <p:ext uri="{BB962C8B-B14F-4D97-AF65-F5344CB8AC3E}">
        <p14:creationId xmlns:p14="http://schemas.microsoft.com/office/powerpoint/2010/main" val="21539961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Links</a:t>
            </a:r>
            <a:endParaRPr lang="en-GB" dirty="0"/>
          </a:p>
        </p:txBody>
      </p:sp>
      <p:sp>
        <p:nvSpPr>
          <p:cNvPr id="4" name="Text Placeholder 3"/>
          <p:cNvSpPr>
            <a:spLocks noGrp="1"/>
          </p:cNvSpPr>
          <p:nvPr>
            <p:ph idx="1"/>
          </p:nvPr>
        </p:nvSpPr>
        <p:spPr>
          <a:xfrm>
            <a:off x="359200" y="853372"/>
            <a:ext cx="8473100" cy="3715503"/>
          </a:xfrm>
        </p:spPr>
        <p:txBody>
          <a:bodyPr/>
          <a:lstStyle/>
          <a:p>
            <a:pPr>
              <a:spcAft>
                <a:spcPts val="1400"/>
              </a:spcAft>
            </a:pPr>
            <a:r>
              <a:rPr lang="en-GB" dirty="0"/>
              <a:t>Press Releases and Podcast</a:t>
            </a:r>
          </a:p>
          <a:p>
            <a:pPr>
              <a:spcAft>
                <a:spcPts val="1400"/>
              </a:spcAft>
            </a:pPr>
            <a:endParaRPr lang="en-GB" dirty="0"/>
          </a:p>
          <a:p>
            <a:pPr>
              <a:spcAft>
                <a:spcPts val="1400"/>
              </a:spcAft>
            </a:pPr>
            <a:endParaRPr lang="en-GB" dirty="0"/>
          </a:p>
          <a:p>
            <a:pPr>
              <a:spcAft>
                <a:spcPts val="1400"/>
              </a:spcAft>
            </a:pPr>
            <a:endParaRPr lang="en-GB" dirty="0"/>
          </a:p>
          <a:p>
            <a:pPr>
              <a:spcAft>
                <a:spcPts val="1400"/>
              </a:spcAft>
            </a:pPr>
            <a:endParaRPr lang="en-GB" dirty="0"/>
          </a:p>
          <a:p>
            <a:r>
              <a:rPr lang="en-GB" dirty="0"/>
              <a:t>Open source repositories</a:t>
            </a:r>
          </a:p>
        </p:txBody>
      </p:sp>
      <p:sp>
        <p:nvSpPr>
          <p:cNvPr id="3" name="Slide Number Placeholder 2"/>
          <p:cNvSpPr>
            <a:spLocks noGrp="1"/>
          </p:cNvSpPr>
          <p:nvPr>
            <p:ph type="sldNum" idx="12"/>
          </p:nvPr>
        </p:nvSpPr>
        <p:spPr>
          <a:xfrm>
            <a:off x="8556782" y="5447513"/>
            <a:ext cx="548699" cy="180170"/>
          </a:xfrm>
        </p:spPr>
        <p:txBody>
          <a:bodyPr/>
          <a:lstStyle/>
          <a:p>
            <a:pPr lvl="0"/>
            <a:fld id="{00000000-1234-1234-1234-123412341234}" type="slidenum">
              <a:rPr lang="en-US" smtClean="0">
                <a:sym typeface="Arial"/>
              </a:rPr>
              <a:pPr lvl="0"/>
              <a:t>63</a:t>
            </a:fld>
            <a:endParaRPr lang="en-US" dirty="0">
              <a:sym typeface="Arial"/>
            </a:endParaRPr>
          </a:p>
        </p:txBody>
      </p:sp>
      <p:sp>
        <p:nvSpPr>
          <p:cNvPr id="5" name="Rectangle 4"/>
          <p:cNvSpPr/>
          <p:nvPr/>
        </p:nvSpPr>
        <p:spPr>
          <a:xfrm>
            <a:off x="508404" y="3741969"/>
            <a:ext cx="5968131" cy="523220"/>
          </a:xfrm>
          <a:prstGeom prst="rect">
            <a:avLst/>
          </a:prstGeom>
        </p:spPr>
        <p:txBody>
          <a:bodyPr wrap="square">
            <a:spAutoFit/>
          </a:bodyPr>
          <a:lstStyle/>
          <a:p>
            <a:pPr marL="742950" lvl="1" indent="-285750">
              <a:buClr>
                <a:schemeClr val="accent1"/>
              </a:buClr>
              <a:buFont typeface="Arial"/>
              <a:buChar char="•"/>
            </a:pPr>
            <a:r>
              <a:rPr lang="en-GB" dirty="0">
                <a:hlinkClick r:id="rId2"/>
              </a:rPr>
              <a:t>https://github.com/odpi/data-governance</a:t>
            </a:r>
            <a:endParaRPr lang="en-GB" dirty="0"/>
          </a:p>
          <a:p>
            <a:pPr marL="742950" lvl="1" indent="-285750">
              <a:buClr>
                <a:schemeClr val="accent1"/>
              </a:buClr>
              <a:buFont typeface="Arial"/>
              <a:buChar char="•"/>
            </a:pPr>
            <a:r>
              <a:rPr lang="en-GB" dirty="0">
                <a:hlinkClick r:id="rId3"/>
              </a:rPr>
              <a:t>https://github.com/odpi/egeria</a:t>
            </a:r>
            <a:endParaRPr lang="en-GB" dirty="0"/>
          </a:p>
        </p:txBody>
      </p:sp>
      <p:sp>
        <p:nvSpPr>
          <p:cNvPr id="8" name="Rectangle 7">
            <a:extLst>
              <a:ext uri="{FF2B5EF4-FFF2-40B4-BE49-F238E27FC236}">
                <a16:creationId xmlns:a16="http://schemas.microsoft.com/office/drawing/2014/main" id="{45FB58CA-501D-7C49-AE88-850CBDA8B4BA}"/>
              </a:ext>
            </a:extLst>
          </p:cNvPr>
          <p:cNvSpPr/>
          <p:nvPr/>
        </p:nvSpPr>
        <p:spPr>
          <a:xfrm>
            <a:off x="508404" y="1302517"/>
            <a:ext cx="8395654" cy="2462213"/>
          </a:xfrm>
          <a:prstGeom prst="rect">
            <a:avLst/>
          </a:prstGeom>
        </p:spPr>
        <p:txBody>
          <a:bodyPr wrap="square">
            <a:spAutoFit/>
          </a:bodyPr>
          <a:lstStyle/>
          <a:p>
            <a:pPr marL="742950" lvl="1" indent="-285750">
              <a:buClr>
                <a:schemeClr val="accent1"/>
              </a:buClr>
              <a:buFont typeface="Arial"/>
              <a:buChar char="•"/>
            </a:pPr>
            <a:r>
              <a:rPr lang="en-GB" dirty="0">
                <a:hlinkClick r:id="rId4"/>
              </a:rPr>
              <a:t>https://www.linuxfoundation.org/press-release/2018/08/odpi-announces-egeria-for-open-sharing-exchange-and-governance-of-metadata/</a:t>
            </a:r>
          </a:p>
          <a:p>
            <a:pPr marL="742950" lvl="1" indent="-285750">
              <a:buClr>
                <a:schemeClr val="accent1"/>
              </a:buClr>
              <a:buFont typeface="Arial"/>
              <a:buChar char="•"/>
            </a:pPr>
            <a:r>
              <a:rPr lang="en-GB" dirty="0">
                <a:hlinkClick r:id="rId4"/>
              </a:rPr>
              <a:t>https://www.linuxfoundation.org/press-release/2019/02/odpi-announces-new-egeria-conformance-program-to-advance-open-metadata-exchange-between-vendor-tools/</a:t>
            </a:r>
          </a:p>
          <a:p>
            <a:pPr marL="742950" lvl="1" indent="-285750">
              <a:buClr>
                <a:schemeClr val="accent1"/>
              </a:buClr>
              <a:buFont typeface="Arial"/>
              <a:buChar char="•"/>
            </a:pPr>
            <a:r>
              <a:rPr lang="en-GB" dirty="0">
                <a:hlinkClick r:id="rId5"/>
              </a:rPr>
              <a:t>https://roaringelephant.org/2018/09/25/episode-107-open-metadata-and-governance-masterclass-with-mandy-chessell-part-1/</a:t>
            </a:r>
            <a:endParaRPr lang="en-GB" dirty="0"/>
          </a:p>
          <a:p>
            <a:pPr marL="742950" lvl="1" indent="-285750">
              <a:buClr>
                <a:schemeClr val="accent1"/>
              </a:buClr>
              <a:buFont typeface="Arial"/>
              <a:buChar char="•"/>
            </a:pPr>
            <a:r>
              <a:rPr lang="en-GB" dirty="0">
                <a:hlinkClick r:id="" action="ppaction://noaction"/>
              </a:rPr>
              <a:t>https://roaringelephant.org/2018/10/09/episode-109-open-metadata-and-governance-</a:t>
            </a:r>
          </a:p>
          <a:p>
            <a:pPr marL="742950" lvl="1" indent="-285750">
              <a:buClr>
                <a:schemeClr val="accent1"/>
              </a:buClr>
              <a:buFont typeface="Arial"/>
              <a:buChar char="•"/>
            </a:pPr>
            <a:r>
              <a:rPr lang="en-GB" dirty="0">
                <a:hlinkClick r:id="" action="ppaction://noaction"/>
              </a:rPr>
              <a:t>masterclass-with-mandy-chessell-part-2/</a:t>
            </a:r>
            <a:endParaRPr lang="en-GB" dirty="0"/>
          </a:p>
          <a:p>
            <a:pPr marL="742950" lvl="1" indent="-285750">
              <a:buClr>
                <a:schemeClr val="accent1"/>
              </a:buClr>
              <a:buFont typeface="Arial"/>
              <a:buChar char="•"/>
            </a:pPr>
            <a:r>
              <a:rPr lang="en-GB" dirty="0">
                <a:hlinkClick r:id="rId6"/>
              </a:rPr>
              <a:t>https://youtu.be/ryd3KFWT1mc</a:t>
            </a:r>
            <a:endParaRPr lang="en-GB" dirty="0"/>
          </a:p>
          <a:p>
            <a:pPr marL="742950" lvl="1" indent="-285750">
              <a:buClr>
                <a:schemeClr val="accent1"/>
              </a:buClr>
              <a:buFont typeface="Arial"/>
              <a:buChar char="•"/>
            </a:pPr>
            <a:endParaRPr lang="en-GB" dirty="0"/>
          </a:p>
          <a:p>
            <a:pPr marL="742950" lvl="1" indent="-285750">
              <a:buClr>
                <a:schemeClr val="accent1"/>
              </a:buClr>
              <a:buFont typeface="Arial"/>
              <a:buChar char="•"/>
            </a:pPr>
            <a:endParaRPr lang="en-GB" dirty="0"/>
          </a:p>
        </p:txBody>
      </p:sp>
      <p:sp>
        <p:nvSpPr>
          <p:cNvPr id="9" name="Slide Number Placeholder 3">
            <a:extLst>
              <a:ext uri="{FF2B5EF4-FFF2-40B4-BE49-F238E27FC236}">
                <a16:creationId xmlns:a16="http://schemas.microsoft.com/office/drawing/2014/main" id="{FE968A6B-30EB-774A-95A1-1C75FE2CD488}"/>
              </a:ext>
            </a:extLst>
          </p:cNvPr>
          <p:cNvSpPr txBox="1">
            <a:spLocks/>
          </p:cNvSpPr>
          <p:nvPr/>
        </p:nvSpPr>
        <p:spPr>
          <a:xfrm>
            <a:off x="8556782" y="4956626"/>
            <a:ext cx="548699" cy="18017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63</a:t>
            </a:fld>
            <a:endParaRPr lang="en-US" sz="1000"/>
          </a:p>
        </p:txBody>
      </p:sp>
    </p:spTree>
    <p:extLst>
      <p:ext uri="{BB962C8B-B14F-4D97-AF65-F5344CB8AC3E}">
        <p14:creationId xmlns:p14="http://schemas.microsoft.com/office/powerpoint/2010/main" val="129292552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838210" y="1078706"/>
            <a:ext cx="7561263" cy="3053800"/>
            <a:chOff x="573" y="1189"/>
            <a:chExt cx="4718" cy="2201"/>
          </a:xfrm>
        </p:grpSpPr>
        <p:sp>
          <p:nvSpPr>
            <p:cNvPr id="19458" name="AutoShape 3"/>
            <p:cNvSpPr>
              <a:spLocks noChangeAspect="1" noChangeArrowheads="1" noTextEdit="1"/>
            </p:cNvSpPr>
            <p:nvPr/>
          </p:nvSpPr>
          <p:spPr bwMode="auto">
            <a:xfrm>
              <a:off x="573" y="1189"/>
              <a:ext cx="4718" cy="1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9459" name="Freeform 4"/>
            <p:cNvSpPr>
              <a:spLocks/>
            </p:cNvSpPr>
            <p:nvPr/>
          </p:nvSpPr>
          <p:spPr bwMode="auto">
            <a:xfrm>
              <a:off x="3409" y="1712"/>
              <a:ext cx="777" cy="965"/>
            </a:xfrm>
            <a:custGeom>
              <a:avLst/>
              <a:gdLst>
                <a:gd name="T0" fmla="*/ 1 w 1554"/>
                <a:gd name="T1" fmla="*/ 0 h 2894"/>
                <a:gd name="T2" fmla="*/ 1 w 1554"/>
                <a:gd name="T3" fmla="*/ 0 h 2894"/>
                <a:gd name="T4" fmla="*/ 1 w 1554"/>
                <a:gd name="T5" fmla="*/ 0 h 2894"/>
                <a:gd name="T6" fmla="*/ 1 w 1554"/>
                <a:gd name="T7" fmla="*/ 0 h 2894"/>
                <a:gd name="T8" fmla="*/ 1 w 1554"/>
                <a:gd name="T9" fmla="*/ 0 h 2894"/>
                <a:gd name="T10" fmla="*/ 1 w 1554"/>
                <a:gd name="T11" fmla="*/ 0 h 2894"/>
                <a:gd name="T12" fmla="*/ 1 w 1554"/>
                <a:gd name="T13" fmla="*/ 0 h 2894"/>
                <a:gd name="T14" fmla="*/ 1 w 1554"/>
                <a:gd name="T15" fmla="*/ 0 h 2894"/>
                <a:gd name="T16" fmla="*/ 1 w 1554"/>
                <a:gd name="T17" fmla="*/ 0 h 2894"/>
                <a:gd name="T18" fmla="*/ 1 w 1554"/>
                <a:gd name="T19" fmla="*/ 0 h 2894"/>
                <a:gd name="T20" fmla="*/ 1 w 1554"/>
                <a:gd name="T21" fmla="*/ 0 h 2894"/>
                <a:gd name="T22" fmla="*/ 1 w 1554"/>
                <a:gd name="T23" fmla="*/ 0 h 2894"/>
                <a:gd name="T24" fmla="*/ 1 w 1554"/>
                <a:gd name="T25" fmla="*/ 0 h 2894"/>
                <a:gd name="T26" fmla="*/ 1 w 1554"/>
                <a:gd name="T27" fmla="*/ 0 h 2894"/>
                <a:gd name="T28" fmla="*/ 1 w 1554"/>
                <a:gd name="T29" fmla="*/ 0 h 2894"/>
                <a:gd name="T30" fmla="*/ 1 w 1554"/>
                <a:gd name="T31" fmla="*/ 0 h 2894"/>
                <a:gd name="T32" fmla="*/ 1 w 1554"/>
                <a:gd name="T33" fmla="*/ 0 h 2894"/>
                <a:gd name="T34" fmla="*/ 1 w 1554"/>
                <a:gd name="T35" fmla="*/ 0 h 2894"/>
                <a:gd name="T36" fmla="*/ 1 w 1554"/>
                <a:gd name="T37" fmla="*/ 0 h 2894"/>
                <a:gd name="T38" fmla="*/ 1 w 1554"/>
                <a:gd name="T39" fmla="*/ 0 h 2894"/>
                <a:gd name="T40" fmla="*/ 1 w 1554"/>
                <a:gd name="T41" fmla="*/ 0 h 2894"/>
                <a:gd name="T42" fmla="*/ 1 w 1554"/>
                <a:gd name="T43" fmla="*/ 0 h 2894"/>
                <a:gd name="T44" fmla="*/ 1 w 1554"/>
                <a:gd name="T45" fmla="*/ 0 h 2894"/>
                <a:gd name="T46" fmla="*/ 1 w 1554"/>
                <a:gd name="T47" fmla="*/ 0 h 2894"/>
                <a:gd name="T48" fmla="*/ 1 w 1554"/>
                <a:gd name="T49" fmla="*/ 0 h 2894"/>
                <a:gd name="T50" fmla="*/ 1 w 1554"/>
                <a:gd name="T51" fmla="*/ 0 h 2894"/>
                <a:gd name="T52" fmla="*/ 1 w 1554"/>
                <a:gd name="T53" fmla="*/ 0 h 2894"/>
                <a:gd name="T54" fmla="*/ 1 w 1554"/>
                <a:gd name="T55" fmla="*/ 0 h 2894"/>
                <a:gd name="T56" fmla="*/ 1 w 1554"/>
                <a:gd name="T57" fmla="*/ 0 h 2894"/>
                <a:gd name="T58" fmla="*/ 1 w 1554"/>
                <a:gd name="T59" fmla="*/ 0 h 2894"/>
                <a:gd name="T60" fmla="*/ 1 w 1554"/>
                <a:gd name="T61" fmla="*/ 0 h 2894"/>
                <a:gd name="T62" fmla="*/ 1 w 1554"/>
                <a:gd name="T63" fmla="*/ 0 h 2894"/>
                <a:gd name="T64" fmla="*/ 1 w 1554"/>
                <a:gd name="T65" fmla="*/ 0 h 2894"/>
                <a:gd name="T66" fmla="*/ 0 w 1554"/>
                <a:gd name="T67" fmla="*/ 0 h 2894"/>
                <a:gd name="T68" fmla="*/ 1 w 1554"/>
                <a:gd name="T69" fmla="*/ 0 h 2894"/>
                <a:gd name="T70" fmla="*/ 1 w 1554"/>
                <a:gd name="T71" fmla="*/ 0 h 2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4"/>
                <a:gd name="T109" fmla="*/ 0 h 2894"/>
                <a:gd name="T110" fmla="*/ 1554 w 1554"/>
                <a:gd name="T111" fmla="*/ 2894 h 2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4" h="2894">
                  <a:moveTo>
                    <a:pt x="1486" y="2887"/>
                  </a:moveTo>
                  <a:lnTo>
                    <a:pt x="1515" y="2876"/>
                  </a:lnTo>
                  <a:lnTo>
                    <a:pt x="1535" y="2838"/>
                  </a:lnTo>
                  <a:lnTo>
                    <a:pt x="1554" y="2707"/>
                  </a:lnTo>
                  <a:lnTo>
                    <a:pt x="1554" y="2665"/>
                  </a:lnTo>
                  <a:lnTo>
                    <a:pt x="1553" y="2618"/>
                  </a:lnTo>
                  <a:lnTo>
                    <a:pt x="1547" y="2519"/>
                  </a:lnTo>
                  <a:lnTo>
                    <a:pt x="1517" y="2295"/>
                  </a:lnTo>
                  <a:lnTo>
                    <a:pt x="1424" y="1841"/>
                  </a:lnTo>
                  <a:lnTo>
                    <a:pt x="1323" y="1529"/>
                  </a:lnTo>
                  <a:lnTo>
                    <a:pt x="1284" y="1492"/>
                  </a:lnTo>
                  <a:lnTo>
                    <a:pt x="1237" y="1467"/>
                  </a:lnTo>
                  <a:lnTo>
                    <a:pt x="1028" y="1373"/>
                  </a:lnTo>
                  <a:lnTo>
                    <a:pt x="976" y="1323"/>
                  </a:lnTo>
                  <a:lnTo>
                    <a:pt x="939" y="1245"/>
                  </a:lnTo>
                  <a:lnTo>
                    <a:pt x="923" y="1193"/>
                  </a:lnTo>
                  <a:lnTo>
                    <a:pt x="924" y="1170"/>
                  </a:lnTo>
                  <a:lnTo>
                    <a:pt x="933" y="1137"/>
                  </a:lnTo>
                  <a:lnTo>
                    <a:pt x="1020" y="953"/>
                  </a:lnTo>
                  <a:lnTo>
                    <a:pt x="1055" y="848"/>
                  </a:lnTo>
                  <a:lnTo>
                    <a:pt x="1071" y="786"/>
                  </a:lnTo>
                  <a:lnTo>
                    <a:pt x="1077" y="739"/>
                  </a:lnTo>
                  <a:lnTo>
                    <a:pt x="1077" y="702"/>
                  </a:lnTo>
                  <a:lnTo>
                    <a:pt x="1077" y="677"/>
                  </a:lnTo>
                  <a:lnTo>
                    <a:pt x="1076" y="647"/>
                  </a:lnTo>
                  <a:lnTo>
                    <a:pt x="1067" y="507"/>
                  </a:lnTo>
                  <a:lnTo>
                    <a:pt x="1035" y="280"/>
                  </a:lnTo>
                  <a:lnTo>
                    <a:pt x="941" y="128"/>
                  </a:lnTo>
                  <a:lnTo>
                    <a:pt x="830" y="4"/>
                  </a:lnTo>
                  <a:lnTo>
                    <a:pt x="814" y="0"/>
                  </a:lnTo>
                  <a:lnTo>
                    <a:pt x="792" y="0"/>
                  </a:lnTo>
                  <a:lnTo>
                    <a:pt x="749" y="16"/>
                  </a:lnTo>
                  <a:lnTo>
                    <a:pt x="723" y="39"/>
                  </a:lnTo>
                  <a:lnTo>
                    <a:pt x="720" y="48"/>
                  </a:lnTo>
                  <a:lnTo>
                    <a:pt x="729" y="58"/>
                  </a:lnTo>
                  <a:lnTo>
                    <a:pt x="700" y="23"/>
                  </a:lnTo>
                  <a:lnTo>
                    <a:pt x="664" y="6"/>
                  </a:lnTo>
                  <a:lnTo>
                    <a:pt x="646" y="3"/>
                  </a:lnTo>
                  <a:lnTo>
                    <a:pt x="630" y="13"/>
                  </a:lnTo>
                  <a:lnTo>
                    <a:pt x="543" y="110"/>
                  </a:lnTo>
                  <a:lnTo>
                    <a:pt x="462" y="224"/>
                  </a:lnTo>
                  <a:lnTo>
                    <a:pt x="452" y="417"/>
                  </a:lnTo>
                  <a:lnTo>
                    <a:pt x="452" y="540"/>
                  </a:lnTo>
                  <a:lnTo>
                    <a:pt x="448" y="621"/>
                  </a:lnTo>
                  <a:lnTo>
                    <a:pt x="432" y="660"/>
                  </a:lnTo>
                  <a:lnTo>
                    <a:pt x="418" y="703"/>
                  </a:lnTo>
                  <a:lnTo>
                    <a:pt x="418" y="728"/>
                  </a:lnTo>
                  <a:lnTo>
                    <a:pt x="416" y="750"/>
                  </a:lnTo>
                  <a:lnTo>
                    <a:pt x="416" y="773"/>
                  </a:lnTo>
                  <a:lnTo>
                    <a:pt x="416" y="806"/>
                  </a:lnTo>
                  <a:lnTo>
                    <a:pt x="452" y="875"/>
                  </a:lnTo>
                  <a:lnTo>
                    <a:pt x="489" y="946"/>
                  </a:lnTo>
                  <a:lnTo>
                    <a:pt x="538" y="1069"/>
                  </a:lnTo>
                  <a:lnTo>
                    <a:pt x="553" y="1132"/>
                  </a:lnTo>
                  <a:lnTo>
                    <a:pt x="550" y="1163"/>
                  </a:lnTo>
                  <a:lnTo>
                    <a:pt x="552" y="1187"/>
                  </a:lnTo>
                  <a:lnTo>
                    <a:pt x="553" y="1225"/>
                  </a:lnTo>
                  <a:lnTo>
                    <a:pt x="547" y="1259"/>
                  </a:lnTo>
                  <a:lnTo>
                    <a:pt x="530" y="1285"/>
                  </a:lnTo>
                  <a:lnTo>
                    <a:pt x="478" y="1330"/>
                  </a:lnTo>
                  <a:lnTo>
                    <a:pt x="423" y="1372"/>
                  </a:lnTo>
                  <a:lnTo>
                    <a:pt x="327" y="1375"/>
                  </a:lnTo>
                  <a:lnTo>
                    <a:pt x="211" y="1398"/>
                  </a:lnTo>
                  <a:lnTo>
                    <a:pt x="90" y="1490"/>
                  </a:lnTo>
                  <a:lnTo>
                    <a:pt x="56" y="1622"/>
                  </a:lnTo>
                  <a:lnTo>
                    <a:pt x="33" y="1763"/>
                  </a:lnTo>
                  <a:lnTo>
                    <a:pt x="4" y="2369"/>
                  </a:lnTo>
                  <a:lnTo>
                    <a:pt x="0" y="2852"/>
                  </a:lnTo>
                  <a:lnTo>
                    <a:pt x="471" y="2886"/>
                  </a:lnTo>
                  <a:lnTo>
                    <a:pt x="948" y="2894"/>
                  </a:lnTo>
                  <a:lnTo>
                    <a:pt x="1213" y="2894"/>
                  </a:lnTo>
                  <a:lnTo>
                    <a:pt x="1486" y="2887"/>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0" name="Freeform 5"/>
            <p:cNvSpPr>
              <a:spLocks/>
            </p:cNvSpPr>
            <p:nvPr/>
          </p:nvSpPr>
          <p:spPr bwMode="auto">
            <a:xfrm>
              <a:off x="4205" y="1742"/>
              <a:ext cx="789" cy="940"/>
            </a:xfrm>
            <a:custGeom>
              <a:avLst/>
              <a:gdLst>
                <a:gd name="T0" fmla="*/ 1 w 1577"/>
                <a:gd name="T1" fmla="*/ 0 h 2821"/>
                <a:gd name="T2" fmla="*/ 0 w 1577"/>
                <a:gd name="T3" fmla="*/ 0 h 2821"/>
                <a:gd name="T4" fmla="*/ 1 w 1577"/>
                <a:gd name="T5" fmla="*/ 0 h 2821"/>
                <a:gd name="T6" fmla="*/ 1 w 1577"/>
                <a:gd name="T7" fmla="*/ 0 h 2821"/>
                <a:gd name="T8" fmla="*/ 1 w 1577"/>
                <a:gd name="T9" fmla="*/ 0 h 2821"/>
                <a:gd name="T10" fmla="*/ 1 w 1577"/>
                <a:gd name="T11" fmla="*/ 0 h 2821"/>
                <a:gd name="T12" fmla="*/ 1 w 1577"/>
                <a:gd name="T13" fmla="*/ 0 h 2821"/>
                <a:gd name="T14" fmla="*/ 1 w 1577"/>
                <a:gd name="T15" fmla="*/ 0 h 2821"/>
                <a:gd name="T16" fmla="*/ 1 w 1577"/>
                <a:gd name="T17" fmla="*/ 0 h 2821"/>
                <a:gd name="T18" fmla="*/ 1 w 1577"/>
                <a:gd name="T19" fmla="*/ 0 h 2821"/>
                <a:gd name="T20" fmla="*/ 1 w 1577"/>
                <a:gd name="T21" fmla="*/ 0 h 2821"/>
                <a:gd name="T22" fmla="*/ 1 w 1577"/>
                <a:gd name="T23" fmla="*/ 0 h 2821"/>
                <a:gd name="T24" fmla="*/ 1 w 1577"/>
                <a:gd name="T25" fmla="*/ 0 h 2821"/>
                <a:gd name="T26" fmla="*/ 1 w 1577"/>
                <a:gd name="T27" fmla="*/ 0 h 2821"/>
                <a:gd name="T28" fmla="*/ 1 w 1577"/>
                <a:gd name="T29" fmla="*/ 0 h 2821"/>
                <a:gd name="T30" fmla="*/ 1 w 1577"/>
                <a:gd name="T31" fmla="*/ 0 h 2821"/>
                <a:gd name="T32" fmla="*/ 1 w 1577"/>
                <a:gd name="T33" fmla="*/ 0 h 2821"/>
                <a:gd name="T34" fmla="*/ 1 w 1577"/>
                <a:gd name="T35" fmla="*/ 0 h 2821"/>
                <a:gd name="T36" fmla="*/ 1 w 1577"/>
                <a:gd name="T37" fmla="*/ 0 h 2821"/>
                <a:gd name="T38" fmla="*/ 1 w 1577"/>
                <a:gd name="T39" fmla="*/ 0 h 2821"/>
                <a:gd name="T40" fmla="*/ 1 w 1577"/>
                <a:gd name="T41" fmla="*/ 0 h 2821"/>
                <a:gd name="T42" fmla="*/ 1 w 1577"/>
                <a:gd name="T43" fmla="*/ 0 h 2821"/>
                <a:gd name="T44" fmla="*/ 1 w 1577"/>
                <a:gd name="T45" fmla="*/ 0 h 2821"/>
                <a:gd name="T46" fmla="*/ 1 w 1577"/>
                <a:gd name="T47" fmla="*/ 0 h 2821"/>
                <a:gd name="T48" fmla="*/ 1 w 1577"/>
                <a:gd name="T49" fmla="*/ 0 h 2821"/>
                <a:gd name="T50" fmla="*/ 1 w 1577"/>
                <a:gd name="T51" fmla="*/ 0 h 2821"/>
                <a:gd name="T52" fmla="*/ 1 w 1577"/>
                <a:gd name="T53" fmla="*/ 0 h 2821"/>
                <a:gd name="T54" fmla="*/ 1 w 1577"/>
                <a:gd name="T55" fmla="*/ 0 h 2821"/>
                <a:gd name="T56" fmla="*/ 1 w 1577"/>
                <a:gd name="T57" fmla="*/ 0 h 2821"/>
                <a:gd name="T58" fmla="*/ 1 w 1577"/>
                <a:gd name="T59" fmla="*/ 0 h 2821"/>
                <a:gd name="T60" fmla="*/ 1 w 1577"/>
                <a:gd name="T61" fmla="*/ 0 h 2821"/>
                <a:gd name="T62" fmla="*/ 1 w 1577"/>
                <a:gd name="T63" fmla="*/ 0 h 2821"/>
                <a:gd name="T64" fmla="*/ 1 w 1577"/>
                <a:gd name="T65" fmla="*/ 0 h 2821"/>
                <a:gd name="T66" fmla="*/ 1 w 1577"/>
                <a:gd name="T67" fmla="*/ 0 h 28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7"/>
                <a:gd name="T103" fmla="*/ 0 h 2821"/>
                <a:gd name="T104" fmla="*/ 1577 w 1577"/>
                <a:gd name="T105" fmla="*/ 2821 h 28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7" h="2821">
                  <a:moveTo>
                    <a:pt x="31" y="2790"/>
                  </a:moveTo>
                  <a:lnTo>
                    <a:pt x="17" y="2757"/>
                  </a:lnTo>
                  <a:lnTo>
                    <a:pt x="7" y="2669"/>
                  </a:lnTo>
                  <a:lnTo>
                    <a:pt x="0" y="2396"/>
                  </a:lnTo>
                  <a:lnTo>
                    <a:pt x="14" y="1941"/>
                  </a:lnTo>
                  <a:lnTo>
                    <a:pt x="31" y="1831"/>
                  </a:lnTo>
                  <a:lnTo>
                    <a:pt x="60" y="1732"/>
                  </a:lnTo>
                  <a:lnTo>
                    <a:pt x="188" y="1521"/>
                  </a:lnTo>
                  <a:lnTo>
                    <a:pt x="260" y="1485"/>
                  </a:lnTo>
                  <a:lnTo>
                    <a:pt x="300" y="1463"/>
                  </a:lnTo>
                  <a:lnTo>
                    <a:pt x="319" y="1434"/>
                  </a:lnTo>
                  <a:lnTo>
                    <a:pt x="310" y="1405"/>
                  </a:lnTo>
                  <a:lnTo>
                    <a:pt x="291" y="1371"/>
                  </a:lnTo>
                  <a:lnTo>
                    <a:pt x="261" y="1306"/>
                  </a:lnTo>
                  <a:lnTo>
                    <a:pt x="261" y="1278"/>
                  </a:lnTo>
                  <a:lnTo>
                    <a:pt x="267" y="1246"/>
                  </a:lnTo>
                  <a:lnTo>
                    <a:pt x="288" y="1174"/>
                  </a:lnTo>
                  <a:lnTo>
                    <a:pt x="327" y="1041"/>
                  </a:lnTo>
                  <a:lnTo>
                    <a:pt x="331" y="894"/>
                  </a:lnTo>
                  <a:lnTo>
                    <a:pt x="331" y="855"/>
                  </a:lnTo>
                  <a:lnTo>
                    <a:pt x="331" y="835"/>
                  </a:lnTo>
                  <a:lnTo>
                    <a:pt x="330" y="813"/>
                  </a:lnTo>
                  <a:lnTo>
                    <a:pt x="327" y="745"/>
                  </a:lnTo>
                  <a:lnTo>
                    <a:pt x="305" y="612"/>
                  </a:lnTo>
                  <a:lnTo>
                    <a:pt x="294" y="542"/>
                  </a:lnTo>
                  <a:lnTo>
                    <a:pt x="291" y="510"/>
                  </a:lnTo>
                  <a:lnTo>
                    <a:pt x="290" y="482"/>
                  </a:lnTo>
                  <a:lnTo>
                    <a:pt x="319" y="329"/>
                  </a:lnTo>
                  <a:lnTo>
                    <a:pt x="372" y="185"/>
                  </a:lnTo>
                  <a:lnTo>
                    <a:pt x="455" y="74"/>
                  </a:lnTo>
                  <a:lnTo>
                    <a:pt x="508" y="25"/>
                  </a:lnTo>
                  <a:lnTo>
                    <a:pt x="556" y="0"/>
                  </a:lnTo>
                  <a:lnTo>
                    <a:pt x="584" y="10"/>
                  </a:lnTo>
                  <a:lnTo>
                    <a:pt x="614" y="29"/>
                  </a:lnTo>
                  <a:lnTo>
                    <a:pt x="696" y="75"/>
                  </a:lnTo>
                  <a:lnTo>
                    <a:pt x="725" y="64"/>
                  </a:lnTo>
                  <a:lnTo>
                    <a:pt x="756" y="55"/>
                  </a:lnTo>
                  <a:lnTo>
                    <a:pt x="801" y="87"/>
                  </a:lnTo>
                  <a:lnTo>
                    <a:pt x="852" y="144"/>
                  </a:lnTo>
                  <a:lnTo>
                    <a:pt x="931" y="274"/>
                  </a:lnTo>
                  <a:lnTo>
                    <a:pt x="979" y="420"/>
                  </a:lnTo>
                  <a:lnTo>
                    <a:pt x="1015" y="581"/>
                  </a:lnTo>
                  <a:lnTo>
                    <a:pt x="1058" y="900"/>
                  </a:lnTo>
                  <a:lnTo>
                    <a:pt x="1065" y="1150"/>
                  </a:lnTo>
                  <a:lnTo>
                    <a:pt x="1070" y="1236"/>
                  </a:lnTo>
                  <a:lnTo>
                    <a:pt x="1072" y="1284"/>
                  </a:lnTo>
                  <a:lnTo>
                    <a:pt x="1072" y="1306"/>
                  </a:lnTo>
                  <a:lnTo>
                    <a:pt x="1071" y="1326"/>
                  </a:lnTo>
                  <a:lnTo>
                    <a:pt x="1064" y="1358"/>
                  </a:lnTo>
                  <a:lnTo>
                    <a:pt x="1058" y="1392"/>
                  </a:lnTo>
                  <a:lnTo>
                    <a:pt x="1073" y="1423"/>
                  </a:lnTo>
                  <a:lnTo>
                    <a:pt x="1103" y="1454"/>
                  </a:lnTo>
                  <a:lnTo>
                    <a:pt x="1163" y="1501"/>
                  </a:lnTo>
                  <a:lnTo>
                    <a:pt x="1307" y="1616"/>
                  </a:lnTo>
                  <a:lnTo>
                    <a:pt x="1563" y="2106"/>
                  </a:lnTo>
                  <a:lnTo>
                    <a:pt x="1571" y="2210"/>
                  </a:lnTo>
                  <a:lnTo>
                    <a:pt x="1564" y="2226"/>
                  </a:lnTo>
                  <a:lnTo>
                    <a:pt x="1563" y="2256"/>
                  </a:lnTo>
                  <a:lnTo>
                    <a:pt x="1563" y="2281"/>
                  </a:lnTo>
                  <a:lnTo>
                    <a:pt x="1563" y="2315"/>
                  </a:lnTo>
                  <a:lnTo>
                    <a:pt x="1574" y="2617"/>
                  </a:lnTo>
                  <a:lnTo>
                    <a:pt x="1577" y="2751"/>
                  </a:lnTo>
                  <a:lnTo>
                    <a:pt x="1577" y="2775"/>
                  </a:lnTo>
                  <a:lnTo>
                    <a:pt x="1576" y="2793"/>
                  </a:lnTo>
                  <a:lnTo>
                    <a:pt x="1570" y="2809"/>
                  </a:lnTo>
                  <a:lnTo>
                    <a:pt x="763" y="2821"/>
                  </a:lnTo>
                  <a:lnTo>
                    <a:pt x="366" y="2816"/>
                  </a:lnTo>
                  <a:lnTo>
                    <a:pt x="31" y="2790"/>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1" name="Freeform 6"/>
            <p:cNvSpPr>
              <a:spLocks/>
            </p:cNvSpPr>
            <p:nvPr/>
          </p:nvSpPr>
          <p:spPr bwMode="auto">
            <a:xfrm>
              <a:off x="3800" y="1869"/>
              <a:ext cx="946" cy="925"/>
            </a:xfrm>
            <a:custGeom>
              <a:avLst/>
              <a:gdLst>
                <a:gd name="T0" fmla="*/ 0 w 1891"/>
                <a:gd name="T1" fmla="*/ 0 h 2775"/>
                <a:gd name="T2" fmla="*/ 1 w 1891"/>
                <a:gd name="T3" fmla="*/ 0 h 2775"/>
                <a:gd name="T4" fmla="*/ 1 w 1891"/>
                <a:gd name="T5" fmla="*/ 0 h 2775"/>
                <a:gd name="T6" fmla="*/ 1 w 1891"/>
                <a:gd name="T7" fmla="*/ 0 h 2775"/>
                <a:gd name="T8" fmla="*/ 1 w 1891"/>
                <a:gd name="T9" fmla="*/ 0 h 2775"/>
                <a:gd name="T10" fmla="*/ 1 w 1891"/>
                <a:gd name="T11" fmla="*/ 0 h 2775"/>
                <a:gd name="T12" fmla="*/ 1 w 1891"/>
                <a:gd name="T13" fmla="*/ 0 h 2775"/>
                <a:gd name="T14" fmla="*/ 1 w 1891"/>
                <a:gd name="T15" fmla="*/ 0 h 2775"/>
                <a:gd name="T16" fmla="*/ 1 w 1891"/>
                <a:gd name="T17" fmla="*/ 0 h 2775"/>
                <a:gd name="T18" fmla="*/ 1 w 1891"/>
                <a:gd name="T19" fmla="*/ 0 h 2775"/>
                <a:gd name="T20" fmla="*/ 1 w 1891"/>
                <a:gd name="T21" fmla="*/ 0 h 2775"/>
                <a:gd name="T22" fmla="*/ 1 w 1891"/>
                <a:gd name="T23" fmla="*/ 0 h 2775"/>
                <a:gd name="T24" fmla="*/ 1 w 1891"/>
                <a:gd name="T25" fmla="*/ 0 h 2775"/>
                <a:gd name="T26" fmla="*/ 1 w 1891"/>
                <a:gd name="T27" fmla="*/ 0 h 2775"/>
                <a:gd name="T28" fmla="*/ 1 w 1891"/>
                <a:gd name="T29" fmla="*/ 0 h 2775"/>
                <a:gd name="T30" fmla="*/ 1 w 1891"/>
                <a:gd name="T31" fmla="*/ 0 h 2775"/>
                <a:gd name="T32" fmla="*/ 1 w 1891"/>
                <a:gd name="T33" fmla="*/ 0 h 2775"/>
                <a:gd name="T34" fmla="*/ 1 w 1891"/>
                <a:gd name="T35" fmla="*/ 0 h 2775"/>
                <a:gd name="T36" fmla="*/ 1 w 1891"/>
                <a:gd name="T37" fmla="*/ 0 h 2775"/>
                <a:gd name="T38" fmla="*/ 1 w 1891"/>
                <a:gd name="T39" fmla="*/ 0 h 2775"/>
                <a:gd name="T40" fmla="*/ 1 w 1891"/>
                <a:gd name="T41" fmla="*/ 0 h 2775"/>
                <a:gd name="T42" fmla="*/ 1 w 1891"/>
                <a:gd name="T43" fmla="*/ 0 h 2775"/>
                <a:gd name="T44" fmla="*/ 1 w 1891"/>
                <a:gd name="T45" fmla="*/ 0 h 2775"/>
                <a:gd name="T46" fmla="*/ 1 w 1891"/>
                <a:gd name="T47" fmla="*/ 0 h 2775"/>
                <a:gd name="T48" fmla="*/ 1 w 1891"/>
                <a:gd name="T49" fmla="*/ 0 h 2775"/>
                <a:gd name="T50" fmla="*/ 1 w 1891"/>
                <a:gd name="T51" fmla="*/ 0 h 2775"/>
                <a:gd name="T52" fmla="*/ 1 w 1891"/>
                <a:gd name="T53" fmla="*/ 0 h 2775"/>
                <a:gd name="T54" fmla="*/ 1 w 1891"/>
                <a:gd name="T55" fmla="*/ 0 h 2775"/>
                <a:gd name="T56" fmla="*/ 1 w 1891"/>
                <a:gd name="T57" fmla="*/ 0 h 2775"/>
                <a:gd name="T58" fmla="*/ 1 w 1891"/>
                <a:gd name="T59" fmla="*/ 0 h 2775"/>
                <a:gd name="T60" fmla="*/ 1 w 1891"/>
                <a:gd name="T61" fmla="*/ 0 h 2775"/>
                <a:gd name="T62" fmla="*/ 1 w 1891"/>
                <a:gd name="T63" fmla="*/ 0 h 2775"/>
                <a:gd name="T64" fmla="*/ 1 w 1891"/>
                <a:gd name="T65" fmla="*/ 0 h 2775"/>
                <a:gd name="T66" fmla="*/ 1 w 1891"/>
                <a:gd name="T67" fmla="*/ 0 h 2775"/>
                <a:gd name="T68" fmla="*/ 1 w 1891"/>
                <a:gd name="T69" fmla="*/ 0 h 2775"/>
                <a:gd name="T70" fmla="*/ 1 w 1891"/>
                <a:gd name="T71" fmla="*/ 0 h 2775"/>
                <a:gd name="T72" fmla="*/ 1 w 1891"/>
                <a:gd name="T73" fmla="*/ 0 h 2775"/>
                <a:gd name="T74" fmla="*/ 0 w 1891"/>
                <a:gd name="T75" fmla="*/ 0 h 27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1"/>
                <a:gd name="T115" fmla="*/ 0 h 2775"/>
                <a:gd name="T116" fmla="*/ 1891 w 1891"/>
                <a:gd name="T117" fmla="*/ 2775 h 27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1" h="2775">
                  <a:moveTo>
                    <a:pt x="0" y="2723"/>
                  </a:moveTo>
                  <a:lnTo>
                    <a:pt x="86" y="1843"/>
                  </a:lnTo>
                  <a:lnTo>
                    <a:pt x="136" y="1713"/>
                  </a:lnTo>
                  <a:lnTo>
                    <a:pt x="212" y="1528"/>
                  </a:lnTo>
                  <a:lnTo>
                    <a:pt x="301" y="1508"/>
                  </a:lnTo>
                  <a:lnTo>
                    <a:pt x="477" y="1473"/>
                  </a:lnTo>
                  <a:lnTo>
                    <a:pt x="562" y="1426"/>
                  </a:lnTo>
                  <a:lnTo>
                    <a:pt x="633" y="1368"/>
                  </a:lnTo>
                  <a:lnTo>
                    <a:pt x="660" y="1209"/>
                  </a:lnTo>
                  <a:lnTo>
                    <a:pt x="575" y="997"/>
                  </a:lnTo>
                  <a:lnTo>
                    <a:pt x="519" y="978"/>
                  </a:lnTo>
                  <a:lnTo>
                    <a:pt x="468" y="748"/>
                  </a:lnTo>
                  <a:lnTo>
                    <a:pt x="503" y="689"/>
                  </a:lnTo>
                  <a:lnTo>
                    <a:pt x="487" y="462"/>
                  </a:lnTo>
                  <a:lnTo>
                    <a:pt x="493" y="249"/>
                  </a:lnTo>
                  <a:lnTo>
                    <a:pt x="554" y="165"/>
                  </a:lnTo>
                  <a:lnTo>
                    <a:pt x="679" y="21"/>
                  </a:lnTo>
                  <a:lnTo>
                    <a:pt x="779" y="0"/>
                  </a:lnTo>
                  <a:lnTo>
                    <a:pt x="910" y="0"/>
                  </a:lnTo>
                  <a:lnTo>
                    <a:pt x="1012" y="58"/>
                  </a:lnTo>
                  <a:lnTo>
                    <a:pt x="1097" y="165"/>
                  </a:lnTo>
                  <a:lnTo>
                    <a:pt x="1154" y="341"/>
                  </a:lnTo>
                  <a:lnTo>
                    <a:pt x="1167" y="496"/>
                  </a:lnTo>
                  <a:lnTo>
                    <a:pt x="1167" y="629"/>
                  </a:lnTo>
                  <a:lnTo>
                    <a:pt x="1220" y="652"/>
                  </a:lnTo>
                  <a:lnTo>
                    <a:pt x="1202" y="865"/>
                  </a:lnTo>
                  <a:lnTo>
                    <a:pt x="1130" y="903"/>
                  </a:lnTo>
                  <a:lnTo>
                    <a:pt x="1112" y="1033"/>
                  </a:lnTo>
                  <a:lnTo>
                    <a:pt x="1086" y="1179"/>
                  </a:lnTo>
                  <a:lnTo>
                    <a:pt x="1104" y="1293"/>
                  </a:lnTo>
                  <a:lnTo>
                    <a:pt x="1197" y="1368"/>
                  </a:lnTo>
                  <a:lnTo>
                    <a:pt x="1321" y="1411"/>
                  </a:lnTo>
                  <a:lnTo>
                    <a:pt x="1497" y="1448"/>
                  </a:lnTo>
                  <a:lnTo>
                    <a:pt x="1620" y="1459"/>
                  </a:lnTo>
                  <a:lnTo>
                    <a:pt x="1687" y="1579"/>
                  </a:lnTo>
                  <a:lnTo>
                    <a:pt x="1738" y="1687"/>
                  </a:lnTo>
                  <a:lnTo>
                    <a:pt x="1891" y="2775"/>
                  </a:lnTo>
                  <a:lnTo>
                    <a:pt x="0" y="2723"/>
                  </a:lnTo>
                  <a:close/>
                </a:path>
              </a:pathLst>
            </a:custGeom>
            <a:solidFill>
              <a:srgbClr val="808080"/>
            </a:solidFill>
            <a:ln w="1588">
              <a:solidFill>
                <a:srgbClr val="919191"/>
              </a:solidFill>
              <a:round/>
              <a:headEnd/>
              <a:tailEnd/>
            </a:ln>
          </p:spPr>
          <p:txBody>
            <a:bodyPr/>
            <a:lstStyle/>
            <a:p>
              <a:endParaRPr lang="en-GB"/>
            </a:p>
          </p:txBody>
        </p:sp>
        <p:sp>
          <p:nvSpPr>
            <p:cNvPr id="19462" name="Freeform 7"/>
            <p:cNvSpPr>
              <a:spLocks/>
            </p:cNvSpPr>
            <p:nvPr/>
          </p:nvSpPr>
          <p:spPr bwMode="auto">
            <a:xfrm>
              <a:off x="1544" y="1762"/>
              <a:ext cx="739" cy="982"/>
            </a:xfrm>
            <a:custGeom>
              <a:avLst/>
              <a:gdLst>
                <a:gd name="T0" fmla="*/ 0 w 1479"/>
                <a:gd name="T1" fmla="*/ 0 h 2946"/>
                <a:gd name="T2" fmla="*/ 0 w 1479"/>
                <a:gd name="T3" fmla="*/ 0 h 2946"/>
                <a:gd name="T4" fmla="*/ 0 w 1479"/>
                <a:gd name="T5" fmla="*/ 0 h 2946"/>
                <a:gd name="T6" fmla="*/ 0 w 1479"/>
                <a:gd name="T7" fmla="*/ 0 h 2946"/>
                <a:gd name="T8" fmla="*/ 0 w 1479"/>
                <a:gd name="T9" fmla="*/ 0 h 2946"/>
                <a:gd name="T10" fmla="*/ 0 w 1479"/>
                <a:gd name="T11" fmla="*/ 0 h 2946"/>
                <a:gd name="T12" fmla="*/ 0 w 1479"/>
                <a:gd name="T13" fmla="*/ 0 h 2946"/>
                <a:gd name="T14" fmla="*/ 0 w 1479"/>
                <a:gd name="T15" fmla="*/ 0 h 2946"/>
                <a:gd name="T16" fmla="*/ 0 w 1479"/>
                <a:gd name="T17" fmla="*/ 0 h 2946"/>
                <a:gd name="T18" fmla="*/ 0 w 1479"/>
                <a:gd name="T19" fmla="*/ 0 h 2946"/>
                <a:gd name="T20" fmla="*/ 0 w 1479"/>
                <a:gd name="T21" fmla="*/ 0 h 2946"/>
                <a:gd name="T22" fmla="*/ 0 w 1479"/>
                <a:gd name="T23" fmla="*/ 0 h 2946"/>
                <a:gd name="T24" fmla="*/ 0 w 1479"/>
                <a:gd name="T25" fmla="*/ 0 h 2946"/>
                <a:gd name="T26" fmla="*/ 0 w 1479"/>
                <a:gd name="T27" fmla="*/ 0 h 2946"/>
                <a:gd name="T28" fmla="*/ 0 w 1479"/>
                <a:gd name="T29" fmla="*/ 0 h 2946"/>
                <a:gd name="T30" fmla="*/ 0 w 1479"/>
                <a:gd name="T31" fmla="*/ 0 h 2946"/>
                <a:gd name="T32" fmla="*/ 0 w 1479"/>
                <a:gd name="T33" fmla="*/ 0 h 2946"/>
                <a:gd name="T34" fmla="*/ 0 w 1479"/>
                <a:gd name="T35" fmla="*/ 0 h 2946"/>
                <a:gd name="T36" fmla="*/ 0 w 1479"/>
                <a:gd name="T37" fmla="*/ 0 h 2946"/>
                <a:gd name="T38" fmla="*/ 0 w 1479"/>
                <a:gd name="T39" fmla="*/ 0 h 2946"/>
                <a:gd name="T40" fmla="*/ 0 w 1479"/>
                <a:gd name="T41" fmla="*/ 0 h 2946"/>
                <a:gd name="T42" fmla="*/ 0 w 1479"/>
                <a:gd name="T43" fmla="*/ 0 h 2946"/>
                <a:gd name="T44" fmla="*/ 0 w 1479"/>
                <a:gd name="T45" fmla="*/ 0 h 2946"/>
                <a:gd name="T46" fmla="*/ 0 w 1479"/>
                <a:gd name="T47" fmla="*/ 0 h 2946"/>
                <a:gd name="T48" fmla="*/ 0 w 1479"/>
                <a:gd name="T49" fmla="*/ 0 h 2946"/>
                <a:gd name="T50" fmla="*/ 0 w 1479"/>
                <a:gd name="T51" fmla="*/ 0 h 2946"/>
                <a:gd name="T52" fmla="*/ 0 w 1479"/>
                <a:gd name="T53" fmla="*/ 0 h 2946"/>
                <a:gd name="T54" fmla="*/ 0 w 1479"/>
                <a:gd name="T55" fmla="*/ 0 h 2946"/>
                <a:gd name="T56" fmla="*/ 0 w 1479"/>
                <a:gd name="T57" fmla="*/ 0 h 2946"/>
                <a:gd name="T58" fmla="*/ 0 w 1479"/>
                <a:gd name="T59" fmla="*/ 0 h 2946"/>
                <a:gd name="T60" fmla="*/ 0 w 1479"/>
                <a:gd name="T61" fmla="*/ 0 h 2946"/>
                <a:gd name="T62" fmla="*/ 0 w 1479"/>
                <a:gd name="T63" fmla="*/ 0 h 2946"/>
                <a:gd name="T64" fmla="*/ 0 w 1479"/>
                <a:gd name="T65" fmla="*/ 0 h 2946"/>
                <a:gd name="T66" fmla="*/ 0 w 1479"/>
                <a:gd name="T67" fmla="*/ 0 h 2946"/>
                <a:gd name="T68" fmla="*/ 0 w 1479"/>
                <a:gd name="T69" fmla="*/ 0 h 2946"/>
                <a:gd name="T70" fmla="*/ 0 w 1479"/>
                <a:gd name="T71" fmla="*/ 0 h 2946"/>
                <a:gd name="T72" fmla="*/ 0 w 1479"/>
                <a:gd name="T73" fmla="*/ 0 h 2946"/>
                <a:gd name="T74" fmla="*/ 0 w 1479"/>
                <a:gd name="T75" fmla="*/ 0 h 2946"/>
                <a:gd name="T76" fmla="*/ 0 w 1479"/>
                <a:gd name="T77" fmla="*/ 0 h 29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79"/>
                <a:gd name="T118" fmla="*/ 0 h 2946"/>
                <a:gd name="T119" fmla="*/ 1479 w 1479"/>
                <a:gd name="T120" fmla="*/ 2946 h 29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79" h="2946">
                  <a:moveTo>
                    <a:pt x="0" y="2946"/>
                  </a:moveTo>
                  <a:lnTo>
                    <a:pt x="20" y="1832"/>
                  </a:lnTo>
                  <a:lnTo>
                    <a:pt x="78" y="1502"/>
                  </a:lnTo>
                  <a:lnTo>
                    <a:pt x="195" y="1349"/>
                  </a:lnTo>
                  <a:lnTo>
                    <a:pt x="344" y="1324"/>
                  </a:lnTo>
                  <a:lnTo>
                    <a:pt x="474" y="1275"/>
                  </a:lnTo>
                  <a:lnTo>
                    <a:pt x="528" y="1167"/>
                  </a:lnTo>
                  <a:lnTo>
                    <a:pt x="532" y="1005"/>
                  </a:lnTo>
                  <a:lnTo>
                    <a:pt x="480" y="917"/>
                  </a:lnTo>
                  <a:lnTo>
                    <a:pt x="480" y="865"/>
                  </a:lnTo>
                  <a:lnTo>
                    <a:pt x="436" y="798"/>
                  </a:lnTo>
                  <a:lnTo>
                    <a:pt x="398" y="660"/>
                  </a:lnTo>
                  <a:lnTo>
                    <a:pt x="405" y="635"/>
                  </a:lnTo>
                  <a:lnTo>
                    <a:pt x="367" y="527"/>
                  </a:lnTo>
                  <a:lnTo>
                    <a:pt x="405" y="309"/>
                  </a:lnTo>
                  <a:lnTo>
                    <a:pt x="488" y="206"/>
                  </a:lnTo>
                  <a:lnTo>
                    <a:pt x="584" y="63"/>
                  </a:lnTo>
                  <a:lnTo>
                    <a:pt x="774" y="0"/>
                  </a:lnTo>
                  <a:lnTo>
                    <a:pt x="919" y="108"/>
                  </a:lnTo>
                  <a:lnTo>
                    <a:pt x="971" y="195"/>
                  </a:lnTo>
                  <a:lnTo>
                    <a:pt x="1054" y="238"/>
                  </a:lnTo>
                  <a:lnTo>
                    <a:pt x="1054" y="336"/>
                  </a:lnTo>
                  <a:lnTo>
                    <a:pt x="1063" y="391"/>
                  </a:lnTo>
                  <a:lnTo>
                    <a:pt x="1124" y="499"/>
                  </a:lnTo>
                  <a:lnTo>
                    <a:pt x="1075" y="651"/>
                  </a:lnTo>
                  <a:lnTo>
                    <a:pt x="1083" y="759"/>
                  </a:lnTo>
                  <a:lnTo>
                    <a:pt x="1038" y="865"/>
                  </a:lnTo>
                  <a:lnTo>
                    <a:pt x="1002" y="897"/>
                  </a:lnTo>
                  <a:lnTo>
                    <a:pt x="1002" y="949"/>
                  </a:lnTo>
                  <a:lnTo>
                    <a:pt x="957" y="1070"/>
                  </a:lnTo>
                  <a:lnTo>
                    <a:pt x="926" y="1167"/>
                  </a:lnTo>
                  <a:lnTo>
                    <a:pt x="1018" y="1275"/>
                  </a:lnTo>
                  <a:lnTo>
                    <a:pt x="1175" y="1380"/>
                  </a:lnTo>
                  <a:lnTo>
                    <a:pt x="1340" y="1489"/>
                  </a:lnTo>
                  <a:lnTo>
                    <a:pt x="1416" y="1617"/>
                  </a:lnTo>
                  <a:lnTo>
                    <a:pt x="1447" y="1789"/>
                  </a:lnTo>
                  <a:lnTo>
                    <a:pt x="1470" y="2052"/>
                  </a:lnTo>
                  <a:lnTo>
                    <a:pt x="1479" y="2817"/>
                  </a:lnTo>
                  <a:lnTo>
                    <a:pt x="0" y="2946"/>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3" name="Freeform 8"/>
            <p:cNvSpPr>
              <a:spLocks/>
            </p:cNvSpPr>
            <p:nvPr/>
          </p:nvSpPr>
          <p:spPr bwMode="auto">
            <a:xfrm>
              <a:off x="2100" y="1704"/>
              <a:ext cx="789" cy="1031"/>
            </a:xfrm>
            <a:custGeom>
              <a:avLst/>
              <a:gdLst>
                <a:gd name="T0" fmla="*/ 1 w 1577"/>
                <a:gd name="T1" fmla="*/ 0 h 3093"/>
                <a:gd name="T2" fmla="*/ 0 w 1577"/>
                <a:gd name="T3" fmla="*/ 0 h 3093"/>
                <a:gd name="T4" fmla="*/ 1 w 1577"/>
                <a:gd name="T5" fmla="*/ 0 h 3093"/>
                <a:gd name="T6" fmla="*/ 1 w 1577"/>
                <a:gd name="T7" fmla="*/ 0 h 3093"/>
                <a:gd name="T8" fmla="*/ 1 w 1577"/>
                <a:gd name="T9" fmla="*/ 0 h 3093"/>
                <a:gd name="T10" fmla="*/ 1 w 1577"/>
                <a:gd name="T11" fmla="*/ 0 h 3093"/>
                <a:gd name="T12" fmla="*/ 1 w 1577"/>
                <a:gd name="T13" fmla="*/ 0 h 3093"/>
                <a:gd name="T14" fmla="*/ 1 w 1577"/>
                <a:gd name="T15" fmla="*/ 0 h 3093"/>
                <a:gd name="T16" fmla="*/ 1 w 1577"/>
                <a:gd name="T17" fmla="*/ 0 h 3093"/>
                <a:gd name="T18" fmla="*/ 1 w 1577"/>
                <a:gd name="T19" fmla="*/ 0 h 3093"/>
                <a:gd name="T20" fmla="*/ 1 w 1577"/>
                <a:gd name="T21" fmla="*/ 0 h 3093"/>
                <a:gd name="T22" fmla="*/ 1 w 1577"/>
                <a:gd name="T23" fmla="*/ 0 h 3093"/>
                <a:gd name="T24" fmla="*/ 1 w 1577"/>
                <a:gd name="T25" fmla="*/ 0 h 3093"/>
                <a:gd name="T26" fmla="*/ 1 w 1577"/>
                <a:gd name="T27" fmla="*/ 0 h 3093"/>
                <a:gd name="T28" fmla="*/ 1 w 1577"/>
                <a:gd name="T29" fmla="*/ 0 h 3093"/>
                <a:gd name="T30" fmla="*/ 1 w 1577"/>
                <a:gd name="T31" fmla="*/ 0 h 3093"/>
                <a:gd name="T32" fmla="*/ 1 w 1577"/>
                <a:gd name="T33" fmla="*/ 0 h 3093"/>
                <a:gd name="T34" fmla="*/ 1 w 1577"/>
                <a:gd name="T35" fmla="*/ 0 h 3093"/>
                <a:gd name="T36" fmla="*/ 1 w 1577"/>
                <a:gd name="T37" fmla="*/ 0 h 3093"/>
                <a:gd name="T38" fmla="*/ 1 w 1577"/>
                <a:gd name="T39" fmla="*/ 0 h 3093"/>
                <a:gd name="T40" fmla="*/ 1 w 1577"/>
                <a:gd name="T41" fmla="*/ 0 h 3093"/>
                <a:gd name="T42" fmla="*/ 1 w 1577"/>
                <a:gd name="T43" fmla="*/ 0 h 3093"/>
                <a:gd name="T44" fmla="*/ 1 w 1577"/>
                <a:gd name="T45" fmla="*/ 0 h 3093"/>
                <a:gd name="T46" fmla="*/ 1 w 1577"/>
                <a:gd name="T47" fmla="*/ 0 h 3093"/>
                <a:gd name="T48" fmla="*/ 1 w 1577"/>
                <a:gd name="T49" fmla="*/ 0 h 3093"/>
                <a:gd name="T50" fmla="*/ 1 w 1577"/>
                <a:gd name="T51" fmla="*/ 0 h 3093"/>
                <a:gd name="T52" fmla="*/ 1 w 1577"/>
                <a:gd name="T53" fmla="*/ 0 h 3093"/>
                <a:gd name="T54" fmla="*/ 1 w 1577"/>
                <a:gd name="T55" fmla="*/ 0 h 3093"/>
                <a:gd name="T56" fmla="*/ 1 w 1577"/>
                <a:gd name="T57" fmla="*/ 0 h 3093"/>
                <a:gd name="T58" fmla="*/ 1 w 1577"/>
                <a:gd name="T59" fmla="*/ 0 h 3093"/>
                <a:gd name="T60" fmla="*/ 1 w 1577"/>
                <a:gd name="T61" fmla="*/ 0 h 3093"/>
                <a:gd name="T62" fmla="*/ 1 w 1577"/>
                <a:gd name="T63" fmla="*/ 0 h 3093"/>
                <a:gd name="T64" fmla="*/ 1 w 1577"/>
                <a:gd name="T65" fmla="*/ 0 h 3093"/>
                <a:gd name="T66" fmla="*/ 1 w 1577"/>
                <a:gd name="T67" fmla="*/ 0 h 3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7"/>
                <a:gd name="T103" fmla="*/ 0 h 3093"/>
                <a:gd name="T104" fmla="*/ 1577 w 1577"/>
                <a:gd name="T105" fmla="*/ 3093 h 30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7" h="3093">
                  <a:moveTo>
                    <a:pt x="31" y="3059"/>
                  </a:moveTo>
                  <a:lnTo>
                    <a:pt x="17" y="3023"/>
                  </a:lnTo>
                  <a:lnTo>
                    <a:pt x="7" y="2927"/>
                  </a:lnTo>
                  <a:lnTo>
                    <a:pt x="0" y="2628"/>
                  </a:lnTo>
                  <a:lnTo>
                    <a:pt x="14" y="2128"/>
                  </a:lnTo>
                  <a:lnTo>
                    <a:pt x="31" y="2008"/>
                  </a:lnTo>
                  <a:lnTo>
                    <a:pt x="60" y="1898"/>
                  </a:lnTo>
                  <a:lnTo>
                    <a:pt x="188" y="1667"/>
                  </a:lnTo>
                  <a:lnTo>
                    <a:pt x="260" y="1627"/>
                  </a:lnTo>
                  <a:lnTo>
                    <a:pt x="300" y="1604"/>
                  </a:lnTo>
                  <a:lnTo>
                    <a:pt x="319" y="1573"/>
                  </a:lnTo>
                  <a:lnTo>
                    <a:pt x="310" y="1541"/>
                  </a:lnTo>
                  <a:lnTo>
                    <a:pt x="291" y="1504"/>
                  </a:lnTo>
                  <a:lnTo>
                    <a:pt x="261" y="1432"/>
                  </a:lnTo>
                  <a:lnTo>
                    <a:pt x="261" y="1401"/>
                  </a:lnTo>
                  <a:lnTo>
                    <a:pt x="268" y="1365"/>
                  </a:lnTo>
                  <a:lnTo>
                    <a:pt x="288" y="1287"/>
                  </a:lnTo>
                  <a:lnTo>
                    <a:pt x="327" y="1143"/>
                  </a:lnTo>
                  <a:lnTo>
                    <a:pt x="331" y="981"/>
                  </a:lnTo>
                  <a:lnTo>
                    <a:pt x="331" y="938"/>
                  </a:lnTo>
                  <a:lnTo>
                    <a:pt x="331" y="916"/>
                  </a:lnTo>
                  <a:lnTo>
                    <a:pt x="330" y="893"/>
                  </a:lnTo>
                  <a:lnTo>
                    <a:pt x="327" y="818"/>
                  </a:lnTo>
                  <a:lnTo>
                    <a:pt x="305" y="672"/>
                  </a:lnTo>
                  <a:lnTo>
                    <a:pt x="294" y="595"/>
                  </a:lnTo>
                  <a:lnTo>
                    <a:pt x="291" y="561"/>
                  </a:lnTo>
                  <a:lnTo>
                    <a:pt x="290" y="529"/>
                  </a:lnTo>
                  <a:lnTo>
                    <a:pt x="319" y="361"/>
                  </a:lnTo>
                  <a:lnTo>
                    <a:pt x="372" y="204"/>
                  </a:lnTo>
                  <a:lnTo>
                    <a:pt x="455" y="83"/>
                  </a:lnTo>
                  <a:lnTo>
                    <a:pt x="508" y="29"/>
                  </a:lnTo>
                  <a:lnTo>
                    <a:pt x="556" y="0"/>
                  </a:lnTo>
                  <a:lnTo>
                    <a:pt x="584" y="10"/>
                  </a:lnTo>
                  <a:lnTo>
                    <a:pt x="614" y="32"/>
                  </a:lnTo>
                  <a:lnTo>
                    <a:pt x="653" y="60"/>
                  </a:lnTo>
                  <a:lnTo>
                    <a:pt x="696" y="83"/>
                  </a:lnTo>
                  <a:lnTo>
                    <a:pt x="726" y="71"/>
                  </a:lnTo>
                  <a:lnTo>
                    <a:pt x="756" y="61"/>
                  </a:lnTo>
                  <a:lnTo>
                    <a:pt x="801" y="96"/>
                  </a:lnTo>
                  <a:lnTo>
                    <a:pt x="852" y="159"/>
                  </a:lnTo>
                  <a:lnTo>
                    <a:pt x="931" y="302"/>
                  </a:lnTo>
                  <a:lnTo>
                    <a:pt x="979" y="463"/>
                  </a:lnTo>
                  <a:lnTo>
                    <a:pt x="1015" y="637"/>
                  </a:lnTo>
                  <a:lnTo>
                    <a:pt x="1058" y="987"/>
                  </a:lnTo>
                  <a:lnTo>
                    <a:pt x="1065" y="1261"/>
                  </a:lnTo>
                  <a:lnTo>
                    <a:pt x="1070" y="1357"/>
                  </a:lnTo>
                  <a:lnTo>
                    <a:pt x="1072" y="1407"/>
                  </a:lnTo>
                  <a:lnTo>
                    <a:pt x="1072" y="1430"/>
                  </a:lnTo>
                  <a:lnTo>
                    <a:pt x="1071" y="1453"/>
                  </a:lnTo>
                  <a:lnTo>
                    <a:pt x="1064" y="1488"/>
                  </a:lnTo>
                  <a:lnTo>
                    <a:pt x="1058" y="1527"/>
                  </a:lnTo>
                  <a:lnTo>
                    <a:pt x="1103" y="1595"/>
                  </a:lnTo>
                  <a:lnTo>
                    <a:pt x="1163" y="1645"/>
                  </a:lnTo>
                  <a:lnTo>
                    <a:pt x="1307" y="1773"/>
                  </a:lnTo>
                  <a:lnTo>
                    <a:pt x="1563" y="2308"/>
                  </a:lnTo>
                  <a:lnTo>
                    <a:pt x="1571" y="2422"/>
                  </a:lnTo>
                  <a:lnTo>
                    <a:pt x="1564" y="2440"/>
                  </a:lnTo>
                  <a:lnTo>
                    <a:pt x="1563" y="2473"/>
                  </a:lnTo>
                  <a:lnTo>
                    <a:pt x="1563" y="2499"/>
                  </a:lnTo>
                  <a:lnTo>
                    <a:pt x="1563" y="2516"/>
                  </a:lnTo>
                  <a:lnTo>
                    <a:pt x="1563" y="2538"/>
                  </a:lnTo>
                  <a:lnTo>
                    <a:pt x="1574" y="2869"/>
                  </a:lnTo>
                  <a:lnTo>
                    <a:pt x="1577" y="3016"/>
                  </a:lnTo>
                  <a:lnTo>
                    <a:pt x="1577" y="3041"/>
                  </a:lnTo>
                  <a:lnTo>
                    <a:pt x="1576" y="3061"/>
                  </a:lnTo>
                  <a:lnTo>
                    <a:pt x="1570" y="3080"/>
                  </a:lnTo>
                  <a:lnTo>
                    <a:pt x="763" y="3093"/>
                  </a:lnTo>
                  <a:lnTo>
                    <a:pt x="366" y="3088"/>
                  </a:lnTo>
                  <a:lnTo>
                    <a:pt x="31" y="3059"/>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4" name="Freeform 9"/>
            <p:cNvSpPr>
              <a:spLocks/>
            </p:cNvSpPr>
            <p:nvPr/>
          </p:nvSpPr>
          <p:spPr bwMode="auto">
            <a:xfrm rot="-2660175">
              <a:off x="2627" y="1712"/>
              <a:ext cx="812" cy="969"/>
            </a:xfrm>
            <a:custGeom>
              <a:avLst/>
              <a:gdLst>
                <a:gd name="T0" fmla="*/ 1 w 1623"/>
                <a:gd name="T1" fmla="*/ 0 h 2907"/>
                <a:gd name="T2" fmla="*/ 1 w 1623"/>
                <a:gd name="T3" fmla="*/ 0 h 2907"/>
                <a:gd name="T4" fmla="*/ 1 w 1623"/>
                <a:gd name="T5" fmla="*/ 0 h 2907"/>
                <a:gd name="T6" fmla="*/ 1 w 1623"/>
                <a:gd name="T7" fmla="*/ 0 h 2907"/>
                <a:gd name="T8" fmla="*/ 1 w 1623"/>
                <a:gd name="T9" fmla="*/ 0 h 2907"/>
                <a:gd name="T10" fmla="*/ 1 w 1623"/>
                <a:gd name="T11" fmla="*/ 0 h 2907"/>
                <a:gd name="T12" fmla="*/ 1 w 1623"/>
                <a:gd name="T13" fmla="*/ 0 h 2907"/>
                <a:gd name="T14" fmla="*/ 1 w 1623"/>
                <a:gd name="T15" fmla="*/ 0 h 2907"/>
                <a:gd name="T16" fmla="*/ 1 w 1623"/>
                <a:gd name="T17" fmla="*/ 0 h 2907"/>
                <a:gd name="T18" fmla="*/ 1 w 1623"/>
                <a:gd name="T19" fmla="*/ 0 h 2907"/>
                <a:gd name="T20" fmla="*/ 1 w 1623"/>
                <a:gd name="T21" fmla="*/ 0 h 2907"/>
                <a:gd name="T22" fmla="*/ 1 w 1623"/>
                <a:gd name="T23" fmla="*/ 0 h 2907"/>
                <a:gd name="T24" fmla="*/ 1 w 1623"/>
                <a:gd name="T25" fmla="*/ 0 h 2907"/>
                <a:gd name="T26" fmla="*/ 1 w 1623"/>
                <a:gd name="T27" fmla="*/ 0 h 2907"/>
                <a:gd name="T28" fmla="*/ 1 w 1623"/>
                <a:gd name="T29" fmla="*/ 0 h 2907"/>
                <a:gd name="T30" fmla="*/ 1 w 1623"/>
                <a:gd name="T31" fmla="*/ 0 h 2907"/>
                <a:gd name="T32" fmla="*/ 1 w 1623"/>
                <a:gd name="T33" fmla="*/ 0 h 2907"/>
                <a:gd name="T34" fmla="*/ 1 w 1623"/>
                <a:gd name="T35" fmla="*/ 0 h 2907"/>
                <a:gd name="T36" fmla="*/ 1 w 1623"/>
                <a:gd name="T37" fmla="*/ 0 h 2907"/>
                <a:gd name="T38" fmla="*/ 1 w 1623"/>
                <a:gd name="T39" fmla="*/ 0 h 2907"/>
                <a:gd name="T40" fmla="*/ 1 w 1623"/>
                <a:gd name="T41" fmla="*/ 0 h 2907"/>
                <a:gd name="T42" fmla="*/ 1 w 1623"/>
                <a:gd name="T43" fmla="*/ 0 h 2907"/>
                <a:gd name="T44" fmla="*/ 1 w 1623"/>
                <a:gd name="T45" fmla="*/ 0 h 2907"/>
                <a:gd name="T46" fmla="*/ 1 w 1623"/>
                <a:gd name="T47" fmla="*/ 0 h 2907"/>
                <a:gd name="T48" fmla="*/ 1 w 1623"/>
                <a:gd name="T49" fmla="*/ 0 h 2907"/>
                <a:gd name="T50" fmla="*/ 1 w 1623"/>
                <a:gd name="T51" fmla="*/ 0 h 2907"/>
                <a:gd name="T52" fmla="*/ 1 w 1623"/>
                <a:gd name="T53" fmla="*/ 0 h 2907"/>
                <a:gd name="T54" fmla="*/ 1 w 1623"/>
                <a:gd name="T55" fmla="*/ 0 h 2907"/>
                <a:gd name="T56" fmla="*/ 1 w 1623"/>
                <a:gd name="T57" fmla="*/ 0 h 2907"/>
                <a:gd name="T58" fmla="*/ 1 w 1623"/>
                <a:gd name="T59" fmla="*/ 0 h 2907"/>
                <a:gd name="T60" fmla="*/ 1 w 1623"/>
                <a:gd name="T61" fmla="*/ 0 h 2907"/>
                <a:gd name="T62" fmla="*/ 1 w 1623"/>
                <a:gd name="T63" fmla="*/ 0 h 2907"/>
                <a:gd name="T64" fmla="*/ 1 w 1623"/>
                <a:gd name="T65" fmla="*/ 0 h 2907"/>
                <a:gd name="T66" fmla="*/ 1 w 1623"/>
                <a:gd name="T67" fmla="*/ 0 h 2907"/>
                <a:gd name="T68" fmla="*/ 1 w 1623"/>
                <a:gd name="T69" fmla="*/ 0 h 2907"/>
                <a:gd name="T70" fmla="*/ 1 w 1623"/>
                <a:gd name="T71" fmla="*/ 0 h 2907"/>
                <a:gd name="T72" fmla="*/ 1 w 1623"/>
                <a:gd name="T73" fmla="*/ 0 h 2907"/>
                <a:gd name="T74" fmla="*/ 1 w 1623"/>
                <a:gd name="T75" fmla="*/ 0 h 2907"/>
                <a:gd name="T76" fmla="*/ 0 w 1623"/>
                <a:gd name="T77" fmla="*/ 0 h 2907"/>
                <a:gd name="T78" fmla="*/ 1 w 1623"/>
                <a:gd name="T79" fmla="*/ 0 h 2907"/>
                <a:gd name="T80" fmla="*/ 1 w 1623"/>
                <a:gd name="T81" fmla="*/ 0 h 2907"/>
                <a:gd name="T82" fmla="*/ 1 w 1623"/>
                <a:gd name="T83" fmla="*/ 0 h 29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23"/>
                <a:gd name="T127" fmla="*/ 0 h 2907"/>
                <a:gd name="T128" fmla="*/ 1623 w 1623"/>
                <a:gd name="T129" fmla="*/ 2907 h 29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23" h="2907">
                  <a:moveTo>
                    <a:pt x="1538" y="2864"/>
                  </a:moveTo>
                  <a:lnTo>
                    <a:pt x="1570" y="2852"/>
                  </a:lnTo>
                  <a:lnTo>
                    <a:pt x="1595" y="2816"/>
                  </a:lnTo>
                  <a:lnTo>
                    <a:pt x="1620" y="2688"/>
                  </a:lnTo>
                  <a:lnTo>
                    <a:pt x="1623" y="2604"/>
                  </a:lnTo>
                  <a:lnTo>
                    <a:pt x="1623" y="2558"/>
                  </a:lnTo>
                  <a:lnTo>
                    <a:pt x="1621" y="2506"/>
                  </a:lnTo>
                  <a:lnTo>
                    <a:pt x="1601" y="2289"/>
                  </a:lnTo>
                  <a:lnTo>
                    <a:pt x="1522" y="1849"/>
                  </a:lnTo>
                  <a:lnTo>
                    <a:pt x="1475" y="1668"/>
                  </a:lnTo>
                  <a:lnTo>
                    <a:pt x="1427" y="1542"/>
                  </a:lnTo>
                  <a:lnTo>
                    <a:pt x="1372" y="1499"/>
                  </a:lnTo>
                  <a:lnTo>
                    <a:pt x="1308" y="1470"/>
                  </a:lnTo>
                  <a:lnTo>
                    <a:pt x="1128" y="1365"/>
                  </a:lnTo>
                  <a:lnTo>
                    <a:pt x="1022" y="1305"/>
                  </a:lnTo>
                  <a:lnTo>
                    <a:pt x="966" y="1266"/>
                  </a:lnTo>
                  <a:lnTo>
                    <a:pt x="927" y="1219"/>
                  </a:lnTo>
                  <a:lnTo>
                    <a:pt x="913" y="1131"/>
                  </a:lnTo>
                  <a:lnTo>
                    <a:pt x="913" y="1109"/>
                  </a:lnTo>
                  <a:lnTo>
                    <a:pt x="913" y="1083"/>
                  </a:lnTo>
                  <a:lnTo>
                    <a:pt x="922" y="1040"/>
                  </a:lnTo>
                  <a:lnTo>
                    <a:pt x="947" y="940"/>
                  </a:lnTo>
                  <a:lnTo>
                    <a:pt x="1012" y="869"/>
                  </a:lnTo>
                  <a:lnTo>
                    <a:pt x="1034" y="758"/>
                  </a:lnTo>
                  <a:lnTo>
                    <a:pt x="1047" y="640"/>
                  </a:lnTo>
                  <a:lnTo>
                    <a:pt x="1043" y="615"/>
                  </a:lnTo>
                  <a:lnTo>
                    <a:pt x="1032" y="596"/>
                  </a:lnTo>
                  <a:lnTo>
                    <a:pt x="1016" y="549"/>
                  </a:lnTo>
                  <a:lnTo>
                    <a:pt x="1016" y="481"/>
                  </a:lnTo>
                  <a:lnTo>
                    <a:pt x="1012" y="393"/>
                  </a:lnTo>
                  <a:lnTo>
                    <a:pt x="984" y="241"/>
                  </a:lnTo>
                  <a:lnTo>
                    <a:pt x="909" y="133"/>
                  </a:lnTo>
                  <a:lnTo>
                    <a:pt x="817" y="52"/>
                  </a:lnTo>
                  <a:lnTo>
                    <a:pt x="725" y="17"/>
                  </a:lnTo>
                  <a:lnTo>
                    <a:pt x="630" y="0"/>
                  </a:lnTo>
                  <a:lnTo>
                    <a:pt x="614" y="1"/>
                  </a:lnTo>
                  <a:lnTo>
                    <a:pt x="595" y="8"/>
                  </a:lnTo>
                  <a:lnTo>
                    <a:pt x="553" y="36"/>
                  </a:lnTo>
                  <a:lnTo>
                    <a:pt x="480" y="99"/>
                  </a:lnTo>
                  <a:lnTo>
                    <a:pt x="446" y="192"/>
                  </a:lnTo>
                  <a:lnTo>
                    <a:pt x="418" y="299"/>
                  </a:lnTo>
                  <a:lnTo>
                    <a:pt x="412" y="352"/>
                  </a:lnTo>
                  <a:lnTo>
                    <a:pt x="416" y="433"/>
                  </a:lnTo>
                  <a:lnTo>
                    <a:pt x="421" y="515"/>
                  </a:lnTo>
                  <a:lnTo>
                    <a:pt x="422" y="549"/>
                  </a:lnTo>
                  <a:lnTo>
                    <a:pt x="422" y="576"/>
                  </a:lnTo>
                  <a:lnTo>
                    <a:pt x="409" y="596"/>
                  </a:lnTo>
                  <a:lnTo>
                    <a:pt x="400" y="602"/>
                  </a:lnTo>
                  <a:lnTo>
                    <a:pt x="395" y="618"/>
                  </a:lnTo>
                  <a:lnTo>
                    <a:pt x="420" y="830"/>
                  </a:lnTo>
                  <a:lnTo>
                    <a:pt x="453" y="887"/>
                  </a:lnTo>
                  <a:lnTo>
                    <a:pt x="488" y="927"/>
                  </a:lnTo>
                  <a:lnTo>
                    <a:pt x="525" y="1015"/>
                  </a:lnTo>
                  <a:lnTo>
                    <a:pt x="535" y="1035"/>
                  </a:lnTo>
                  <a:lnTo>
                    <a:pt x="542" y="1123"/>
                  </a:lnTo>
                  <a:lnTo>
                    <a:pt x="542" y="1203"/>
                  </a:lnTo>
                  <a:lnTo>
                    <a:pt x="507" y="1236"/>
                  </a:lnTo>
                  <a:lnTo>
                    <a:pt x="445" y="1266"/>
                  </a:lnTo>
                  <a:lnTo>
                    <a:pt x="418" y="1274"/>
                  </a:lnTo>
                  <a:lnTo>
                    <a:pt x="398" y="1274"/>
                  </a:lnTo>
                  <a:lnTo>
                    <a:pt x="377" y="1274"/>
                  </a:lnTo>
                  <a:lnTo>
                    <a:pt x="338" y="1272"/>
                  </a:lnTo>
                  <a:lnTo>
                    <a:pt x="322" y="1272"/>
                  </a:lnTo>
                  <a:lnTo>
                    <a:pt x="307" y="1272"/>
                  </a:lnTo>
                  <a:lnTo>
                    <a:pt x="292" y="1272"/>
                  </a:lnTo>
                  <a:lnTo>
                    <a:pt x="270" y="1272"/>
                  </a:lnTo>
                  <a:lnTo>
                    <a:pt x="214" y="1262"/>
                  </a:lnTo>
                  <a:lnTo>
                    <a:pt x="159" y="1255"/>
                  </a:lnTo>
                  <a:lnTo>
                    <a:pt x="137" y="1253"/>
                  </a:lnTo>
                  <a:lnTo>
                    <a:pt x="118" y="1255"/>
                  </a:lnTo>
                  <a:lnTo>
                    <a:pt x="108" y="1284"/>
                  </a:lnTo>
                  <a:lnTo>
                    <a:pt x="103" y="1344"/>
                  </a:lnTo>
                  <a:lnTo>
                    <a:pt x="89" y="1448"/>
                  </a:lnTo>
                  <a:lnTo>
                    <a:pt x="60" y="1532"/>
                  </a:lnTo>
                  <a:lnTo>
                    <a:pt x="42" y="1626"/>
                  </a:lnTo>
                  <a:lnTo>
                    <a:pt x="4" y="2101"/>
                  </a:lnTo>
                  <a:lnTo>
                    <a:pt x="0" y="2553"/>
                  </a:lnTo>
                  <a:lnTo>
                    <a:pt x="0" y="2780"/>
                  </a:lnTo>
                  <a:lnTo>
                    <a:pt x="4" y="2880"/>
                  </a:lnTo>
                  <a:lnTo>
                    <a:pt x="305" y="2903"/>
                  </a:lnTo>
                  <a:lnTo>
                    <a:pt x="477" y="2907"/>
                  </a:lnTo>
                  <a:lnTo>
                    <a:pt x="568" y="2907"/>
                  </a:lnTo>
                  <a:lnTo>
                    <a:pt x="615" y="2907"/>
                  </a:lnTo>
                  <a:lnTo>
                    <a:pt x="664" y="2907"/>
                  </a:lnTo>
                  <a:lnTo>
                    <a:pt x="1538" y="2864"/>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5" name="Freeform 10"/>
            <p:cNvSpPr>
              <a:spLocks/>
            </p:cNvSpPr>
            <p:nvPr/>
          </p:nvSpPr>
          <p:spPr bwMode="auto">
            <a:xfrm>
              <a:off x="1546" y="1992"/>
              <a:ext cx="820" cy="1005"/>
            </a:xfrm>
            <a:custGeom>
              <a:avLst/>
              <a:gdLst>
                <a:gd name="T0" fmla="*/ 1 w 1639"/>
                <a:gd name="T1" fmla="*/ 0 h 3014"/>
                <a:gd name="T2" fmla="*/ 1 w 1639"/>
                <a:gd name="T3" fmla="*/ 0 h 3014"/>
                <a:gd name="T4" fmla="*/ 0 w 1639"/>
                <a:gd name="T5" fmla="*/ 0 h 3014"/>
                <a:gd name="T6" fmla="*/ 1 w 1639"/>
                <a:gd name="T7" fmla="*/ 0 h 3014"/>
                <a:gd name="T8" fmla="*/ 1 w 1639"/>
                <a:gd name="T9" fmla="*/ 0 h 3014"/>
                <a:gd name="T10" fmla="*/ 1 w 1639"/>
                <a:gd name="T11" fmla="*/ 0 h 3014"/>
                <a:gd name="T12" fmla="*/ 1 w 1639"/>
                <a:gd name="T13" fmla="*/ 0 h 3014"/>
                <a:gd name="T14" fmla="*/ 1 w 1639"/>
                <a:gd name="T15" fmla="*/ 0 h 3014"/>
                <a:gd name="T16" fmla="*/ 1 w 1639"/>
                <a:gd name="T17" fmla="*/ 0 h 3014"/>
                <a:gd name="T18" fmla="*/ 1 w 1639"/>
                <a:gd name="T19" fmla="*/ 0 h 3014"/>
                <a:gd name="T20" fmla="*/ 1 w 1639"/>
                <a:gd name="T21" fmla="*/ 0 h 3014"/>
                <a:gd name="T22" fmla="*/ 1 w 1639"/>
                <a:gd name="T23" fmla="*/ 0 h 3014"/>
                <a:gd name="T24" fmla="*/ 1 w 1639"/>
                <a:gd name="T25" fmla="*/ 0 h 3014"/>
                <a:gd name="T26" fmla="*/ 1 w 1639"/>
                <a:gd name="T27" fmla="*/ 0 h 3014"/>
                <a:gd name="T28" fmla="*/ 1 w 1639"/>
                <a:gd name="T29" fmla="*/ 0 h 3014"/>
                <a:gd name="T30" fmla="*/ 1 w 1639"/>
                <a:gd name="T31" fmla="*/ 0 h 3014"/>
                <a:gd name="T32" fmla="*/ 1 w 1639"/>
                <a:gd name="T33" fmla="*/ 0 h 3014"/>
                <a:gd name="T34" fmla="*/ 1 w 1639"/>
                <a:gd name="T35" fmla="*/ 0 h 3014"/>
                <a:gd name="T36" fmla="*/ 1 w 1639"/>
                <a:gd name="T37" fmla="*/ 0 h 3014"/>
                <a:gd name="T38" fmla="*/ 1 w 1639"/>
                <a:gd name="T39" fmla="*/ 0 h 3014"/>
                <a:gd name="T40" fmla="*/ 1 w 1639"/>
                <a:gd name="T41" fmla="*/ 0 h 3014"/>
                <a:gd name="T42" fmla="*/ 1 w 1639"/>
                <a:gd name="T43" fmla="*/ 0 h 3014"/>
                <a:gd name="T44" fmla="*/ 1 w 1639"/>
                <a:gd name="T45" fmla="*/ 0 h 3014"/>
                <a:gd name="T46" fmla="*/ 1 w 1639"/>
                <a:gd name="T47" fmla="*/ 0 h 3014"/>
                <a:gd name="T48" fmla="*/ 1 w 1639"/>
                <a:gd name="T49" fmla="*/ 0 h 3014"/>
                <a:gd name="T50" fmla="*/ 1 w 1639"/>
                <a:gd name="T51" fmla="*/ 0 h 3014"/>
                <a:gd name="T52" fmla="*/ 1 w 1639"/>
                <a:gd name="T53" fmla="*/ 0 h 3014"/>
                <a:gd name="T54" fmla="*/ 1 w 1639"/>
                <a:gd name="T55" fmla="*/ 0 h 3014"/>
                <a:gd name="T56" fmla="*/ 1 w 1639"/>
                <a:gd name="T57" fmla="*/ 0 h 3014"/>
                <a:gd name="T58" fmla="*/ 1 w 1639"/>
                <a:gd name="T59" fmla="*/ 0 h 3014"/>
                <a:gd name="T60" fmla="*/ 1 w 1639"/>
                <a:gd name="T61" fmla="*/ 0 h 3014"/>
                <a:gd name="T62" fmla="*/ 1 w 1639"/>
                <a:gd name="T63" fmla="*/ 0 h 3014"/>
                <a:gd name="T64" fmla="*/ 1 w 1639"/>
                <a:gd name="T65" fmla="*/ 0 h 3014"/>
                <a:gd name="T66" fmla="*/ 1 w 1639"/>
                <a:gd name="T67" fmla="*/ 0 h 30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39"/>
                <a:gd name="T103" fmla="*/ 0 h 3014"/>
                <a:gd name="T104" fmla="*/ 1639 w 1639"/>
                <a:gd name="T105" fmla="*/ 3014 h 30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39" h="3014">
                  <a:moveTo>
                    <a:pt x="156" y="3014"/>
                  </a:moveTo>
                  <a:lnTo>
                    <a:pt x="9" y="2958"/>
                  </a:lnTo>
                  <a:lnTo>
                    <a:pt x="0" y="1901"/>
                  </a:lnTo>
                  <a:lnTo>
                    <a:pt x="118" y="1674"/>
                  </a:lnTo>
                  <a:lnTo>
                    <a:pt x="316" y="1573"/>
                  </a:lnTo>
                  <a:lnTo>
                    <a:pt x="427" y="1488"/>
                  </a:lnTo>
                  <a:lnTo>
                    <a:pt x="551" y="1415"/>
                  </a:lnTo>
                  <a:lnTo>
                    <a:pt x="597" y="1310"/>
                  </a:lnTo>
                  <a:lnTo>
                    <a:pt x="606" y="1251"/>
                  </a:lnTo>
                  <a:lnTo>
                    <a:pt x="590" y="1184"/>
                  </a:lnTo>
                  <a:lnTo>
                    <a:pt x="499" y="1155"/>
                  </a:lnTo>
                  <a:lnTo>
                    <a:pt x="433" y="885"/>
                  </a:lnTo>
                  <a:lnTo>
                    <a:pt x="472" y="514"/>
                  </a:lnTo>
                  <a:lnTo>
                    <a:pt x="506" y="243"/>
                  </a:lnTo>
                  <a:lnTo>
                    <a:pt x="620" y="59"/>
                  </a:lnTo>
                  <a:lnTo>
                    <a:pt x="699" y="0"/>
                  </a:lnTo>
                  <a:lnTo>
                    <a:pt x="769" y="13"/>
                  </a:lnTo>
                  <a:lnTo>
                    <a:pt x="838" y="26"/>
                  </a:lnTo>
                  <a:lnTo>
                    <a:pt x="869" y="0"/>
                  </a:lnTo>
                  <a:lnTo>
                    <a:pt x="1020" y="118"/>
                  </a:lnTo>
                  <a:lnTo>
                    <a:pt x="1136" y="455"/>
                  </a:lnTo>
                  <a:lnTo>
                    <a:pt x="1215" y="750"/>
                  </a:lnTo>
                  <a:lnTo>
                    <a:pt x="1215" y="1013"/>
                  </a:lnTo>
                  <a:lnTo>
                    <a:pt x="1136" y="1189"/>
                  </a:lnTo>
                  <a:lnTo>
                    <a:pt x="1049" y="1262"/>
                  </a:lnTo>
                  <a:lnTo>
                    <a:pt x="1080" y="1333"/>
                  </a:lnTo>
                  <a:lnTo>
                    <a:pt x="1228" y="1465"/>
                  </a:lnTo>
                  <a:lnTo>
                    <a:pt x="1414" y="1488"/>
                  </a:lnTo>
                  <a:lnTo>
                    <a:pt x="1518" y="1561"/>
                  </a:lnTo>
                  <a:lnTo>
                    <a:pt x="1602" y="1631"/>
                  </a:lnTo>
                  <a:lnTo>
                    <a:pt x="1632" y="1801"/>
                  </a:lnTo>
                  <a:lnTo>
                    <a:pt x="1639" y="1940"/>
                  </a:lnTo>
                  <a:lnTo>
                    <a:pt x="1527" y="3013"/>
                  </a:lnTo>
                  <a:lnTo>
                    <a:pt x="156" y="3014"/>
                  </a:lnTo>
                  <a:close/>
                </a:path>
              </a:pathLst>
            </a:custGeom>
            <a:solidFill>
              <a:srgbClr val="808080"/>
            </a:solidFill>
            <a:ln w="1588">
              <a:solidFill>
                <a:srgbClr val="919191"/>
              </a:solidFill>
              <a:round/>
              <a:headEnd/>
              <a:tailEnd/>
            </a:ln>
          </p:spPr>
          <p:txBody>
            <a:bodyPr/>
            <a:lstStyle/>
            <a:p>
              <a:endParaRPr lang="en-GB"/>
            </a:p>
          </p:txBody>
        </p:sp>
        <p:sp>
          <p:nvSpPr>
            <p:cNvPr id="19466" name="Freeform 11"/>
            <p:cNvSpPr>
              <a:spLocks/>
            </p:cNvSpPr>
            <p:nvPr/>
          </p:nvSpPr>
          <p:spPr bwMode="auto">
            <a:xfrm>
              <a:off x="2825" y="1953"/>
              <a:ext cx="882" cy="924"/>
            </a:xfrm>
            <a:custGeom>
              <a:avLst/>
              <a:gdLst>
                <a:gd name="T0" fmla="*/ 0 w 1765"/>
                <a:gd name="T1" fmla="*/ 0 h 2774"/>
                <a:gd name="T2" fmla="*/ 0 w 1765"/>
                <a:gd name="T3" fmla="*/ 0 h 2774"/>
                <a:gd name="T4" fmla="*/ 0 w 1765"/>
                <a:gd name="T5" fmla="*/ 0 h 2774"/>
                <a:gd name="T6" fmla="*/ 0 w 1765"/>
                <a:gd name="T7" fmla="*/ 0 h 2774"/>
                <a:gd name="T8" fmla="*/ 0 w 1765"/>
                <a:gd name="T9" fmla="*/ 0 h 2774"/>
                <a:gd name="T10" fmla="*/ 0 w 1765"/>
                <a:gd name="T11" fmla="*/ 0 h 2774"/>
                <a:gd name="T12" fmla="*/ 0 w 1765"/>
                <a:gd name="T13" fmla="*/ 0 h 2774"/>
                <a:gd name="T14" fmla="*/ 0 w 1765"/>
                <a:gd name="T15" fmla="*/ 0 h 2774"/>
                <a:gd name="T16" fmla="*/ 0 w 1765"/>
                <a:gd name="T17" fmla="*/ 0 h 2774"/>
                <a:gd name="T18" fmla="*/ 0 w 1765"/>
                <a:gd name="T19" fmla="*/ 0 h 2774"/>
                <a:gd name="T20" fmla="*/ 0 w 1765"/>
                <a:gd name="T21" fmla="*/ 0 h 2774"/>
                <a:gd name="T22" fmla="*/ 0 w 1765"/>
                <a:gd name="T23" fmla="*/ 0 h 2774"/>
                <a:gd name="T24" fmla="*/ 0 w 1765"/>
                <a:gd name="T25" fmla="*/ 0 h 2774"/>
                <a:gd name="T26" fmla="*/ 0 w 1765"/>
                <a:gd name="T27" fmla="*/ 0 h 2774"/>
                <a:gd name="T28" fmla="*/ 0 w 1765"/>
                <a:gd name="T29" fmla="*/ 0 h 2774"/>
                <a:gd name="T30" fmla="*/ 0 w 1765"/>
                <a:gd name="T31" fmla="*/ 0 h 2774"/>
                <a:gd name="T32" fmla="*/ 0 w 1765"/>
                <a:gd name="T33" fmla="*/ 0 h 2774"/>
                <a:gd name="T34" fmla="*/ 0 w 1765"/>
                <a:gd name="T35" fmla="*/ 0 h 2774"/>
                <a:gd name="T36" fmla="*/ 0 w 1765"/>
                <a:gd name="T37" fmla="*/ 0 h 2774"/>
                <a:gd name="T38" fmla="*/ 0 w 1765"/>
                <a:gd name="T39" fmla="*/ 0 h 2774"/>
                <a:gd name="T40" fmla="*/ 0 w 1765"/>
                <a:gd name="T41" fmla="*/ 0 h 2774"/>
                <a:gd name="T42" fmla="*/ 0 w 1765"/>
                <a:gd name="T43" fmla="*/ 0 h 2774"/>
                <a:gd name="T44" fmla="*/ 0 w 1765"/>
                <a:gd name="T45" fmla="*/ 0 h 2774"/>
                <a:gd name="T46" fmla="*/ 0 w 1765"/>
                <a:gd name="T47" fmla="*/ 0 h 2774"/>
                <a:gd name="T48" fmla="*/ 0 w 1765"/>
                <a:gd name="T49" fmla="*/ 0 h 2774"/>
                <a:gd name="T50" fmla="*/ 0 w 1765"/>
                <a:gd name="T51" fmla="*/ 0 h 2774"/>
                <a:gd name="T52" fmla="*/ 0 w 1765"/>
                <a:gd name="T53" fmla="*/ 0 h 2774"/>
                <a:gd name="T54" fmla="*/ 0 w 1765"/>
                <a:gd name="T55" fmla="*/ 0 h 2774"/>
                <a:gd name="T56" fmla="*/ 0 w 1765"/>
                <a:gd name="T57" fmla="*/ 0 h 2774"/>
                <a:gd name="T58" fmla="*/ 0 w 1765"/>
                <a:gd name="T59" fmla="*/ 0 h 2774"/>
                <a:gd name="T60" fmla="*/ 0 w 1765"/>
                <a:gd name="T61" fmla="*/ 0 h 2774"/>
                <a:gd name="T62" fmla="*/ 0 w 1765"/>
                <a:gd name="T63" fmla="*/ 0 h 2774"/>
                <a:gd name="T64" fmla="*/ 0 w 1765"/>
                <a:gd name="T65" fmla="*/ 0 h 2774"/>
                <a:gd name="T66" fmla="*/ 0 w 1765"/>
                <a:gd name="T67" fmla="*/ 0 h 2774"/>
                <a:gd name="T68" fmla="*/ 0 w 1765"/>
                <a:gd name="T69" fmla="*/ 0 h 2774"/>
                <a:gd name="T70" fmla="*/ 0 w 1765"/>
                <a:gd name="T71" fmla="*/ 0 h 2774"/>
                <a:gd name="T72" fmla="*/ 0 w 1765"/>
                <a:gd name="T73" fmla="*/ 0 h 2774"/>
                <a:gd name="T74" fmla="*/ 0 w 1765"/>
                <a:gd name="T75" fmla="*/ 0 h 27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5"/>
                <a:gd name="T115" fmla="*/ 0 h 2774"/>
                <a:gd name="T116" fmla="*/ 1765 w 1765"/>
                <a:gd name="T117" fmla="*/ 2774 h 27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5" h="2774">
                  <a:moveTo>
                    <a:pt x="0" y="2722"/>
                  </a:moveTo>
                  <a:lnTo>
                    <a:pt x="81" y="1843"/>
                  </a:lnTo>
                  <a:lnTo>
                    <a:pt x="127" y="1713"/>
                  </a:lnTo>
                  <a:lnTo>
                    <a:pt x="198" y="1528"/>
                  </a:lnTo>
                  <a:lnTo>
                    <a:pt x="282" y="1507"/>
                  </a:lnTo>
                  <a:lnTo>
                    <a:pt x="446" y="1473"/>
                  </a:lnTo>
                  <a:lnTo>
                    <a:pt x="525" y="1425"/>
                  </a:lnTo>
                  <a:lnTo>
                    <a:pt x="591" y="1367"/>
                  </a:lnTo>
                  <a:lnTo>
                    <a:pt x="617" y="1208"/>
                  </a:lnTo>
                  <a:lnTo>
                    <a:pt x="538" y="996"/>
                  </a:lnTo>
                  <a:lnTo>
                    <a:pt x="485" y="977"/>
                  </a:lnTo>
                  <a:lnTo>
                    <a:pt x="438" y="748"/>
                  </a:lnTo>
                  <a:lnTo>
                    <a:pt x="470" y="689"/>
                  </a:lnTo>
                  <a:lnTo>
                    <a:pt x="454" y="462"/>
                  </a:lnTo>
                  <a:lnTo>
                    <a:pt x="460" y="248"/>
                  </a:lnTo>
                  <a:lnTo>
                    <a:pt x="518" y="164"/>
                  </a:lnTo>
                  <a:lnTo>
                    <a:pt x="634" y="20"/>
                  </a:lnTo>
                  <a:lnTo>
                    <a:pt x="727" y="0"/>
                  </a:lnTo>
                  <a:lnTo>
                    <a:pt x="850" y="0"/>
                  </a:lnTo>
                  <a:lnTo>
                    <a:pt x="945" y="57"/>
                  </a:lnTo>
                  <a:lnTo>
                    <a:pt x="1024" y="164"/>
                  </a:lnTo>
                  <a:lnTo>
                    <a:pt x="1078" y="340"/>
                  </a:lnTo>
                  <a:lnTo>
                    <a:pt x="1090" y="495"/>
                  </a:lnTo>
                  <a:lnTo>
                    <a:pt x="1090" y="628"/>
                  </a:lnTo>
                  <a:lnTo>
                    <a:pt x="1138" y="651"/>
                  </a:lnTo>
                  <a:lnTo>
                    <a:pt x="1122" y="865"/>
                  </a:lnTo>
                  <a:lnTo>
                    <a:pt x="1054" y="902"/>
                  </a:lnTo>
                  <a:lnTo>
                    <a:pt x="1038" y="1032"/>
                  </a:lnTo>
                  <a:lnTo>
                    <a:pt x="1013" y="1178"/>
                  </a:lnTo>
                  <a:lnTo>
                    <a:pt x="1031" y="1292"/>
                  </a:lnTo>
                  <a:lnTo>
                    <a:pt x="1118" y="1367"/>
                  </a:lnTo>
                  <a:lnTo>
                    <a:pt x="1233" y="1411"/>
                  </a:lnTo>
                  <a:lnTo>
                    <a:pt x="1397" y="1447"/>
                  </a:lnTo>
                  <a:lnTo>
                    <a:pt x="1512" y="1458"/>
                  </a:lnTo>
                  <a:lnTo>
                    <a:pt x="1575" y="1578"/>
                  </a:lnTo>
                  <a:lnTo>
                    <a:pt x="1622" y="1687"/>
                  </a:lnTo>
                  <a:lnTo>
                    <a:pt x="1765" y="2774"/>
                  </a:lnTo>
                  <a:lnTo>
                    <a:pt x="0" y="2722"/>
                  </a:lnTo>
                  <a:close/>
                </a:path>
              </a:pathLst>
            </a:custGeom>
            <a:solidFill>
              <a:srgbClr val="808080"/>
            </a:solidFill>
            <a:ln w="1588">
              <a:solidFill>
                <a:srgbClr val="919191"/>
              </a:solidFill>
              <a:round/>
              <a:headEnd/>
              <a:tailEnd/>
            </a:ln>
          </p:spPr>
          <p:txBody>
            <a:bodyPr/>
            <a:lstStyle/>
            <a:p>
              <a:endParaRPr lang="en-GB"/>
            </a:p>
          </p:txBody>
        </p:sp>
        <p:sp>
          <p:nvSpPr>
            <p:cNvPr id="19467" name="Freeform 12"/>
            <p:cNvSpPr>
              <a:spLocks/>
            </p:cNvSpPr>
            <p:nvPr/>
          </p:nvSpPr>
          <p:spPr bwMode="auto">
            <a:xfrm>
              <a:off x="2464" y="2105"/>
              <a:ext cx="814" cy="1037"/>
            </a:xfrm>
            <a:custGeom>
              <a:avLst/>
              <a:gdLst>
                <a:gd name="T0" fmla="*/ 1 w 1626"/>
                <a:gd name="T1" fmla="*/ 0 h 3111"/>
                <a:gd name="T2" fmla="*/ 0 w 1626"/>
                <a:gd name="T3" fmla="*/ 0 h 3111"/>
                <a:gd name="T4" fmla="*/ 1 w 1626"/>
                <a:gd name="T5" fmla="*/ 0 h 3111"/>
                <a:gd name="T6" fmla="*/ 1 w 1626"/>
                <a:gd name="T7" fmla="*/ 0 h 3111"/>
                <a:gd name="T8" fmla="*/ 1 w 1626"/>
                <a:gd name="T9" fmla="*/ 0 h 3111"/>
                <a:gd name="T10" fmla="*/ 1 w 1626"/>
                <a:gd name="T11" fmla="*/ 0 h 3111"/>
                <a:gd name="T12" fmla="*/ 1 w 1626"/>
                <a:gd name="T13" fmla="*/ 0 h 3111"/>
                <a:gd name="T14" fmla="*/ 1 w 1626"/>
                <a:gd name="T15" fmla="*/ 0 h 3111"/>
                <a:gd name="T16" fmla="*/ 1 w 1626"/>
                <a:gd name="T17" fmla="*/ 0 h 3111"/>
                <a:gd name="T18" fmla="*/ 1 w 1626"/>
                <a:gd name="T19" fmla="*/ 0 h 3111"/>
                <a:gd name="T20" fmla="*/ 1 w 1626"/>
                <a:gd name="T21" fmla="*/ 0 h 3111"/>
                <a:gd name="T22" fmla="*/ 1 w 1626"/>
                <a:gd name="T23" fmla="*/ 0 h 3111"/>
                <a:gd name="T24" fmla="*/ 1 w 1626"/>
                <a:gd name="T25" fmla="*/ 0 h 3111"/>
                <a:gd name="T26" fmla="*/ 1 w 1626"/>
                <a:gd name="T27" fmla="*/ 0 h 3111"/>
                <a:gd name="T28" fmla="*/ 1 w 1626"/>
                <a:gd name="T29" fmla="*/ 0 h 3111"/>
                <a:gd name="T30" fmla="*/ 1 w 1626"/>
                <a:gd name="T31" fmla="*/ 0 h 3111"/>
                <a:gd name="T32" fmla="*/ 1 w 1626"/>
                <a:gd name="T33" fmla="*/ 0 h 3111"/>
                <a:gd name="T34" fmla="*/ 1 w 1626"/>
                <a:gd name="T35" fmla="*/ 0 h 3111"/>
                <a:gd name="T36" fmla="*/ 1 w 1626"/>
                <a:gd name="T37" fmla="*/ 0 h 3111"/>
                <a:gd name="T38" fmla="*/ 1 w 1626"/>
                <a:gd name="T39" fmla="*/ 0 h 3111"/>
                <a:gd name="T40" fmla="*/ 1 w 1626"/>
                <a:gd name="T41" fmla="*/ 0 h 3111"/>
                <a:gd name="T42" fmla="*/ 1 w 1626"/>
                <a:gd name="T43" fmla="*/ 0 h 3111"/>
                <a:gd name="T44" fmla="*/ 1 w 1626"/>
                <a:gd name="T45" fmla="*/ 0 h 3111"/>
                <a:gd name="T46" fmla="*/ 1 w 1626"/>
                <a:gd name="T47" fmla="*/ 0 h 3111"/>
                <a:gd name="T48" fmla="*/ 1 w 1626"/>
                <a:gd name="T49" fmla="*/ 0 h 3111"/>
                <a:gd name="T50" fmla="*/ 1 w 1626"/>
                <a:gd name="T51" fmla="*/ 0 h 3111"/>
                <a:gd name="T52" fmla="*/ 1 w 1626"/>
                <a:gd name="T53" fmla="*/ 0 h 3111"/>
                <a:gd name="T54" fmla="*/ 1 w 1626"/>
                <a:gd name="T55" fmla="*/ 0 h 3111"/>
                <a:gd name="T56" fmla="*/ 1 w 1626"/>
                <a:gd name="T57" fmla="*/ 0 h 3111"/>
                <a:gd name="T58" fmla="*/ 1 w 1626"/>
                <a:gd name="T59" fmla="*/ 0 h 3111"/>
                <a:gd name="T60" fmla="*/ 1 w 1626"/>
                <a:gd name="T61" fmla="*/ 0 h 3111"/>
                <a:gd name="T62" fmla="*/ 1 w 1626"/>
                <a:gd name="T63" fmla="*/ 0 h 3111"/>
                <a:gd name="T64" fmla="*/ 1 w 1626"/>
                <a:gd name="T65" fmla="*/ 0 h 3111"/>
                <a:gd name="T66" fmla="*/ 1 w 1626"/>
                <a:gd name="T67" fmla="*/ 0 h 3111"/>
                <a:gd name="T68" fmla="*/ 1 w 1626"/>
                <a:gd name="T69" fmla="*/ 0 h 3111"/>
                <a:gd name="T70" fmla="*/ 1 w 1626"/>
                <a:gd name="T71" fmla="*/ 0 h 3111"/>
                <a:gd name="T72" fmla="*/ 1 w 1626"/>
                <a:gd name="T73" fmla="*/ 0 h 3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6"/>
                <a:gd name="T112" fmla="*/ 0 h 3111"/>
                <a:gd name="T113" fmla="*/ 1626 w 1626"/>
                <a:gd name="T114" fmla="*/ 3111 h 3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6" h="3111">
                  <a:moveTo>
                    <a:pt x="31" y="3081"/>
                  </a:moveTo>
                  <a:lnTo>
                    <a:pt x="17" y="3045"/>
                  </a:lnTo>
                  <a:lnTo>
                    <a:pt x="7" y="2945"/>
                  </a:lnTo>
                  <a:lnTo>
                    <a:pt x="0" y="2643"/>
                  </a:lnTo>
                  <a:lnTo>
                    <a:pt x="14" y="2143"/>
                  </a:lnTo>
                  <a:lnTo>
                    <a:pt x="31" y="2023"/>
                  </a:lnTo>
                  <a:lnTo>
                    <a:pt x="59" y="1911"/>
                  </a:lnTo>
                  <a:lnTo>
                    <a:pt x="135" y="1837"/>
                  </a:lnTo>
                  <a:lnTo>
                    <a:pt x="268" y="1733"/>
                  </a:lnTo>
                  <a:lnTo>
                    <a:pt x="403" y="1632"/>
                  </a:lnTo>
                  <a:lnTo>
                    <a:pt x="483" y="1557"/>
                  </a:lnTo>
                  <a:lnTo>
                    <a:pt x="460" y="1521"/>
                  </a:lnTo>
                  <a:lnTo>
                    <a:pt x="383" y="1456"/>
                  </a:lnTo>
                  <a:lnTo>
                    <a:pt x="302" y="1389"/>
                  </a:lnTo>
                  <a:lnTo>
                    <a:pt x="263" y="1337"/>
                  </a:lnTo>
                  <a:lnTo>
                    <a:pt x="269" y="1319"/>
                  </a:lnTo>
                  <a:lnTo>
                    <a:pt x="286" y="1316"/>
                  </a:lnTo>
                  <a:lnTo>
                    <a:pt x="300" y="1313"/>
                  </a:lnTo>
                  <a:lnTo>
                    <a:pt x="306" y="1294"/>
                  </a:lnTo>
                  <a:lnTo>
                    <a:pt x="301" y="1259"/>
                  </a:lnTo>
                  <a:lnTo>
                    <a:pt x="291" y="1251"/>
                  </a:lnTo>
                  <a:lnTo>
                    <a:pt x="284" y="1242"/>
                  </a:lnTo>
                  <a:lnTo>
                    <a:pt x="283" y="1231"/>
                  </a:lnTo>
                  <a:lnTo>
                    <a:pt x="284" y="1207"/>
                  </a:lnTo>
                  <a:lnTo>
                    <a:pt x="313" y="1015"/>
                  </a:lnTo>
                  <a:lnTo>
                    <a:pt x="330" y="907"/>
                  </a:lnTo>
                  <a:lnTo>
                    <a:pt x="334" y="862"/>
                  </a:lnTo>
                  <a:lnTo>
                    <a:pt x="336" y="825"/>
                  </a:lnTo>
                  <a:lnTo>
                    <a:pt x="313" y="679"/>
                  </a:lnTo>
                  <a:lnTo>
                    <a:pt x="301" y="602"/>
                  </a:lnTo>
                  <a:lnTo>
                    <a:pt x="297" y="568"/>
                  </a:lnTo>
                  <a:lnTo>
                    <a:pt x="297" y="537"/>
                  </a:lnTo>
                  <a:lnTo>
                    <a:pt x="328" y="365"/>
                  </a:lnTo>
                  <a:lnTo>
                    <a:pt x="380" y="207"/>
                  </a:lnTo>
                  <a:lnTo>
                    <a:pt x="467" y="82"/>
                  </a:lnTo>
                  <a:lnTo>
                    <a:pt x="521" y="29"/>
                  </a:lnTo>
                  <a:lnTo>
                    <a:pt x="571" y="0"/>
                  </a:lnTo>
                  <a:lnTo>
                    <a:pt x="602" y="13"/>
                  </a:lnTo>
                  <a:lnTo>
                    <a:pt x="632" y="39"/>
                  </a:lnTo>
                  <a:lnTo>
                    <a:pt x="716" y="85"/>
                  </a:lnTo>
                  <a:lnTo>
                    <a:pt x="746" y="74"/>
                  </a:lnTo>
                  <a:lnTo>
                    <a:pt x="778" y="62"/>
                  </a:lnTo>
                  <a:lnTo>
                    <a:pt x="825" y="97"/>
                  </a:lnTo>
                  <a:lnTo>
                    <a:pt x="878" y="160"/>
                  </a:lnTo>
                  <a:lnTo>
                    <a:pt x="961" y="305"/>
                  </a:lnTo>
                  <a:lnTo>
                    <a:pt x="1008" y="468"/>
                  </a:lnTo>
                  <a:lnTo>
                    <a:pt x="1045" y="643"/>
                  </a:lnTo>
                  <a:lnTo>
                    <a:pt x="1089" y="994"/>
                  </a:lnTo>
                  <a:lnTo>
                    <a:pt x="1098" y="1270"/>
                  </a:lnTo>
                  <a:lnTo>
                    <a:pt x="1103" y="1366"/>
                  </a:lnTo>
                  <a:lnTo>
                    <a:pt x="1105" y="1421"/>
                  </a:lnTo>
                  <a:lnTo>
                    <a:pt x="1105" y="1444"/>
                  </a:lnTo>
                  <a:lnTo>
                    <a:pt x="1104" y="1467"/>
                  </a:lnTo>
                  <a:lnTo>
                    <a:pt x="1096" y="1501"/>
                  </a:lnTo>
                  <a:lnTo>
                    <a:pt x="1089" y="1538"/>
                  </a:lnTo>
                  <a:lnTo>
                    <a:pt x="1105" y="1571"/>
                  </a:lnTo>
                  <a:lnTo>
                    <a:pt x="1135" y="1606"/>
                  </a:lnTo>
                  <a:lnTo>
                    <a:pt x="1196" y="1658"/>
                  </a:lnTo>
                  <a:lnTo>
                    <a:pt x="1348" y="1785"/>
                  </a:lnTo>
                  <a:lnTo>
                    <a:pt x="1612" y="2325"/>
                  </a:lnTo>
                  <a:lnTo>
                    <a:pt x="1619" y="2437"/>
                  </a:lnTo>
                  <a:lnTo>
                    <a:pt x="1612" y="2454"/>
                  </a:lnTo>
                  <a:lnTo>
                    <a:pt x="1611" y="2487"/>
                  </a:lnTo>
                  <a:lnTo>
                    <a:pt x="1611" y="2513"/>
                  </a:lnTo>
                  <a:lnTo>
                    <a:pt x="1612" y="2552"/>
                  </a:lnTo>
                  <a:lnTo>
                    <a:pt x="1623" y="2887"/>
                  </a:lnTo>
                  <a:lnTo>
                    <a:pt x="1626" y="3034"/>
                  </a:lnTo>
                  <a:lnTo>
                    <a:pt x="1626" y="3059"/>
                  </a:lnTo>
                  <a:lnTo>
                    <a:pt x="1625" y="3079"/>
                  </a:lnTo>
                  <a:lnTo>
                    <a:pt x="1619" y="3098"/>
                  </a:lnTo>
                  <a:lnTo>
                    <a:pt x="787" y="3111"/>
                  </a:lnTo>
                  <a:lnTo>
                    <a:pt x="577" y="3111"/>
                  </a:lnTo>
                  <a:lnTo>
                    <a:pt x="476" y="3111"/>
                  </a:lnTo>
                  <a:lnTo>
                    <a:pt x="377" y="3108"/>
                  </a:lnTo>
                  <a:lnTo>
                    <a:pt x="31" y="3081"/>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8" name="Freeform 13"/>
            <p:cNvSpPr>
              <a:spLocks/>
            </p:cNvSpPr>
            <p:nvPr/>
          </p:nvSpPr>
          <p:spPr bwMode="auto">
            <a:xfrm>
              <a:off x="3226" y="2092"/>
              <a:ext cx="838" cy="1067"/>
            </a:xfrm>
            <a:custGeom>
              <a:avLst/>
              <a:gdLst>
                <a:gd name="T0" fmla="*/ 1 w 1675"/>
                <a:gd name="T1" fmla="*/ 0 h 3203"/>
                <a:gd name="T2" fmla="*/ 1 w 1675"/>
                <a:gd name="T3" fmla="*/ 0 h 3203"/>
                <a:gd name="T4" fmla="*/ 1 w 1675"/>
                <a:gd name="T5" fmla="*/ 0 h 3203"/>
                <a:gd name="T6" fmla="*/ 1 w 1675"/>
                <a:gd name="T7" fmla="*/ 0 h 3203"/>
                <a:gd name="T8" fmla="*/ 1 w 1675"/>
                <a:gd name="T9" fmla="*/ 0 h 3203"/>
                <a:gd name="T10" fmla="*/ 1 w 1675"/>
                <a:gd name="T11" fmla="*/ 0 h 3203"/>
                <a:gd name="T12" fmla="*/ 1 w 1675"/>
                <a:gd name="T13" fmla="*/ 0 h 3203"/>
                <a:gd name="T14" fmla="*/ 1 w 1675"/>
                <a:gd name="T15" fmla="*/ 0 h 3203"/>
                <a:gd name="T16" fmla="*/ 1 w 1675"/>
                <a:gd name="T17" fmla="*/ 0 h 3203"/>
                <a:gd name="T18" fmla="*/ 1 w 1675"/>
                <a:gd name="T19" fmla="*/ 0 h 3203"/>
                <a:gd name="T20" fmla="*/ 1 w 1675"/>
                <a:gd name="T21" fmla="*/ 0 h 3203"/>
                <a:gd name="T22" fmla="*/ 1 w 1675"/>
                <a:gd name="T23" fmla="*/ 0 h 3203"/>
                <a:gd name="T24" fmla="*/ 1 w 1675"/>
                <a:gd name="T25" fmla="*/ 0 h 3203"/>
                <a:gd name="T26" fmla="*/ 1 w 1675"/>
                <a:gd name="T27" fmla="*/ 0 h 3203"/>
                <a:gd name="T28" fmla="*/ 1 w 1675"/>
                <a:gd name="T29" fmla="*/ 0 h 3203"/>
                <a:gd name="T30" fmla="*/ 1 w 1675"/>
                <a:gd name="T31" fmla="*/ 0 h 3203"/>
                <a:gd name="T32" fmla="*/ 1 w 1675"/>
                <a:gd name="T33" fmla="*/ 0 h 3203"/>
                <a:gd name="T34" fmla="*/ 1 w 1675"/>
                <a:gd name="T35" fmla="*/ 0 h 3203"/>
                <a:gd name="T36" fmla="*/ 1 w 1675"/>
                <a:gd name="T37" fmla="*/ 0 h 3203"/>
                <a:gd name="T38" fmla="*/ 1 w 1675"/>
                <a:gd name="T39" fmla="*/ 0 h 3203"/>
                <a:gd name="T40" fmla="*/ 1 w 1675"/>
                <a:gd name="T41" fmla="*/ 0 h 3203"/>
                <a:gd name="T42" fmla="*/ 1 w 1675"/>
                <a:gd name="T43" fmla="*/ 0 h 3203"/>
                <a:gd name="T44" fmla="*/ 1 w 1675"/>
                <a:gd name="T45" fmla="*/ 0 h 3203"/>
                <a:gd name="T46" fmla="*/ 1 w 1675"/>
                <a:gd name="T47" fmla="*/ 0 h 3203"/>
                <a:gd name="T48" fmla="*/ 1 w 1675"/>
                <a:gd name="T49" fmla="*/ 0 h 3203"/>
                <a:gd name="T50" fmla="*/ 1 w 1675"/>
                <a:gd name="T51" fmla="*/ 0 h 3203"/>
                <a:gd name="T52" fmla="*/ 1 w 1675"/>
                <a:gd name="T53" fmla="*/ 0 h 3203"/>
                <a:gd name="T54" fmla="*/ 1 w 1675"/>
                <a:gd name="T55" fmla="*/ 0 h 3203"/>
                <a:gd name="T56" fmla="*/ 1 w 1675"/>
                <a:gd name="T57" fmla="*/ 0 h 3203"/>
                <a:gd name="T58" fmla="*/ 1 w 1675"/>
                <a:gd name="T59" fmla="*/ 0 h 3203"/>
                <a:gd name="T60" fmla="*/ 1 w 1675"/>
                <a:gd name="T61" fmla="*/ 0 h 3203"/>
                <a:gd name="T62" fmla="*/ 1 w 1675"/>
                <a:gd name="T63" fmla="*/ 0 h 3203"/>
                <a:gd name="T64" fmla="*/ 1 w 1675"/>
                <a:gd name="T65" fmla="*/ 0 h 3203"/>
                <a:gd name="T66" fmla="*/ 1 w 1675"/>
                <a:gd name="T67" fmla="*/ 0 h 3203"/>
                <a:gd name="T68" fmla="*/ 1 w 1675"/>
                <a:gd name="T69" fmla="*/ 0 h 3203"/>
                <a:gd name="T70" fmla="*/ 1 w 1675"/>
                <a:gd name="T71" fmla="*/ 0 h 3203"/>
                <a:gd name="T72" fmla="*/ 1 w 1675"/>
                <a:gd name="T73" fmla="*/ 0 h 3203"/>
                <a:gd name="T74" fmla="*/ 1 w 1675"/>
                <a:gd name="T75" fmla="*/ 0 h 3203"/>
                <a:gd name="T76" fmla="*/ 1 w 1675"/>
                <a:gd name="T77" fmla="*/ 0 h 3203"/>
                <a:gd name="T78" fmla="*/ 1 w 1675"/>
                <a:gd name="T79" fmla="*/ 0 h 3203"/>
                <a:gd name="T80" fmla="*/ 1 w 1675"/>
                <a:gd name="T81" fmla="*/ 0 h 3203"/>
                <a:gd name="T82" fmla="*/ 1 w 1675"/>
                <a:gd name="T83" fmla="*/ 0 h 3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5"/>
                <a:gd name="T127" fmla="*/ 0 h 3203"/>
                <a:gd name="T128" fmla="*/ 1675 w 1675"/>
                <a:gd name="T129" fmla="*/ 3203 h 32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5" h="3203">
                  <a:moveTo>
                    <a:pt x="1588" y="3157"/>
                  </a:moveTo>
                  <a:lnTo>
                    <a:pt x="1620" y="3144"/>
                  </a:lnTo>
                  <a:lnTo>
                    <a:pt x="1645" y="3104"/>
                  </a:lnTo>
                  <a:lnTo>
                    <a:pt x="1672" y="2962"/>
                  </a:lnTo>
                  <a:lnTo>
                    <a:pt x="1675" y="2870"/>
                  </a:lnTo>
                  <a:lnTo>
                    <a:pt x="1675" y="2818"/>
                  </a:lnTo>
                  <a:lnTo>
                    <a:pt x="1673" y="2762"/>
                  </a:lnTo>
                  <a:lnTo>
                    <a:pt x="1653" y="2522"/>
                  </a:lnTo>
                  <a:lnTo>
                    <a:pt x="1572" y="2036"/>
                  </a:lnTo>
                  <a:lnTo>
                    <a:pt x="1523" y="1840"/>
                  </a:lnTo>
                  <a:lnTo>
                    <a:pt x="1474" y="1701"/>
                  </a:lnTo>
                  <a:lnTo>
                    <a:pt x="1453" y="1673"/>
                  </a:lnTo>
                  <a:lnTo>
                    <a:pt x="1418" y="1651"/>
                  </a:lnTo>
                  <a:lnTo>
                    <a:pt x="1351" y="1619"/>
                  </a:lnTo>
                  <a:lnTo>
                    <a:pt x="1164" y="1505"/>
                  </a:lnTo>
                  <a:lnTo>
                    <a:pt x="1056" y="1437"/>
                  </a:lnTo>
                  <a:lnTo>
                    <a:pt x="1000" y="1394"/>
                  </a:lnTo>
                  <a:lnTo>
                    <a:pt x="960" y="1342"/>
                  </a:lnTo>
                  <a:lnTo>
                    <a:pt x="941" y="1226"/>
                  </a:lnTo>
                  <a:lnTo>
                    <a:pt x="941" y="1193"/>
                  </a:lnTo>
                  <a:lnTo>
                    <a:pt x="941" y="1158"/>
                  </a:lnTo>
                  <a:lnTo>
                    <a:pt x="951" y="1105"/>
                  </a:lnTo>
                  <a:lnTo>
                    <a:pt x="1024" y="966"/>
                  </a:lnTo>
                  <a:lnTo>
                    <a:pt x="1058" y="836"/>
                  </a:lnTo>
                  <a:lnTo>
                    <a:pt x="1080" y="703"/>
                  </a:lnTo>
                  <a:lnTo>
                    <a:pt x="1077" y="676"/>
                  </a:lnTo>
                  <a:lnTo>
                    <a:pt x="1067" y="656"/>
                  </a:lnTo>
                  <a:lnTo>
                    <a:pt x="1050" y="604"/>
                  </a:lnTo>
                  <a:lnTo>
                    <a:pt x="1050" y="526"/>
                  </a:lnTo>
                  <a:lnTo>
                    <a:pt x="1045" y="429"/>
                  </a:lnTo>
                  <a:lnTo>
                    <a:pt x="1016" y="261"/>
                  </a:lnTo>
                  <a:lnTo>
                    <a:pt x="987" y="205"/>
                  </a:lnTo>
                  <a:lnTo>
                    <a:pt x="940" y="143"/>
                  </a:lnTo>
                  <a:lnTo>
                    <a:pt x="842" y="52"/>
                  </a:lnTo>
                  <a:lnTo>
                    <a:pt x="749" y="17"/>
                  </a:lnTo>
                  <a:lnTo>
                    <a:pt x="650" y="0"/>
                  </a:lnTo>
                  <a:lnTo>
                    <a:pt x="634" y="1"/>
                  </a:lnTo>
                  <a:lnTo>
                    <a:pt x="615" y="10"/>
                  </a:lnTo>
                  <a:lnTo>
                    <a:pt x="573" y="39"/>
                  </a:lnTo>
                  <a:lnTo>
                    <a:pt x="497" y="110"/>
                  </a:lnTo>
                  <a:lnTo>
                    <a:pt x="462" y="195"/>
                  </a:lnTo>
                  <a:lnTo>
                    <a:pt x="429" y="292"/>
                  </a:lnTo>
                  <a:lnTo>
                    <a:pt x="423" y="352"/>
                  </a:lnTo>
                  <a:lnTo>
                    <a:pt x="423" y="393"/>
                  </a:lnTo>
                  <a:lnTo>
                    <a:pt x="423" y="415"/>
                  </a:lnTo>
                  <a:lnTo>
                    <a:pt x="423" y="441"/>
                  </a:lnTo>
                  <a:lnTo>
                    <a:pt x="425" y="532"/>
                  </a:lnTo>
                  <a:lnTo>
                    <a:pt x="425" y="569"/>
                  </a:lnTo>
                  <a:lnTo>
                    <a:pt x="424" y="599"/>
                  </a:lnTo>
                  <a:lnTo>
                    <a:pt x="405" y="644"/>
                  </a:lnTo>
                  <a:lnTo>
                    <a:pt x="386" y="689"/>
                  </a:lnTo>
                  <a:lnTo>
                    <a:pt x="415" y="880"/>
                  </a:lnTo>
                  <a:lnTo>
                    <a:pt x="450" y="963"/>
                  </a:lnTo>
                  <a:lnTo>
                    <a:pt x="486" y="1040"/>
                  </a:lnTo>
                  <a:lnTo>
                    <a:pt x="516" y="1193"/>
                  </a:lnTo>
                  <a:lnTo>
                    <a:pt x="530" y="1232"/>
                  </a:lnTo>
                  <a:lnTo>
                    <a:pt x="575" y="1317"/>
                  </a:lnTo>
                  <a:lnTo>
                    <a:pt x="531" y="1356"/>
                  </a:lnTo>
                  <a:lnTo>
                    <a:pt x="461" y="1397"/>
                  </a:lnTo>
                  <a:lnTo>
                    <a:pt x="431" y="1401"/>
                  </a:lnTo>
                  <a:lnTo>
                    <a:pt x="391" y="1392"/>
                  </a:lnTo>
                  <a:lnTo>
                    <a:pt x="353" y="1381"/>
                  </a:lnTo>
                  <a:lnTo>
                    <a:pt x="321" y="1378"/>
                  </a:lnTo>
                  <a:lnTo>
                    <a:pt x="282" y="1382"/>
                  </a:lnTo>
                  <a:lnTo>
                    <a:pt x="254" y="1382"/>
                  </a:lnTo>
                  <a:lnTo>
                    <a:pt x="239" y="1382"/>
                  </a:lnTo>
                  <a:lnTo>
                    <a:pt x="224" y="1381"/>
                  </a:lnTo>
                  <a:lnTo>
                    <a:pt x="165" y="1379"/>
                  </a:lnTo>
                  <a:lnTo>
                    <a:pt x="142" y="1379"/>
                  </a:lnTo>
                  <a:lnTo>
                    <a:pt x="123" y="1385"/>
                  </a:lnTo>
                  <a:lnTo>
                    <a:pt x="112" y="1417"/>
                  </a:lnTo>
                  <a:lnTo>
                    <a:pt x="107" y="1482"/>
                  </a:lnTo>
                  <a:lnTo>
                    <a:pt x="94" y="1593"/>
                  </a:lnTo>
                  <a:lnTo>
                    <a:pt x="64" y="1686"/>
                  </a:lnTo>
                  <a:lnTo>
                    <a:pt x="46" y="1789"/>
                  </a:lnTo>
                  <a:lnTo>
                    <a:pt x="3" y="2317"/>
                  </a:lnTo>
                  <a:lnTo>
                    <a:pt x="0" y="2815"/>
                  </a:lnTo>
                  <a:lnTo>
                    <a:pt x="3" y="3176"/>
                  </a:lnTo>
                  <a:lnTo>
                    <a:pt x="316" y="3199"/>
                  </a:lnTo>
                  <a:lnTo>
                    <a:pt x="493" y="3203"/>
                  </a:lnTo>
                  <a:lnTo>
                    <a:pt x="587" y="3203"/>
                  </a:lnTo>
                  <a:lnTo>
                    <a:pt x="636" y="3203"/>
                  </a:lnTo>
                  <a:lnTo>
                    <a:pt x="686" y="3203"/>
                  </a:lnTo>
                  <a:lnTo>
                    <a:pt x="1588" y="3157"/>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69" name="Freeform 14"/>
            <p:cNvSpPr>
              <a:spLocks/>
            </p:cNvSpPr>
            <p:nvPr/>
          </p:nvSpPr>
          <p:spPr bwMode="auto">
            <a:xfrm>
              <a:off x="1547" y="2214"/>
              <a:ext cx="811" cy="966"/>
            </a:xfrm>
            <a:custGeom>
              <a:avLst/>
              <a:gdLst>
                <a:gd name="T0" fmla="*/ 1 w 1621"/>
                <a:gd name="T1" fmla="*/ 0 h 2897"/>
                <a:gd name="T2" fmla="*/ 1 w 1621"/>
                <a:gd name="T3" fmla="*/ 0 h 2897"/>
                <a:gd name="T4" fmla="*/ 1 w 1621"/>
                <a:gd name="T5" fmla="*/ 0 h 2897"/>
                <a:gd name="T6" fmla="*/ 1 w 1621"/>
                <a:gd name="T7" fmla="*/ 0 h 2897"/>
                <a:gd name="T8" fmla="*/ 1 w 1621"/>
                <a:gd name="T9" fmla="*/ 0 h 2897"/>
                <a:gd name="T10" fmla="*/ 1 w 1621"/>
                <a:gd name="T11" fmla="*/ 0 h 2897"/>
                <a:gd name="T12" fmla="*/ 1 w 1621"/>
                <a:gd name="T13" fmla="*/ 0 h 2897"/>
                <a:gd name="T14" fmla="*/ 1 w 1621"/>
                <a:gd name="T15" fmla="*/ 0 h 2897"/>
                <a:gd name="T16" fmla="*/ 1 w 1621"/>
                <a:gd name="T17" fmla="*/ 0 h 2897"/>
                <a:gd name="T18" fmla="*/ 1 w 1621"/>
                <a:gd name="T19" fmla="*/ 0 h 2897"/>
                <a:gd name="T20" fmla="*/ 1 w 1621"/>
                <a:gd name="T21" fmla="*/ 0 h 2897"/>
                <a:gd name="T22" fmla="*/ 1 w 1621"/>
                <a:gd name="T23" fmla="*/ 0 h 2897"/>
                <a:gd name="T24" fmla="*/ 1 w 1621"/>
                <a:gd name="T25" fmla="*/ 0 h 2897"/>
                <a:gd name="T26" fmla="*/ 1 w 1621"/>
                <a:gd name="T27" fmla="*/ 0 h 2897"/>
                <a:gd name="T28" fmla="*/ 1 w 1621"/>
                <a:gd name="T29" fmla="*/ 0 h 2897"/>
                <a:gd name="T30" fmla="*/ 1 w 1621"/>
                <a:gd name="T31" fmla="*/ 0 h 2897"/>
                <a:gd name="T32" fmla="*/ 1 w 1621"/>
                <a:gd name="T33" fmla="*/ 0 h 2897"/>
                <a:gd name="T34" fmla="*/ 1 w 1621"/>
                <a:gd name="T35" fmla="*/ 0 h 2897"/>
                <a:gd name="T36" fmla="*/ 1 w 1621"/>
                <a:gd name="T37" fmla="*/ 0 h 2897"/>
                <a:gd name="T38" fmla="*/ 1 w 1621"/>
                <a:gd name="T39" fmla="*/ 0 h 2897"/>
                <a:gd name="T40" fmla="*/ 1 w 1621"/>
                <a:gd name="T41" fmla="*/ 0 h 2897"/>
                <a:gd name="T42" fmla="*/ 1 w 1621"/>
                <a:gd name="T43" fmla="*/ 0 h 2897"/>
                <a:gd name="T44" fmla="*/ 1 w 1621"/>
                <a:gd name="T45" fmla="*/ 0 h 2897"/>
                <a:gd name="T46" fmla="*/ 1 w 1621"/>
                <a:gd name="T47" fmla="*/ 0 h 2897"/>
                <a:gd name="T48" fmla="*/ 1 w 1621"/>
                <a:gd name="T49" fmla="*/ 0 h 2897"/>
                <a:gd name="T50" fmla="*/ 1 w 1621"/>
                <a:gd name="T51" fmla="*/ 0 h 2897"/>
                <a:gd name="T52" fmla="*/ 1 w 1621"/>
                <a:gd name="T53" fmla="*/ 0 h 2897"/>
                <a:gd name="T54" fmla="*/ 1 w 1621"/>
                <a:gd name="T55" fmla="*/ 0 h 2897"/>
                <a:gd name="T56" fmla="*/ 1 w 1621"/>
                <a:gd name="T57" fmla="*/ 0 h 2897"/>
                <a:gd name="T58" fmla="*/ 1 w 1621"/>
                <a:gd name="T59" fmla="*/ 0 h 2897"/>
                <a:gd name="T60" fmla="*/ 1 w 1621"/>
                <a:gd name="T61" fmla="*/ 0 h 2897"/>
                <a:gd name="T62" fmla="*/ 0 w 1621"/>
                <a:gd name="T63" fmla="*/ 0 h 2897"/>
                <a:gd name="T64" fmla="*/ 1 w 1621"/>
                <a:gd name="T65" fmla="*/ 0 h 2897"/>
                <a:gd name="T66" fmla="*/ 1 w 1621"/>
                <a:gd name="T67" fmla="*/ 0 h 2897"/>
                <a:gd name="T68" fmla="*/ 1 w 1621"/>
                <a:gd name="T69" fmla="*/ 0 h 2897"/>
                <a:gd name="T70" fmla="*/ 1 w 1621"/>
                <a:gd name="T71" fmla="*/ 0 h 2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21"/>
                <a:gd name="T109" fmla="*/ 0 h 2897"/>
                <a:gd name="T110" fmla="*/ 1621 w 1621"/>
                <a:gd name="T111" fmla="*/ 2897 h 2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21" h="2897">
                  <a:moveTo>
                    <a:pt x="1621" y="2890"/>
                  </a:moveTo>
                  <a:lnTo>
                    <a:pt x="1621" y="2770"/>
                  </a:lnTo>
                  <a:lnTo>
                    <a:pt x="1617" y="2614"/>
                  </a:lnTo>
                  <a:lnTo>
                    <a:pt x="1595" y="2246"/>
                  </a:lnTo>
                  <a:lnTo>
                    <a:pt x="1553" y="1882"/>
                  </a:lnTo>
                  <a:lnTo>
                    <a:pt x="1522" y="1733"/>
                  </a:lnTo>
                  <a:lnTo>
                    <a:pt x="1481" y="1619"/>
                  </a:lnTo>
                  <a:lnTo>
                    <a:pt x="1431" y="1539"/>
                  </a:lnTo>
                  <a:lnTo>
                    <a:pt x="1368" y="1473"/>
                  </a:lnTo>
                  <a:lnTo>
                    <a:pt x="1275" y="1440"/>
                  </a:lnTo>
                  <a:lnTo>
                    <a:pt x="1181" y="1407"/>
                  </a:lnTo>
                  <a:lnTo>
                    <a:pt x="1052" y="1342"/>
                  </a:lnTo>
                  <a:lnTo>
                    <a:pt x="981" y="1300"/>
                  </a:lnTo>
                  <a:lnTo>
                    <a:pt x="937" y="1249"/>
                  </a:lnTo>
                  <a:lnTo>
                    <a:pt x="920" y="1197"/>
                  </a:lnTo>
                  <a:lnTo>
                    <a:pt x="920" y="1171"/>
                  </a:lnTo>
                  <a:lnTo>
                    <a:pt x="929" y="1139"/>
                  </a:lnTo>
                  <a:lnTo>
                    <a:pt x="1021" y="955"/>
                  </a:lnTo>
                  <a:lnTo>
                    <a:pt x="1055" y="851"/>
                  </a:lnTo>
                  <a:lnTo>
                    <a:pt x="1078" y="738"/>
                  </a:lnTo>
                  <a:lnTo>
                    <a:pt x="1078" y="700"/>
                  </a:lnTo>
                  <a:lnTo>
                    <a:pt x="1078" y="676"/>
                  </a:lnTo>
                  <a:lnTo>
                    <a:pt x="1076" y="645"/>
                  </a:lnTo>
                  <a:lnTo>
                    <a:pt x="1067" y="505"/>
                  </a:lnTo>
                  <a:lnTo>
                    <a:pt x="1034" y="279"/>
                  </a:lnTo>
                  <a:lnTo>
                    <a:pt x="939" y="128"/>
                  </a:lnTo>
                  <a:lnTo>
                    <a:pt x="826" y="7"/>
                  </a:lnTo>
                  <a:lnTo>
                    <a:pt x="808" y="3"/>
                  </a:lnTo>
                  <a:lnTo>
                    <a:pt x="787" y="1"/>
                  </a:lnTo>
                  <a:lnTo>
                    <a:pt x="743" y="16"/>
                  </a:lnTo>
                  <a:lnTo>
                    <a:pt x="716" y="37"/>
                  </a:lnTo>
                  <a:lnTo>
                    <a:pt x="723" y="53"/>
                  </a:lnTo>
                  <a:lnTo>
                    <a:pt x="695" y="22"/>
                  </a:lnTo>
                  <a:lnTo>
                    <a:pt x="657" y="3"/>
                  </a:lnTo>
                  <a:lnTo>
                    <a:pt x="638" y="0"/>
                  </a:lnTo>
                  <a:lnTo>
                    <a:pt x="621" y="10"/>
                  </a:lnTo>
                  <a:lnTo>
                    <a:pt x="533" y="108"/>
                  </a:lnTo>
                  <a:lnTo>
                    <a:pt x="451" y="222"/>
                  </a:lnTo>
                  <a:lnTo>
                    <a:pt x="442" y="416"/>
                  </a:lnTo>
                  <a:lnTo>
                    <a:pt x="442" y="540"/>
                  </a:lnTo>
                  <a:lnTo>
                    <a:pt x="439" y="621"/>
                  </a:lnTo>
                  <a:lnTo>
                    <a:pt x="423" y="661"/>
                  </a:lnTo>
                  <a:lnTo>
                    <a:pt x="408" y="703"/>
                  </a:lnTo>
                  <a:lnTo>
                    <a:pt x="408" y="731"/>
                  </a:lnTo>
                  <a:lnTo>
                    <a:pt x="405" y="752"/>
                  </a:lnTo>
                  <a:lnTo>
                    <a:pt x="405" y="773"/>
                  </a:lnTo>
                  <a:lnTo>
                    <a:pt x="406" y="804"/>
                  </a:lnTo>
                  <a:lnTo>
                    <a:pt x="442" y="875"/>
                  </a:lnTo>
                  <a:lnTo>
                    <a:pt x="480" y="947"/>
                  </a:lnTo>
                  <a:lnTo>
                    <a:pt x="528" y="1072"/>
                  </a:lnTo>
                  <a:lnTo>
                    <a:pt x="545" y="1135"/>
                  </a:lnTo>
                  <a:lnTo>
                    <a:pt x="542" y="1164"/>
                  </a:lnTo>
                  <a:lnTo>
                    <a:pt x="544" y="1190"/>
                  </a:lnTo>
                  <a:lnTo>
                    <a:pt x="545" y="1228"/>
                  </a:lnTo>
                  <a:lnTo>
                    <a:pt x="539" y="1265"/>
                  </a:lnTo>
                  <a:lnTo>
                    <a:pt x="521" y="1293"/>
                  </a:lnTo>
                  <a:lnTo>
                    <a:pt x="414" y="1373"/>
                  </a:lnTo>
                  <a:lnTo>
                    <a:pt x="315" y="1379"/>
                  </a:lnTo>
                  <a:lnTo>
                    <a:pt x="198" y="1401"/>
                  </a:lnTo>
                  <a:lnTo>
                    <a:pt x="74" y="1493"/>
                  </a:lnTo>
                  <a:lnTo>
                    <a:pt x="41" y="1626"/>
                  </a:lnTo>
                  <a:lnTo>
                    <a:pt x="20" y="1771"/>
                  </a:lnTo>
                  <a:lnTo>
                    <a:pt x="8" y="2012"/>
                  </a:lnTo>
                  <a:lnTo>
                    <a:pt x="0" y="2260"/>
                  </a:lnTo>
                  <a:lnTo>
                    <a:pt x="10" y="2569"/>
                  </a:lnTo>
                  <a:lnTo>
                    <a:pt x="18" y="2735"/>
                  </a:lnTo>
                  <a:lnTo>
                    <a:pt x="19" y="2812"/>
                  </a:lnTo>
                  <a:lnTo>
                    <a:pt x="19" y="2847"/>
                  </a:lnTo>
                  <a:lnTo>
                    <a:pt x="20" y="2883"/>
                  </a:lnTo>
                  <a:lnTo>
                    <a:pt x="819" y="2897"/>
                  </a:lnTo>
                  <a:lnTo>
                    <a:pt x="1370" y="2897"/>
                  </a:lnTo>
                  <a:lnTo>
                    <a:pt x="1621" y="289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0" name="Freeform 15"/>
            <p:cNvSpPr>
              <a:spLocks/>
            </p:cNvSpPr>
            <p:nvPr/>
          </p:nvSpPr>
          <p:spPr bwMode="auto">
            <a:xfrm>
              <a:off x="2014" y="2446"/>
              <a:ext cx="784" cy="733"/>
            </a:xfrm>
            <a:custGeom>
              <a:avLst/>
              <a:gdLst>
                <a:gd name="T0" fmla="*/ 0 w 1568"/>
                <a:gd name="T1" fmla="*/ 0 h 2197"/>
                <a:gd name="T2" fmla="*/ 1 w 1568"/>
                <a:gd name="T3" fmla="*/ 0 h 2197"/>
                <a:gd name="T4" fmla="*/ 1 w 1568"/>
                <a:gd name="T5" fmla="*/ 0 h 2197"/>
                <a:gd name="T6" fmla="*/ 1 w 1568"/>
                <a:gd name="T7" fmla="*/ 0 h 2197"/>
                <a:gd name="T8" fmla="*/ 1 w 1568"/>
                <a:gd name="T9" fmla="*/ 0 h 2197"/>
                <a:gd name="T10" fmla="*/ 1 w 1568"/>
                <a:gd name="T11" fmla="*/ 0 h 2197"/>
                <a:gd name="T12" fmla="*/ 1 w 1568"/>
                <a:gd name="T13" fmla="*/ 0 h 2197"/>
                <a:gd name="T14" fmla="*/ 1 w 1568"/>
                <a:gd name="T15" fmla="*/ 0 h 2197"/>
                <a:gd name="T16" fmla="*/ 1 w 1568"/>
                <a:gd name="T17" fmla="*/ 0 h 2197"/>
                <a:gd name="T18" fmla="*/ 1 w 1568"/>
                <a:gd name="T19" fmla="*/ 0 h 2197"/>
                <a:gd name="T20" fmla="*/ 1 w 1568"/>
                <a:gd name="T21" fmla="*/ 0 h 2197"/>
                <a:gd name="T22" fmla="*/ 1 w 1568"/>
                <a:gd name="T23" fmla="*/ 0 h 2197"/>
                <a:gd name="T24" fmla="*/ 1 w 1568"/>
                <a:gd name="T25" fmla="*/ 0 h 2197"/>
                <a:gd name="T26" fmla="*/ 1 w 1568"/>
                <a:gd name="T27" fmla="*/ 0 h 2197"/>
                <a:gd name="T28" fmla="*/ 1 w 1568"/>
                <a:gd name="T29" fmla="*/ 0 h 2197"/>
                <a:gd name="T30" fmla="*/ 1 w 1568"/>
                <a:gd name="T31" fmla="*/ 0 h 2197"/>
                <a:gd name="T32" fmla="*/ 1 w 1568"/>
                <a:gd name="T33" fmla="*/ 0 h 2197"/>
                <a:gd name="T34" fmla="*/ 1 w 1568"/>
                <a:gd name="T35" fmla="*/ 0 h 2197"/>
                <a:gd name="T36" fmla="*/ 1 w 1568"/>
                <a:gd name="T37" fmla="*/ 0 h 2197"/>
                <a:gd name="T38" fmla="*/ 1 w 1568"/>
                <a:gd name="T39" fmla="*/ 0 h 2197"/>
                <a:gd name="T40" fmla="*/ 1 w 1568"/>
                <a:gd name="T41" fmla="*/ 0 h 2197"/>
                <a:gd name="T42" fmla="*/ 1 w 1568"/>
                <a:gd name="T43" fmla="*/ 0 h 2197"/>
                <a:gd name="T44" fmla="*/ 1 w 1568"/>
                <a:gd name="T45" fmla="*/ 0 h 2197"/>
                <a:gd name="T46" fmla="*/ 1 w 1568"/>
                <a:gd name="T47" fmla="*/ 0 h 2197"/>
                <a:gd name="T48" fmla="*/ 1 w 1568"/>
                <a:gd name="T49" fmla="*/ 0 h 2197"/>
                <a:gd name="T50" fmla="*/ 1 w 1568"/>
                <a:gd name="T51" fmla="*/ 0 h 2197"/>
                <a:gd name="T52" fmla="*/ 1 w 1568"/>
                <a:gd name="T53" fmla="*/ 0 h 2197"/>
                <a:gd name="T54" fmla="*/ 1 w 1568"/>
                <a:gd name="T55" fmla="*/ 0 h 2197"/>
                <a:gd name="T56" fmla="*/ 1 w 1568"/>
                <a:gd name="T57" fmla="*/ 0 h 2197"/>
                <a:gd name="T58" fmla="*/ 1 w 1568"/>
                <a:gd name="T59" fmla="*/ 0 h 2197"/>
                <a:gd name="T60" fmla="*/ 1 w 1568"/>
                <a:gd name="T61" fmla="*/ 0 h 2197"/>
                <a:gd name="T62" fmla="*/ 1 w 1568"/>
                <a:gd name="T63" fmla="*/ 0 h 2197"/>
                <a:gd name="T64" fmla="*/ 1 w 1568"/>
                <a:gd name="T65" fmla="*/ 0 h 2197"/>
                <a:gd name="T66" fmla="*/ 0 w 1568"/>
                <a:gd name="T67" fmla="*/ 0 h 2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68"/>
                <a:gd name="T103" fmla="*/ 0 h 2197"/>
                <a:gd name="T104" fmla="*/ 1568 w 1568"/>
                <a:gd name="T105" fmla="*/ 2197 h 2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68" h="2197">
                  <a:moveTo>
                    <a:pt x="0" y="2197"/>
                  </a:moveTo>
                  <a:lnTo>
                    <a:pt x="28" y="2024"/>
                  </a:lnTo>
                  <a:lnTo>
                    <a:pt x="42" y="1747"/>
                  </a:lnTo>
                  <a:lnTo>
                    <a:pt x="82" y="1641"/>
                  </a:lnTo>
                  <a:lnTo>
                    <a:pt x="168" y="1569"/>
                  </a:lnTo>
                  <a:lnTo>
                    <a:pt x="277" y="1487"/>
                  </a:lnTo>
                  <a:lnTo>
                    <a:pt x="402" y="1414"/>
                  </a:lnTo>
                  <a:lnTo>
                    <a:pt x="448" y="1306"/>
                  </a:lnTo>
                  <a:lnTo>
                    <a:pt x="454" y="1248"/>
                  </a:lnTo>
                  <a:lnTo>
                    <a:pt x="378" y="1201"/>
                  </a:lnTo>
                  <a:lnTo>
                    <a:pt x="285" y="1092"/>
                  </a:lnTo>
                  <a:lnTo>
                    <a:pt x="285" y="880"/>
                  </a:lnTo>
                  <a:lnTo>
                    <a:pt x="324" y="510"/>
                  </a:lnTo>
                  <a:lnTo>
                    <a:pt x="356" y="240"/>
                  </a:lnTo>
                  <a:lnTo>
                    <a:pt x="472" y="57"/>
                  </a:lnTo>
                  <a:lnTo>
                    <a:pt x="549" y="0"/>
                  </a:lnTo>
                  <a:lnTo>
                    <a:pt x="619" y="11"/>
                  </a:lnTo>
                  <a:lnTo>
                    <a:pt x="688" y="24"/>
                  </a:lnTo>
                  <a:lnTo>
                    <a:pt x="721" y="0"/>
                  </a:lnTo>
                  <a:lnTo>
                    <a:pt x="870" y="115"/>
                  </a:lnTo>
                  <a:lnTo>
                    <a:pt x="985" y="450"/>
                  </a:lnTo>
                  <a:lnTo>
                    <a:pt x="1063" y="747"/>
                  </a:lnTo>
                  <a:lnTo>
                    <a:pt x="1063" y="1010"/>
                  </a:lnTo>
                  <a:lnTo>
                    <a:pt x="985" y="1191"/>
                  </a:lnTo>
                  <a:lnTo>
                    <a:pt x="900" y="1261"/>
                  </a:lnTo>
                  <a:lnTo>
                    <a:pt x="932" y="1329"/>
                  </a:lnTo>
                  <a:lnTo>
                    <a:pt x="1081" y="1462"/>
                  </a:lnTo>
                  <a:lnTo>
                    <a:pt x="1266" y="1487"/>
                  </a:lnTo>
                  <a:lnTo>
                    <a:pt x="1367" y="1560"/>
                  </a:lnTo>
                  <a:lnTo>
                    <a:pt x="1445" y="1638"/>
                  </a:lnTo>
                  <a:lnTo>
                    <a:pt x="1484" y="1794"/>
                  </a:lnTo>
                  <a:lnTo>
                    <a:pt x="1531" y="1959"/>
                  </a:lnTo>
                  <a:lnTo>
                    <a:pt x="1568" y="2194"/>
                  </a:lnTo>
                  <a:lnTo>
                    <a:pt x="0" y="2197"/>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1" name="Freeform 16"/>
            <p:cNvSpPr>
              <a:spLocks/>
            </p:cNvSpPr>
            <p:nvPr/>
          </p:nvSpPr>
          <p:spPr bwMode="auto">
            <a:xfrm>
              <a:off x="2793" y="2383"/>
              <a:ext cx="827" cy="794"/>
            </a:xfrm>
            <a:custGeom>
              <a:avLst/>
              <a:gdLst>
                <a:gd name="T0" fmla="*/ 0 w 1653"/>
                <a:gd name="T1" fmla="*/ 0 h 2380"/>
                <a:gd name="T2" fmla="*/ 1 w 1653"/>
                <a:gd name="T3" fmla="*/ 0 h 2380"/>
                <a:gd name="T4" fmla="*/ 1 w 1653"/>
                <a:gd name="T5" fmla="*/ 0 h 2380"/>
                <a:gd name="T6" fmla="*/ 1 w 1653"/>
                <a:gd name="T7" fmla="*/ 0 h 2380"/>
                <a:gd name="T8" fmla="*/ 1 w 1653"/>
                <a:gd name="T9" fmla="*/ 0 h 2380"/>
                <a:gd name="T10" fmla="*/ 1 w 1653"/>
                <a:gd name="T11" fmla="*/ 0 h 2380"/>
                <a:gd name="T12" fmla="*/ 1 w 1653"/>
                <a:gd name="T13" fmla="*/ 0 h 2380"/>
                <a:gd name="T14" fmla="*/ 1 w 1653"/>
                <a:gd name="T15" fmla="*/ 0 h 2380"/>
                <a:gd name="T16" fmla="*/ 1 w 1653"/>
                <a:gd name="T17" fmla="*/ 0 h 2380"/>
                <a:gd name="T18" fmla="*/ 1 w 1653"/>
                <a:gd name="T19" fmla="*/ 0 h 2380"/>
                <a:gd name="T20" fmla="*/ 1 w 1653"/>
                <a:gd name="T21" fmla="*/ 0 h 2380"/>
                <a:gd name="T22" fmla="*/ 1 w 1653"/>
                <a:gd name="T23" fmla="*/ 0 h 2380"/>
                <a:gd name="T24" fmla="*/ 1 w 1653"/>
                <a:gd name="T25" fmla="*/ 0 h 2380"/>
                <a:gd name="T26" fmla="*/ 1 w 1653"/>
                <a:gd name="T27" fmla="*/ 0 h 2380"/>
                <a:gd name="T28" fmla="*/ 1 w 1653"/>
                <a:gd name="T29" fmla="*/ 0 h 2380"/>
                <a:gd name="T30" fmla="*/ 1 w 1653"/>
                <a:gd name="T31" fmla="*/ 0 h 2380"/>
                <a:gd name="T32" fmla="*/ 1 w 1653"/>
                <a:gd name="T33" fmla="*/ 0 h 2380"/>
                <a:gd name="T34" fmla="*/ 1 w 1653"/>
                <a:gd name="T35" fmla="*/ 0 h 2380"/>
                <a:gd name="T36" fmla="*/ 1 w 1653"/>
                <a:gd name="T37" fmla="*/ 0 h 2380"/>
                <a:gd name="T38" fmla="*/ 1 w 1653"/>
                <a:gd name="T39" fmla="*/ 0 h 2380"/>
                <a:gd name="T40" fmla="*/ 1 w 1653"/>
                <a:gd name="T41" fmla="*/ 0 h 2380"/>
                <a:gd name="T42" fmla="*/ 1 w 1653"/>
                <a:gd name="T43" fmla="*/ 0 h 2380"/>
                <a:gd name="T44" fmla="*/ 1 w 1653"/>
                <a:gd name="T45" fmla="*/ 0 h 2380"/>
                <a:gd name="T46" fmla="*/ 1 w 1653"/>
                <a:gd name="T47" fmla="*/ 0 h 2380"/>
                <a:gd name="T48" fmla="*/ 1 w 1653"/>
                <a:gd name="T49" fmla="*/ 0 h 2380"/>
                <a:gd name="T50" fmla="*/ 1 w 1653"/>
                <a:gd name="T51" fmla="*/ 0 h 2380"/>
                <a:gd name="T52" fmla="*/ 1 w 1653"/>
                <a:gd name="T53" fmla="*/ 0 h 2380"/>
                <a:gd name="T54" fmla="*/ 1 w 1653"/>
                <a:gd name="T55" fmla="*/ 0 h 2380"/>
                <a:gd name="T56" fmla="*/ 1 w 1653"/>
                <a:gd name="T57" fmla="*/ 0 h 2380"/>
                <a:gd name="T58" fmla="*/ 1 w 1653"/>
                <a:gd name="T59" fmla="*/ 0 h 2380"/>
                <a:gd name="T60" fmla="*/ 1 w 1653"/>
                <a:gd name="T61" fmla="*/ 0 h 2380"/>
                <a:gd name="T62" fmla="*/ 1 w 1653"/>
                <a:gd name="T63" fmla="*/ 0 h 2380"/>
                <a:gd name="T64" fmla="*/ 1 w 1653"/>
                <a:gd name="T65" fmla="*/ 0 h 2380"/>
                <a:gd name="T66" fmla="*/ 1 w 1653"/>
                <a:gd name="T67" fmla="*/ 0 h 2380"/>
                <a:gd name="T68" fmla="*/ 1 w 1653"/>
                <a:gd name="T69" fmla="*/ 0 h 2380"/>
                <a:gd name="T70" fmla="*/ 1 w 1653"/>
                <a:gd name="T71" fmla="*/ 0 h 2380"/>
                <a:gd name="T72" fmla="*/ 1 w 1653"/>
                <a:gd name="T73" fmla="*/ 0 h 2380"/>
                <a:gd name="T74" fmla="*/ 0 w 1653"/>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3"/>
                <a:gd name="T115" fmla="*/ 0 h 2380"/>
                <a:gd name="T116" fmla="*/ 1653 w 1653"/>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3" h="2380">
                  <a:moveTo>
                    <a:pt x="0" y="2380"/>
                  </a:moveTo>
                  <a:lnTo>
                    <a:pt x="34" y="1839"/>
                  </a:lnTo>
                  <a:lnTo>
                    <a:pt x="82" y="1712"/>
                  </a:lnTo>
                  <a:lnTo>
                    <a:pt x="153" y="1528"/>
                  </a:lnTo>
                  <a:lnTo>
                    <a:pt x="237" y="1508"/>
                  </a:lnTo>
                  <a:lnTo>
                    <a:pt x="400" y="1473"/>
                  </a:lnTo>
                  <a:lnTo>
                    <a:pt x="477" y="1427"/>
                  </a:lnTo>
                  <a:lnTo>
                    <a:pt x="548" y="1365"/>
                  </a:lnTo>
                  <a:lnTo>
                    <a:pt x="572" y="1208"/>
                  </a:lnTo>
                  <a:lnTo>
                    <a:pt x="495" y="997"/>
                  </a:lnTo>
                  <a:lnTo>
                    <a:pt x="440" y="975"/>
                  </a:lnTo>
                  <a:lnTo>
                    <a:pt x="393" y="747"/>
                  </a:lnTo>
                  <a:lnTo>
                    <a:pt x="425" y="686"/>
                  </a:lnTo>
                  <a:lnTo>
                    <a:pt x="409" y="464"/>
                  </a:lnTo>
                  <a:lnTo>
                    <a:pt x="418" y="246"/>
                  </a:lnTo>
                  <a:lnTo>
                    <a:pt x="472" y="163"/>
                  </a:lnTo>
                  <a:lnTo>
                    <a:pt x="588" y="19"/>
                  </a:lnTo>
                  <a:lnTo>
                    <a:pt x="681" y="0"/>
                  </a:lnTo>
                  <a:lnTo>
                    <a:pt x="806" y="0"/>
                  </a:lnTo>
                  <a:lnTo>
                    <a:pt x="899" y="57"/>
                  </a:lnTo>
                  <a:lnTo>
                    <a:pt x="977" y="163"/>
                  </a:lnTo>
                  <a:lnTo>
                    <a:pt x="1031" y="345"/>
                  </a:lnTo>
                  <a:lnTo>
                    <a:pt x="1046" y="496"/>
                  </a:lnTo>
                  <a:lnTo>
                    <a:pt x="1047" y="631"/>
                  </a:lnTo>
                  <a:lnTo>
                    <a:pt x="1093" y="653"/>
                  </a:lnTo>
                  <a:lnTo>
                    <a:pt x="1078" y="865"/>
                  </a:lnTo>
                  <a:lnTo>
                    <a:pt x="1012" y="903"/>
                  </a:lnTo>
                  <a:lnTo>
                    <a:pt x="993" y="1030"/>
                  </a:lnTo>
                  <a:lnTo>
                    <a:pt x="968" y="1179"/>
                  </a:lnTo>
                  <a:lnTo>
                    <a:pt x="983" y="1296"/>
                  </a:lnTo>
                  <a:lnTo>
                    <a:pt x="1070" y="1368"/>
                  </a:lnTo>
                  <a:lnTo>
                    <a:pt x="1186" y="1413"/>
                  </a:lnTo>
                  <a:lnTo>
                    <a:pt x="1350" y="1447"/>
                  </a:lnTo>
                  <a:lnTo>
                    <a:pt x="1468" y="1462"/>
                  </a:lnTo>
                  <a:lnTo>
                    <a:pt x="1530" y="1579"/>
                  </a:lnTo>
                  <a:lnTo>
                    <a:pt x="1577" y="1687"/>
                  </a:lnTo>
                  <a:lnTo>
                    <a:pt x="1653" y="2353"/>
                  </a:lnTo>
                  <a:lnTo>
                    <a:pt x="0" y="238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2" name="Rectangle 17"/>
            <p:cNvSpPr>
              <a:spLocks noChangeArrowheads="1"/>
            </p:cNvSpPr>
            <p:nvPr/>
          </p:nvSpPr>
          <p:spPr bwMode="auto">
            <a:xfrm>
              <a:off x="3272" y="1322"/>
              <a:ext cx="110" cy="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GB">
                  <a:solidFill>
                    <a:srgbClr val="6E6E6E"/>
                  </a:solidFill>
                  <a:latin typeface="Lucida Sans Unicode" charset="0"/>
                </a:rPr>
                <a:t>z</a:t>
              </a:r>
              <a:endParaRPr lang="en-GB">
                <a:latin typeface="Lucida Sans Unicode" charset="0"/>
              </a:endParaRPr>
            </a:p>
          </p:txBody>
        </p:sp>
        <p:sp>
          <p:nvSpPr>
            <p:cNvPr id="19473" name="Rectangle 18"/>
            <p:cNvSpPr>
              <a:spLocks noChangeArrowheads="1"/>
            </p:cNvSpPr>
            <p:nvPr/>
          </p:nvSpPr>
          <p:spPr bwMode="auto">
            <a:xfrm>
              <a:off x="3166" y="1365"/>
              <a:ext cx="9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6E6E6E"/>
                  </a:solidFill>
                  <a:latin typeface="Lucida Sans Unicode" charset="0"/>
                </a:rPr>
                <a:t>z</a:t>
              </a:r>
              <a:endParaRPr lang="en-US">
                <a:latin typeface="Lucida Sans Unicode" charset="0"/>
              </a:endParaRPr>
            </a:p>
          </p:txBody>
        </p:sp>
        <p:sp>
          <p:nvSpPr>
            <p:cNvPr id="19474" name="Rectangle 19"/>
            <p:cNvSpPr>
              <a:spLocks noChangeArrowheads="1"/>
            </p:cNvSpPr>
            <p:nvPr/>
          </p:nvSpPr>
          <p:spPr bwMode="auto">
            <a:xfrm>
              <a:off x="3079" y="1409"/>
              <a:ext cx="110" cy="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6E6E6E"/>
                  </a:solidFill>
                  <a:latin typeface="Lucida Sans Unicode" charset="0"/>
                </a:rPr>
                <a:t>z</a:t>
              </a:r>
              <a:endParaRPr lang="en-US">
                <a:latin typeface="Lucida Sans Unicode" charset="0"/>
              </a:endParaRPr>
            </a:p>
          </p:txBody>
        </p:sp>
        <p:sp>
          <p:nvSpPr>
            <p:cNvPr id="19475" name="Rectangle 20"/>
            <p:cNvSpPr>
              <a:spLocks noChangeArrowheads="1"/>
            </p:cNvSpPr>
            <p:nvPr/>
          </p:nvSpPr>
          <p:spPr bwMode="auto">
            <a:xfrm>
              <a:off x="3017" y="1498"/>
              <a:ext cx="69" cy="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6E6E6E"/>
                  </a:solidFill>
                  <a:latin typeface="Lucida Sans Unicode" charset="0"/>
                </a:rPr>
                <a:t>z</a:t>
              </a:r>
              <a:endParaRPr lang="en-US">
                <a:latin typeface="Lucida Sans Unicode" charset="0"/>
              </a:endParaRPr>
            </a:p>
          </p:txBody>
        </p:sp>
        <p:sp>
          <p:nvSpPr>
            <p:cNvPr id="19476" name="Rectangle 21"/>
            <p:cNvSpPr>
              <a:spLocks noChangeArrowheads="1"/>
            </p:cNvSpPr>
            <p:nvPr/>
          </p:nvSpPr>
          <p:spPr bwMode="auto">
            <a:xfrm>
              <a:off x="2961" y="1587"/>
              <a:ext cx="6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6E6E6E"/>
                  </a:solidFill>
                  <a:latin typeface="Lucida Sans Unicode" charset="0"/>
                </a:rPr>
                <a:t>z</a:t>
              </a:r>
              <a:endParaRPr lang="en-US">
                <a:latin typeface="Lucida Sans Unicode" charset="0"/>
              </a:endParaRPr>
            </a:p>
          </p:txBody>
        </p:sp>
        <p:sp>
          <p:nvSpPr>
            <p:cNvPr id="19477" name="Rectangle 22"/>
            <p:cNvSpPr>
              <a:spLocks noChangeArrowheads="1"/>
            </p:cNvSpPr>
            <p:nvPr/>
          </p:nvSpPr>
          <p:spPr bwMode="auto">
            <a:xfrm>
              <a:off x="2920" y="1680"/>
              <a:ext cx="50"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6E6E6E"/>
                  </a:solidFill>
                  <a:latin typeface="Lucida Sans Unicode" charset="0"/>
                </a:rPr>
                <a:t>z</a:t>
              </a:r>
              <a:endParaRPr lang="en-US">
                <a:latin typeface="Lucida Sans Unicode" charset="0"/>
              </a:endParaRPr>
            </a:p>
          </p:txBody>
        </p:sp>
        <p:sp>
          <p:nvSpPr>
            <p:cNvPr id="19478" name="Rectangle 23"/>
            <p:cNvSpPr>
              <a:spLocks noChangeArrowheads="1"/>
            </p:cNvSpPr>
            <p:nvPr/>
          </p:nvSpPr>
          <p:spPr bwMode="auto">
            <a:xfrm>
              <a:off x="2895" y="1749"/>
              <a:ext cx="41"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6E6E6E"/>
                  </a:solidFill>
                  <a:latin typeface="Lucida Sans Unicode" charset="0"/>
                </a:rPr>
                <a:t>z</a:t>
              </a:r>
              <a:endParaRPr lang="en-US">
                <a:latin typeface="Lucida Sans Unicode" charset="0"/>
              </a:endParaRPr>
            </a:p>
          </p:txBody>
        </p:sp>
        <p:sp>
          <p:nvSpPr>
            <p:cNvPr id="19479" name="Freeform 24"/>
            <p:cNvSpPr>
              <a:spLocks/>
            </p:cNvSpPr>
            <p:nvPr/>
          </p:nvSpPr>
          <p:spPr bwMode="auto">
            <a:xfrm>
              <a:off x="950" y="1735"/>
              <a:ext cx="777" cy="965"/>
            </a:xfrm>
            <a:custGeom>
              <a:avLst/>
              <a:gdLst>
                <a:gd name="T0" fmla="*/ 1 w 1554"/>
                <a:gd name="T1" fmla="*/ 0 h 2895"/>
                <a:gd name="T2" fmla="*/ 1 w 1554"/>
                <a:gd name="T3" fmla="*/ 0 h 2895"/>
                <a:gd name="T4" fmla="*/ 1 w 1554"/>
                <a:gd name="T5" fmla="*/ 0 h 2895"/>
                <a:gd name="T6" fmla="*/ 1 w 1554"/>
                <a:gd name="T7" fmla="*/ 0 h 2895"/>
                <a:gd name="T8" fmla="*/ 1 w 1554"/>
                <a:gd name="T9" fmla="*/ 0 h 2895"/>
                <a:gd name="T10" fmla="*/ 1 w 1554"/>
                <a:gd name="T11" fmla="*/ 0 h 2895"/>
                <a:gd name="T12" fmla="*/ 1 w 1554"/>
                <a:gd name="T13" fmla="*/ 0 h 2895"/>
                <a:gd name="T14" fmla="*/ 1 w 1554"/>
                <a:gd name="T15" fmla="*/ 0 h 2895"/>
                <a:gd name="T16" fmla="*/ 1 w 1554"/>
                <a:gd name="T17" fmla="*/ 0 h 2895"/>
                <a:gd name="T18" fmla="*/ 1 w 1554"/>
                <a:gd name="T19" fmla="*/ 0 h 2895"/>
                <a:gd name="T20" fmla="*/ 1 w 1554"/>
                <a:gd name="T21" fmla="*/ 0 h 2895"/>
                <a:gd name="T22" fmla="*/ 1 w 1554"/>
                <a:gd name="T23" fmla="*/ 0 h 2895"/>
                <a:gd name="T24" fmla="*/ 1 w 1554"/>
                <a:gd name="T25" fmla="*/ 0 h 2895"/>
                <a:gd name="T26" fmla="*/ 1 w 1554"/>
                <a:gd name="T27" fmla="*/ 0 h 2895"/>
                <a:gd name="T28" fmla="*/ 1 w 1554"/>
                <a:gd name="T29" fmla="*/ 0 h 2895"/>
                <a:gd name="T30" fmla="*/ 1 w 1554"/>
                <a:gd name="T31" fmla="*/ 0 h 2895"/>
                <a:gd name="T32" fmla="*/ 1 w 1554"/>
                <a:gd name="T33" fmla="*/ 0 h 2895"/>
                <a:gd name="T34" fmla="*/ 1 w 1554"/>
                <a:gd name="T35" fmla="*/ 0 h 2895"/>
                <a:gd name="T36" fmla="*/ 1 w 1554"/>
                <a:gd name="T37" fmla="*/ 0 h 2895"/>
                <a:gd name="T38" fmla="*/ 1 w 1554"/>
                <a:gd name="T39" fmla="*/ 0 h 2895"/>
                <a:gd name="T40" fmla="*/ 1 w 1554"/>
                <a:gd name="T41" fmla="*/ 0 h 2895"/>
                <a:gd name="T42" fmla="*/ 1 w 1554"/>
                <a:gd name="T43" fmla="*/ 0 h 2895"/>
                <a:gd name="T44" fmla="*/ 1 w 1554"/>
                <a:gd name="T45" fmla="*/ 0 h 2895"/>
                <a:gd name="T46" fmla="*/ 1 w 1554"/>
                <a:gd name="T47" fmla="*/ 0 h 2895"/>
                <a:gd name="T48" fmla="*/ 1 w 1554"/>
                <a:gd name="T49" fmla="*/ 0 h 2895"/>
                <a:gd name="T50" fmla="*/ 1 w 1554"/>
                <a:gd name="T51" fmla="*/ 0 h 2895"/>
                <a:gd name="T52" fmla="*/ 1 w 1554"/>
                <a:gd name="T53" fmla="*/ 0 h 2895"/>
                <a:gd name="T54" fmla="*/ 1 w 1554"/>
                <a:gd name="T55" fmla="*/ 0 h 2895"/>
                <a:gd name="T56" fmla="*/ 1 w 1554"/>
                <a:gd name="T57" fmla="*/ 0 h 2895"/>
                <a:gd name="T58" fmla="*/ 1 w 1554"/>
                <a:gd name="T59" fmla="*/ 0 h 2895"/>
                <a:gd name="T60" fmla="*/ 1 w 1554"/>
                <a:gd name="T61" fmla="*/ 0 h 2895"/>
                <a:gd name="T62" fmla="*/ 1 w 1554"/>
                <a:gd name="T63" fmla="*/ 0 h 2895"/>
                <a:gd name="T64" fmla="*/ 1 w 1554"/>
                <a:gd name="T65" fmla="*/ 0 h 2895"/>
                <a:gd name="T66" fmla="*/ 0 w 1554"/>
                <a:gd name="T67" fmla="*/ 0 h 2895"/>
                <a:gd name="T68" fmla="*/ 1 w 1554"/>
                <a:gd name="T69" fmla="*/ 0 h 2895"/>
                <a:gd name="T70" fmla="*/ 1 w 1554"/>
                <a:gd name="T71" fmla="*/ 0 h 28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4"/>
                <a:gd name="T109" fmla="*/ 0 h 2895"/>
                <a:gd name="T110" fmla="*/ 1554 w 1554"/>
                <a:gd name="T111" fmla="*/ 2895 h 28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4" h="2895">
                  <a:moveTo>
                    <a:pt x="1487" y="2887"/>
                  </a:moveTo>
                  <a:lnTo>
                    <a:pt x="1516" y="2876"/>
                  </a:lnTo>
                  <a:lnTo>
                    <a:pt x="1536" y="2838"/>
                  </a:lnTo>
                  <a:lnTo>
                    <a:pt x="1554" y="2707"/>
                  </a:lnTo>
                  <a:lnTo>
                    <a:pt x="1554" y="2665"/>
                  </a:lnTo>
                  <a:lnTo>
                    <a:pt x="1553" y="2619"/>
                  </a:lnTo>
                  <a:lnTo>
                    <a:pt x="1547" y="2519"/>
                  </a:lnTo>
                  <a:lnTo>
                    <a:pt x="1518" y="2295"/>
                  </a:lnTo>
                  <a:lnTo>
                    <a:pt x="1425" y="1842"/>
                  </a:lnTo>
                  <a:lnTo>
                    <a:pt x="1323" y="1530"/>
                  </a:lnTo>
                  <a:lnTo>
                    <a:pt x="1284" y="1492"/>
                  </a:lnTo>
                  <a:lnTo>
                    <a:pt x="1237" y="1468"/>
                  </a:lnTo>
                  <a:lnTo>
                    <a:pt x="1029" y="1374"/>
                  </a:lnTo>
                  <a:lnTo>
                    <a:pt x="977" y="1323"/>
                  </a:lnTo>
                  <a:lnTo>
                    <a:pt x="940" y="1245"/>
                  </a:lnTo>
                  <a:lnTo>
                    <a:pt x="924" y="1193"/>
                  </a:lnTo>
                  <a:lnTo>
                    <a:pt x="925" y="1170"/>
                  </a:lnTo>
                  <a:lnTo>
                    <a:pt x="934" y="1137"/>
                  </a:lnTo>
                  <a:lnTo>
                    <a:pt x="1021" y="953"/>
                  </a:lnTo>
                  <a:lnTo>
                    <a:pt x="1055" y="848"/>
                  </a:lnTo>
                  <a:lnTo>
                    <a:pt x="1072" y="786"/>
                  </a:lnTo>
                  <a:lnTo>
                    <a:pt x="1078" y="740"/>
                  </a:lnTo>
                  <a:lnTo>
                    <a:pt x="1078" y="702"/>
                  </a:lnTo>
                  <a:lnTo>
                    <a:pt x="1078" y="678"/>
                  </a:lnTo>
                  <a:lnTo>
                    <a:pt x="1077" y="647"/>
                  </a:lnTo>
                  <a:lnTo>
                    <a:pt x="1068" y="507"/>
                  </a:lnTo>
                  <a:lnTo>
                    <a:pt x="1036" y="280"/>
                  </a:lnTo>
                  <a:lnTo>
                    <a:pt x="942" y="129"/>
                  </a:lnTo>
                  <a:lnTo>
                    <a:pt x="831" y="5"/>
                  </a:lnTo>
                  <a:lnTo>
                    <a:pt x="814" y="0"/>
                  </a:lnTo>
                  <a:lnTo>
                    <a:pt x="793" y="0"/>
                  </a:lnTo>
                  <a:lnTo>
                    <a:pt x="750" y="16"/>
                  </a:lnTo>
                  <a:lnTo>
                    <a:pt x="723" y="39"/>
                  </a:lnTo>
                  <a:lnTo>
                    <a:pt x="720" y="48"/>
                  </a:lnTo>
                  <a:lnTo>
                    <a:pt x="729" y="58"/>
                  </a:lnTo>
                  <a:lnTo>
                    <a:pt x="701" y="23"/>
                  </a:lnTo>
                  <a:lnTo>
                    <a:pt x="665" y="6"/>
                  </a:lnTo>
                  <a:lnTo>
                    <a:pt x="647" y="3"/>
                  </a:lnTo>
                  <a:lnTo>
                    <a:pt x="630" y="13"/>
                  </a:lnTo>
                  <a:lnTo>
                    <a:pt x="543" y="110"/>
                  </a:lnTo>
                  <a:lnTo>
                    <a:pt x="463" y="224"/>
                  </a:lnTo>
                  <a:lnTo>
                    <a:pt x="452" y="418"/>
                  </a:lnTo>
                  <a:lnTo>
                    <a:pt x="452" y="540"/>
                  </a:lnTo>
                  <a:lnTo>
                    <a:pt x="448" y="621"/>
                  </a:lnTo>
                  <a:lnTo>
                    <a:pt x="433" y="660"/>
                  </a:lnTo>
                  <a:lnTo>
                    <a:pt x="419" y="704"/>
                  </a:lnTo>
                  <a:lnTo>
                    <a:pt x="419" y="728"/>
                  </a:lnTo>
                  <a:lnTo>
                    <a:pt x="417" y="750"/>
                  </a:lnTo>
                  <a:lnTo>
                    <a:pt x="417" y="773"/>
                  </a:lnTo>
                  <a:lnTo>
                    <a:pt x="417" y="806"/>
                  </a:lnTo>
                  <a:lnTo>
                    <a:pt x="452" y="875"/>
                  </a:lnTo>
                  <a:lnTo>
                    <a:pt x="489" y="946"/>
                  </a:lnTo>
                  <a:lnTo>
                    <a:pt x="538" y="1069"/>
                  </a:lnTo>
                  <a:lnTo>
                    <a:pt x="554" y="1133"/>
                  </a:lnTo>
                  <a:lnTo>
                    <a:pt x="550" y="1163"/>
                  </a:lnTo>
                  <a:lnTo>
                    <a:pt x="553" y="1187"/>
                  </a:lnTo>
                  <a:lnTo>
                    <a:pt x="554" y="1225"/>
                  </a:lnTo>
                  <a:lnTo>
                    <a:pt x="547" y="1260"/>
                  </a:lnTo>
                  <a:lnTo>
                    <a:pt x="531" y="1286"/>
                  </a:lnTo>
                  <a:lnTo>
                    <a:pt x="479" y="1330"/>
                  </a:lnTo>
                  <a:lnTo>
                    <a:pt x="424" y="1372"/>
                  </a:lnTo>
                  <a:lnTo>
                    <a:pt x="328" y="1375"/>
                  </a:lnTo>
                  <a:lnTo>
                    <a:pt x="212" y="1398"/>
                  </a:lnTo>
                  <a:lnTo>
                    <a:pt x="90" y="1491"/>
                  </a:lnTo>
                  <a:lnTo>
                    <a:pt x="57" y="1622"/>
                  </a:lnTo>
                  <a:lnTo>
                    <a:pt x="33" y="1764"/>
                  </a:lnTo>
                  <a:lnTo>
                    <a:pt x="5" y="2369"/>
                  </a:lnTo>
                  <a:lnTo>
                    <a:pt x="0" y="2853"/>
                  </a:lnTo>
                  <a:lnTo>
                    <a:pt x="472" y="2886"/>
                  </a:lnTo>
                  <a:lnTo>
                    <a:pt x="948" y="2895"/>
                  </a:lnTo>
                  <a:lnTo>
                    <a:pt x="1214" y="2895"/>
                  </a:lnTo>
                  <a:lnTo>
                    <a:pt x="1487" y="2887"/>
                  </a:lnTo>
                  <a:close/>
                </a:path>
              </a:pathLst>
            </a:custGeom>
            <a:solidFill>
              <a:srgbClr val="6E6E6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0" name="Freeform 25"/>
            <p:cNvSpPr>
              <a:spLocks/>
            </p:cNvSpPr>
            <p:nvPr/>
          </p:nvSpPr>
          <p:spPr bwMode="auto">
            <a:xfrm>
              <a:off x="845" y="1993"/>
              <a:ext cx="774" cy="977"/>
            </a:xfrm>
            <a:custGeom>
              <a:avLst/>
              <a:gdLst>
                <a:gd name="T0" fmla="*/ 0 w 1549"/>
                <a:gd name="T1" fmla="*/ 0 h 2933"/>
                <a:gd name="T2" fmla="*/ 0 w 1549"/>
                <a:gd name="T3" fmla="*/ 0 h 2933"/>
                <a:gd name="T4" fmla="*/ 0 w 1549"/>
                <a:gd name="T5" fmla="*/ 0 h 2933"/>
                <a:gd name="T6" fmla="*/ 0 w 1549"/>
                <a:gd name="T7" fmla="*/ 0 h 2933"/>
                <a:gd name="T8" fmla="*/ 0 w 1549"/>
                <a:gd name="T9" fmla="*/ 0 h 2933"/>
                <a:gd name="T10" fmla="*/ 0 w 1549"/>
                <a:gd name="T11" fmla="*/ 0 h 2933"/>
                <a:gd name="T12" fmla="*/ 0 w 1549"/>
                <a:gd name="T13" fmla="*/ 0 h 2933"/>
                <a:gd name="T14" fmla="*/ 0 w 1549"/>
                <a:gd name="T15" fmla="*/ 0 h 2933"/>
                <a:gd name="T16" fmla="*/ 0 w 1549"/>
                <a:gd name="T17" fmla="*/ 0 h 2933"/>
                <a:gd name="T18" fmla="*/ 0 w 1549"/>
                <a:gd name="T19" fmla="*/ 0 h 2933"/>
                <a:gd name="T20" fmla="*/ 0 w 1549"/>
                <a:gd name="T21" fmla="*/ 0 h 2933"/>
                <a:gd name="T22" fmla="*/ 0 w 1549"/>
                <a:gd name="T23" fmla="*/ 0 h 2933"/>
                <a:gd name="T24" fmla="*/ 0 w 1549"/>
                <a:gd name="T25" fmla="*/ 0 h 2933"/>
                <a:gd name="T26" fmla="*/ 0 w 1549"/>
                <a:gd name="T27" fmla="*/ 0 h 2933"/>
                <a:gd name="T28" fmla="*/ 0 w 1549"/>
                <a:gd name="T29" fmla="*/ 0 h 2933"/>
                <a:gd name="T30" fmla="*/ 0 w 1549"/>
                <a:gd name="T31" fmla="*/ 0 h 2933"/>
                <a:gd name="T32" fmla="*/ 0 w 1549"/>
                <a:gd name="T33" fmla="*/ 0 h 2933"/>
                <a:gd name="T34" fmla="*/ 0 w 1549"/>
                <a:gd name="T35" fmla="*/ 0 h 2933"/>
                <a:gd name="T36" fmla="*/ 0 w 1549"/>
                <a:gd name="T37" fmla="*/ 0 h 2933"/>
                <a:gd name="T38" fmla="*/ 0 w 1549"/>
                <a:gd name="T39" fmla="*/ 0 h 2933"/>
                <a:gd name="T40" fmla="*/ 0 w 1549"/>
                <a:gd name="T41" fmla="*/ 0 h 2933"/>
                <a:gd name="T42" fmla="*/ 0 w 1549"/>
                <a:gd name="T43" fmla="*/ 0 h 2933"/>
                <a:gd name="T44" fmla="*/ 0 w 1549"/>
                <a:gd name="T45" fmla="*/ 0 h 2933"/>
                <a:gd name="T46" fmla="*/ 0 w 1549"/>
                <a:gd name="T47" fmla="*/ 0 h 2933"/>
                <a:gd name="T48" fmla="*/ 0 w 1549"/>
                <a:gd name="T49" fmla="*/ 0 h 2933"/>
                <a:gd name="T50" fmla="*/ 0 w 1549"/>
                <a:gd name="T51" fmla="*/ 0 h 2933"/>
                <a:gd name="T52" fmla="*/ 0 w 1549"/>
                <a:gd name="T53" fmla="*/ 0 h 2933"/>
                <a:gd name="T54" fmla="*/ 0 w 1549"/>
                <a:gd name="T55" fmla="*/ 0 h 2933"/>
                <a:gd name="T56" fmla="*/ 0 w 1549"/>
                <a:gd name="T57" fmla="*/ 0 h 2933"/>
                <a:gd name="T58" fmla="*/ 0 w 1549"/>
                <a:gd name="T59" fmla="*/ 0 h 2933"/>
                <a:gd name="T60" fmla="*/ 0 w 1549"/>
                <a:gd name="T61" fmla="*/ 0 h 2933"/>
                <a:gd name="T62" fmla="*/ 0 w 1549"/>
                <a:gd name="T63" fmla="*/ 0 h 2933"/>
                <a:gd name="T64" fmla="*/ 0 w 1549"/>
                <a:gd name="T65" fmla="*/ 0 h 2933"/>
                <a:gd name="T66" fmla="*/ 0 w 1549"/>
                <a:gd name="T67" fmla="*/ 0 h 2933"/>
                <a:gd name="T68" fmla="*/ 0 w 1549"/>
                <a:gd name="T69" fmla="*/ 0 h 2933"/>
                <a:gd name="T70" fmla="*/ 0 w 1549"/>
                <a:gd name="T71" fmla="*/ 0 h 2933"/>
                <a:gd name="T72" fmla="*/ 0 w 1549"/>
                <a:gd name="T73" fmla="*/ 0 h 2933"/>
                <a:gd name="T74" fmla="*/ 0 w 1549"/>
                <a:gd name="T75" fmla="*/ 0 h 2933"/>
                <a:gd name="T76" fmla="*/ 0 w 1549"/>
                <a:gd name="T77" fmla="*/ 0 h 29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9"/>
                <a:gd name="T118" fmla="*/ 0 h 2933"/>
                <a:gd name="T119" fmla="*/ 1549 w 1549"/>
                <a:gd name="T120" fmla="*/ 2933 h 29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9" h="2933">
                  <a:moveTo>
                    <a:pt x="0" y="2641"/>
                  </a:moveTo>
                  <a:lnTo>
                    <a:pt x="38" y="1868"/>
                  </a:lnTo>
                  <a:lnTo>
                    <a:pt x="101" y="1594"/>
                  </a:lnTo>
                  <a:lnTo>
                    <a:pt x="264" y="1486"/>
                  </a:lnTo>
                  <a:lnTo>
                    <a:pt x="419" y="1464"/>
                  </a:lnTo>
                  <a:lnTo>
                    <a:pt x="552" y="1403"/>
                  </a:lnTo>
                  <a:lnTo>
                    <a:pt x="607" y="1286"/>
                  </a:lnTo>
                  <a:lnTo>
                    <a:pt x="615" y="1109"/>
                  </a:lnTo>
                  <a:lnTo>
                    <a:pt x="560" y="1011"/>
                  </a:lnTo>
                  <a:lnTo>
                    <a:pt x="560" y="954"/>
                  </a:lnTo>
                  <a:lnTo>
                    <a:pt x="513" y="882"/>
                  </a:lnTo>
                  <a:lnTo>
                    <a:pt x="475" y="725"/>
                  </a:lnTo>
                  <a:lnTo>
                    <a:pt x="481" y="701"/>
                  </a:lnTo>
                  <a:lnTo>
                    <a:pt x="443" y="583"/>
                  </a:lnTo>
                  <a:lnTo>
                    <a:pt x="481" y="340"/>
                  </a:lnTo>
                  <a:lnTo>
                    <a:pt x="570" y="226"/>
                  </a:lnTo>
                  <a:lnTo>
                    <a:pt x="667" y="69"/>
                  </a:lnTo>
                  <a:lnTo>
                    <a:pt x="864" y="0"/>
                  </a:lnTo>
                  <a:lnTo>
                    <a:pt x="1011" y="121"/>
                  </a:lnTo>
                  <a:lnTo>
                    <a:pt x="1068" y="216"/>
                  </a:lnTo>
                  <a:lnTo>
                    <a:pt x="1151" y="265"/>
                  </a:lnTo>
                  <a:lnTo>
                    <a:pt x="1151" y="371"/>
                  </a:lnTo>
                  <a:lnTo>
                    <a:pt x="1160" y="430"/>
                  </a:lnTo>
                  <a:lnTo>
                    <a:pt x="1222" y="550"/>
                  </a:lnTo>
                  <a:lnTo>
                    <a:pt x="1173" y="714"/>
                  </a:lnTo>
                  <a:lnTo>
                    <a:pt x="1183" y="836"/>
                  </a:lnTo>
                  <a:lnTo>
                    <a:pt x="1135" y="954"/>
                  </a:lnTo>
                  <a:lnTo>
                    <a:pt x="1096" y="990"/>
                  </a:lnTo>
                  <a:lnTo>
                    <a:pt x="1096" y="1048"/>
                  </a:lnTo>
                  <a:lnTo>
                    <a:pt x="1051" y="1179"/>
                  </a:lnTo>
                  <a:lnTo>
                    <a:pt x="1019" y="1286"/>
                  </a:lnTo>
                  <a:lnTo>
                    <a:pt x="1112" y="1403"/>
                  </a:lnTo>
                  <a:lnTo>
                    <a:pt x="1276" y="1523"/>
                  </a:lnTo>
                  <a:lnTo>
                    <a:pt x="1447" y="1640"/>
                  </a:lnTo>
                  <a:lnTo>
                    <a:pt x="1525" y="1786"/>
                  </a:lnTo>
                  <a:lnTo>
                    <a:pt x="1549" y="1975"/>
                  </a:lnTo>
                  <a:lnTo>
                    <a:pt x="1546" y="2250"/>
                  </a:lnTo>
                  <a:lnTo>
                    <a:pt x="1543" y="2933"/>
                  </a:lnTo>
                  <a:lnTo>
                    <a:pt x="0" y="2641"/>
                  </a:lnTo>
                  <a:close/>
                </a:path>
              </a:pathLst>
            </a:custGeom>
            <a:solidFill>
              <a:srgbClr val="808080"/>
            </a:solidFill>
            <a:ln w="1588">
              <a:solidFill>
                <a:srgbClr val="808080"/>
              </a:solidFill>
              <a:round/>
              <a:headEnd/>
              <a:tailEnd/>
            </a:ln>
          </p:spPr>
          <p:txBody>
            <a:bodyPr/>
            <a:lstStyle/>
            <a:p>
              <a:endParaRPr lang="en-GB"/>
            </a:p>
          </p:txBody>
        </p:sp>
        <p:sp>
          <p:nvSpPr>
            <p:cNvPr id="19481" name="Freeform 26"/>
            <p:cNvSpPr>
              <a:spLocks/>
            </p:cNvSpPr>
            <p:nvPr/>
          </p:nvSpPr>
          <p:spPr bwMode="auto">
            <a:xfrm>
              <a:off x="1270" y="2379"/>
              <a:ext cx="753" cy="791"/>
            </a:xfrm>
            <a:custGeom>
              <a:avLst/>
              <a:gdLst>
                <a:gd name="T0" fmla="*/ 0 w 1507"/>
                <a:gd name="T1" fmla="*/ 0 h 2372"/>
                <a:gd name="T2" fmla="*/ 0 w 1507"/>
                <a:gd name="T3" fmla="*/ 0 h 2372"/>
                <a:gd name="T4" fmla="*/ 0 w 1507"/>
                <a:gd name="T5" fmla="*/ 0 h 2372"/>
                <a:gd name="T6" fmla="*/ 0 w 1507"/>
                <a:gd name="T7" fmla="*/ 0 h 2372"/>
                <a:gd name="T8" fmla="*/ 0 w 1507"/>
                <a:gd name="T9" fmla="*/ 0 h 2372"/>
                <a:gd name="T10" fmla="*/ 0 w 1507"/>
                <a:gd name="T11" fmla="*/ 0 h 2372"/>
                <a:gd name="T12" fmla="*/ 0 w 1507"/>
                <a:gd name="T13" fmla="*/ 0 h 2372"/>
                <a:gd name="T14" fmla="*/ 0 w 1507"/>
                <a:gd name="T15" fmla="*/ 0 h 2372"/>
                <a:gd name="T16" fmla="*/ 0 w 1507"/>
                <a:gd name="T17" fmla="*/ 0 h 2372"/>
                <a:gd name="T18" fmla="*/ 0 w 1507"/>
                <a:gd name="T19" fmla="*/ 0 h 2372"/>
                <a:gd name="T20" fmla="*/ 0 w 1507"/>
                <a:gd name="T21" fmla="*/ 0 h 2372"/>
                <a:gd name="T22" fmla="*/ 0 w 1507"/>
                <a:gd name="T23" fmla="*/ 0 h 2372"/>
                <a:gd name="T24" fmla="*/ 0 w 1507"/>
                <a:gd name="T25" fmla="*/ 0 h 2372"/>
                <a:gd name="T26" fmla="*/ 0 w 1507"/>
                <a:gd name="T27" fmla="*/ 0 h 2372"/>
                <a:gd name="T28" fmla="*/ 0 w 1507"/>
                <a:gd name="T29" fmla="*/ 0 h 2372"/>
                <a:gd name="T30" fmla="*/ 0 w 1507"/>
                <a:gd name="T31" fmla="*/ 0 h 2372"/>
                <a:gd name="T32" fmla="*/ 0 w 1507"/>
                <a:gd name="T33" fmla="*/ 0 h 2372"/>
                <a:gd name="T34" fmla="*/ 0 w 1507"/>
                <a:gd name="T35" fmla="*/ 0 h 2372"/>
                <a:gd name="T36" fmla="*/ 0 w 1507"/>
                <a:gd name="T37" fmla="*/ 0 h 2372"/>
                <a:gd name="T38" fmla="*/ 0 w 1507"/>
                <a:gd name="T39" fmla="*/ 0 h 2372"/>
                <a:gd name="T40" fmla="*/ 0 w 1507"/>
                <a:gd name="T41" fmla="*/ 0 h 2372"/>
                <a:gd name="T42" fmla="*/ 0 w 1507"/>
                <a:gd name="T43" fmla="*/ 0 h 2372"/>
                <a:gd name="T44" fmla="*/ 0 w 1507"/>
                <a:gd name="T45" fmla="*/ 0 h 2372"/>
                <a:gd name="T46" fmla="*/ 0 w 1507"/>
                <a:gd name="T47" fmla="*/ 0 h 2372"/>
                <a:gd name="T48" fmla="*/ 0 w 1507"/>
                <a:gd name="T49" fmla="*/ 0 h 2372"/>
                <a:gd name="T50" fmla="*/ 0 w 1507"/>
                <a:gd name="T51" fmla="*/ 0 h 2372"/>
                <a:gd name="T52" fmla="*/ 0 w 1507"/>
                <a:gd name="T53" fmla="*/ 0 h 2372"/>
                <a:gd name="T54" fmla="*/ 0 w 1507"/>
                <a:gd name="T55" fmla="*/ 0 h 2372"/>
                <a:gd name="T56" fmla="*/ 0 w 1507"/>
                <a:gd name="T57" fmla="*/ 0 h 2372"/>
                <a:gd name="T58" fmla="*/ 0 w 1507"/>
                <a:gd name="T59" fmla="*/ 0 h 2372"/>
                <a:gd name="T60" fmla="*/ 0 w 1507"/>
                <a:gd name="T61" fmla="*/ 0 h 2372"/>
                <a:gd name="T62" fmla="*/ 0 w 1507"/>
                <a:gd name="T63" fmla="*/ 0 h 2372"/>
                <a:gd name="T64" fmla="*/ 0 w 1507"/>
                <a:gd name="T65" fmla="*/ 0 h 2372"/>
                <a:gd name="T66" fmla="*/ 0 w 1507"/>
                <a:gd name="T67" fmla="*/ 0 h 2372"/>
                <a:gd name="T68" fmla="*/ 0 w 1507"/>
                <a:gd name="T69" fmla="*/ 0 h 2372"/>
                <a:gd name="T70" fmla="*/ 0 w 1507"/>
                <a:gd name="T71" fmla="*/ 0 h 2372"/>
                <a:gd name="T72" fmla="*/ 0 w 1507"/>
                <a:gd name="T73" fmla="*/ 0 h 2372"/>
                <a:gd name="T74" fmla="*/ 0 w 1507"/>
                <a:gd name="T75" fmla="*/ 0 h 2372"/>
                <a:gd name="T76" fmla="*/ 0 w 1507"/>
                <a:gd name="T77" fmla="*/ 0 h 23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07"/>
                <a:gd name="T118" fmla="*/ 0 h 2372"/>
                <a:gd name="T119" fmla="*/ 1507 w 1507"/>
                <a:gd name="T120" fmla="*/ 2372 h 23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07" h="2372">
                  <a:moveTo>
                    <a:pt x="0" y="2366"/>
                  </a:moveTo>
                  <a:lnTo>
                    <a:pt x="40" y="1865"/>
                  </a:lnTo>
                  <a:lnTo>
                    <a:pt x="97" y="1629"/>
                  </a:lnTo>
                  <a:lnTo>
                    <a:pt x="260" y="1501"/>
                  </a:lnTo>
                  <a:lnTo>
                    <a:pt x="421" y="1460"/>
                  </a:lnTo>
                  <a:lnTo>
                    <a:pt x="555" y="1401"/>
                  </a:lnTo>
                  <a:lnTo>
                    <a:pt x="609" y="1284"/>
                  </a:lnTo>
                  <a:lnTo>
                    <a:pt x="615" y="1105"/>
                  </a:lnTo>
                  <a:lnTo>
                    <a:pt x="559" y="1046"/>
                  </a:lnTo>
                  <a:lnTo>
                    <a:pt x="513" y="968"/>
                  </a:lnTo>
                  <a:lnTo>
                    <a:pt x="501" y="919"/>
                  </a:lnTo>
                  <a:lnTo>
                    <a:pt x="475" y="724"/>
                  </a:lnTo>
                  <a:lnTo>
                    <a:pt x="479" y="725"/>
                  </a:lnTo>
                  <a:lnTo>
                    <a:pt x="443" y="579"/>
                  </a:lnTo>
                  <a:lnTo>
                    <a:pt x="484" y="340"/>
                  </a:lnTo>
                  <a:lnTo>
                    <a:pt x="569" y="224"/>
                  </a:lnTo>
                  <a:lnTo>
                    <a:pt x="668" y="70"/>
                  </a:lnTo>
                  <a:lnTo>
                    <a:pt x="864" y="0"/>
                  </a:lnTo>
                  <a:lnTo>
                    <a:pt x="1019" y="87"/>
                  </a:lnTo>
                  <a:lnTo>
                    <a:pt x="1093" y="189"/>
                  </a:lnTo>
                  <a:lnTo>
                    <a:pt x="1154" y="259"/>
                  </a:lnTo>
                  <a:lnTo>
                    <a:pt x="1166" y="358"/>
                  </a:lnTo>
                  <a:lnTo>
                    <a:pt x="1211" y="431"/>
                  </a:lnTo>
                  <a:lnTo>
                    <a:pt x="1222" y="548"/>
                  </a:lnTo>
                  <a:lnTo>
                    <a:pt x="1176" y="712"/>
                  </a:lnTo>
                  <a:lnTo>
                    <a:pt x="1184" y="832"/>
                  </a:lnTo>
                  <a:lnTo>
                    <a:pt x="1138" y="951"/>
                  </a:lnTo>
                  <a:lnTo>
                    <a:pt x="1099" y="987"/>
                  </a:lnTo>
                  <a:lnTo>
                    <a:pt x="1099" y="1043"/>
                  </a:lnTo>
                  <a:lnTo>
                    <a:pt x="1009" y="1159"/>
                  </a:lnTo>
                  <a:lnTo>
                    <a:pt x="1032" y="1372"/>
                  </a:lnTo>
                  <a:lnTo>
                    <a:pt x="1128" y="1514"/>
                  </a:lnTo>
                  <a:lnTo>
                    <a:pt x="1278" y="1582"/>
                  </a:lnTo>
                  <a:lnTo>
                    <a:pt x="1444" y="1664"/>
                  </a:lnTo>
                  <a:lnTo>
                    <a:pt x="1493" y="1784"/>
                  </a:lnTo>
                  <a:lnTo>
                    <a:pt x="1502" y="2027"/>
                  </a:lnTo>
                  <a:lnTo>
                    <a:pt x="1507" y="2206"/>
                  </a:lnTo>
                  <a:lnTo>
                    <a:pt x="1502" y="2372"/>
                  </a:lnTo>
                  <a:lnTo>
                    <a:pt x="0" y="2366"/>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2" name="Freeform 27"/>
            <p:cNvSpPr>
              <a:spLocks/>
            </p:cNvSpPr>
            <p:nvPr/>
          </p:nvSpPr>
          <p:spPr bwMode="auto">
            <a:xfrm>
              <a:off x="576" y="2383"/>
              <a:ext cx="826" cy="794"/>
            </a:xfrm>
            <a:custGeom>
              <a:avLst/>
              <a:gdLst>
                <a:gd name="T0" fmla="*/ 0 w 1653"/>
                <a:gd name="T1" fmla="*/ 0 h 2380"/>
                <a:gd name="T2" fmla="*/ 0 w 1653"/>
                <a:gd name="T3" fmla="*/ 0 h 2380"/>
                <a:gd name="T4" fmla="*/ 0 w 1653"/>
                <a:gd name="T5" fmla="*/ 0 h 2380"/>
                <a:gd name="T6" fmla="*/ 0 w 1653"/>
                <a:gd name="T7" fmla="*/ 0 h 2380"/>
                <a:gd name="T8" fmla="*/ 0 w 1653"/>
                <a:gd name="T9" fmla="*/ 0 h 2380"/>
                <a:gd name="T10" fmla="*/ 0 w 1653"/>
                <a:gd name="T11" fmla="*/ 0 h 2380"/>
                <a:gd name="T12" fmla="*/ 0 w 1653"/>
                <a:gd name="T13" fmla="*/ 0 h 2380"/>
                <a:gd name="T14" fmla="*/ 0 w 1653"/>
                <a:gd name="T15" fmla="*/ 0 h 2380"/>
                <a:gd name="T16" fmla="*/ 0 w 1653"/>
                <a:gd name="T17" fmla="*/ 0 h 2380"/>
                <a:gd name="T18" fmla="*/ 0 w 1653"/>
                <a:gd name="T19" fmla="*/ 0 h 2380"/>
                <a:gd name="T20" fmla="*/ 0 w 1653"/>
                <a:gd name="T21" fmla="*/ 0 h 2380"/>
                <a:gd name="T22" fmla="*/ 0 w 1653"/>
                <a:gd name="T23" fmla="*/ 0 h 2380"/>
                <a:gd name="T24" fmla="*/ 0 w 1653"/>
                <a:gd name="T25" fmla="*/ 0 h 2380"/>
                <a:gd name="T26" fmla="*/ 0 w 1653"/>
                <a:gd name="T27" fmla="*/ 0 h 2380"/>
                <a:gd name="T28" fmla="*/ 0 w 1653"/>
                <a:gd name="T29" fmla="*/ 0 h 2380"/>
                <a:gd name="T30" fmla="*/ 0 w 1653"/>
                <a:gd name="T31" fmla="*/ 0 h 2380"/>
                <a:gd name="T32" fmla="*/ 0 w 1653"/>
                <a:gd name="T33" fmla="*/ 0 h 2380"/>
                <a:gd name="T34" fmla="*/ 0 w 1653"/>
                <a:gd name="T35" fmla="*/ 0 h 2380"/>
                <a:gd name="T36" fmla="*/ 0 w 1653"/>
                <a:gd name="T37" fmla="*/ 0 h 2380"/>
                <a:gd name="T38" fmla="*/ 0 w 1653"/>
                <a:gd name="T39" fmla="*/ 0 h 2380"/>
                <a:gd name="T40" fmla="*/ 0 w 1653"/>
                <a:gd name="T41" fmla="*/ 0 h 2380"/>
                <a:gd name="T42" fmla="*/ 0 w 1653"/>
                <a:gd name="T43" fmla="*/ 0 h 2380"/>
                <a:gd name="T44" fmla="*/ 0 w 1653"/>
                <a:gd name="T45" fmla="*/ 0 h 2380"/>
                <a:gd name="T46" fmla="*/ 0 w 1653"/>
                <a:gd name="T47" fmla="*/ 0 h 2380"/>
                <a:gd name="T48" fmla="*/ 0 w 1653"/>
                <a:gd name="T49" fmla="*/ 0 h 2380"/>
                <a:gd name="T50" fmla="*/ 0 w 1653"/>
                <a:gd name="T51" fmla="*/ 0 h 2380"/>
                <a:gd name="T52" fmla="*/ 0 w 1653"/>
                <a:gd name="T53" fmla="*/ 0 h 2380"/>
                <a:gd name="T54" fmla="*/ 0 w 1653"/>
                <a:gd name="T55" fmla="*/ 0 h 2380"/>
                <a:gd name="T56" fmla="*/ 0 w 1653"/>
                <a:gd name="T57" fmla="*/ 0 h 2380"/>
                <a:gd name="T58" fmla="*/ 0 w 1653"/>
                <a:gd name="T59" fmla="*/ 0 h 2380"/>
                <a:gd name="T60" fmla="*/ 0 w 1653"/>
                <a:gd name="T61" fmla="*/ 0 h 2380"/>
                <a:gd name="T62" fmla="*/ 0 w 1653"/>
                <a:gd name="T63" fmla="*/ 0 h 2380"/>
                <a:gd name="T64" fmla="*/ 0 w 1653"/>
                <a:gd name="T65" fmla="*/ 0 h 2380"/>
                <a:gd name="T66" fmla="*/ 0 w 1653"/>
                <a:gd name="T67" fmla="*/ 0 h 2380"/>
                <a:gd name="T68" fmla="*/ 0 w 1653"/>
                <a:gd name="T69" fmla="*/ 0 h 2380"/>
                <a:gd name="T70" fmla="*/ 0 w 1653"/>
                <a:gd name="T71" fmla="*/ 0 h 2380"/>
                <a:gd name="T72" fmla="*/ 0 w 1653"/>
                <a:gd name="T73" fmla="*/ 0 h 2380"/>
                <a:gd name="T74" fmla="*/ 0 w 1653"/>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3"/>
                <a:gd name="T115" fmla="*/ 0 h 2380"/>
                <a:gd name="T116" fmla="*/ 1653 w 1653"/>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3" h="2380">
                  <a:moveTo>
                    <a:pt x="0" y="2380"/>
                  </a:moveTo>
                  <a:lnTo>
                    <a:pt x="34" y="1839"/>
                  </a:lnTo>
                  <a:lnTo>
                    <a:pt x="82" y="1712"/>
                  </a:lnTo>
                  <a:lnTo>
                    <a:pt x="153" y="1528"/>
                  </a:lnTo>
                  <a:lnTo>
                    <a:pt x="237" y="1508"/>
                  </a:lnTo>
                  <a:lnTo>
                    <a:pt x="400" y="1473"/>
                  </a:lnTo>
                  <a:lnTo>
                    <a:pt x="478" y="1427"/>
                  </a:lnTo>
                  <a:lnTo>
                    <a:pt x="548" y="1365"/>
                  </a:lnTo>
                  <a:lnTo>
                    <a:pt x="573" y="1208"/>
                  </a:lnTo>
                  <a:lnTo>
                    <a:pt x="495" y="997"/>
                  </a:lnTo>
                  <a:lnTo>
                    <a:pt x="440" y="975"/>
                  </a:lnTo>
                  <a:lnTo>
                    <a:pt x="393" y="747"/>
                  </a:lnTo>
                  <a:lnTo>
                    <a:pt x="425" y="686"/>
                  </a:lnTo>
                  <a:lnTo>
                    <a:pt x="409" y="464"/>
                  </a:lnTo>
                  <a:lnTo>
                    <a:pt x="418" y="246"/>
                  </a:lnTo>
                  <a:lnTo>
                    <a:pt x="472" y="163"/>
                  </a:lnTo>
                  <a:lnTo>
                    <a:pt x="588" y="19"/>
                  </a:lnTo>
                  <a:lnTo>
                    <a:pt x="681" y="0"/>
                  </a:lnTo>
                  <a:lnTo>
                    <a:pt x="806" y="0"/>
                  </a:lnTo>
                  <a:lnTo>
                    <a:pt x="899" y="57"/>
                  </a:lnTo>
                  <a:lnTo>
                    <a:pt x="977" y="163"/>
                  </a:lnTo>
                  <a:lnTo>
                    <a:pt x="1032" y="345"/>
                  </a:lnTo>
                  <a:lnTo>
                    <a:pt x="1046" y="496"/>
                  </a:lnTo>
                  <a:lnTo>
                    <a:pt x="1047" y="631"/>
                  </a:lnTo>
                  <a:lnTo>
                    <a:pt x="1093" y="653"/>
                  </a:lnTo>
                  <a:lnTo>
                    <a:pt x="1079" y="865"/>
                  </a:lnTo>
                  <a:lnTo>
                    <a:pt x="1012" y="903"/>
                  </a:lnTo>
                  <a:lnTo>
                    <a:pt x="993" y="1030"/>
                  </a:lnTo>
                  <a:lnTo>
                    <a:pt x="968" y="1179"/>
                  </a:lnTo>
                  <a:lnTo>
                    <a:pt x="984" y="1296"/>
                  </a:lnTo>
                  <a:lnTo>
                    <a:pt x="1070" y="1368"/>
                  </a:lnTo>
                  <a:lnTo>
                    <a:pt x="1186" y="1413"/>
                  </a:lnTo>
                  <a:lnTo>
                    <a:pt x="1351" y="1447"/>
                  </a:lnTo>
                  <a:lnTo>
                    <a:pt x="1468" y="1462"/>
                  </a:lnTo>
                  <a:lnTo>
                    <a:pt x="1531" y="1579"/>
                  </a:lnTo>
                  <a:lnTo>
                    <a:pt x="1578" y="1687"/>
                  </a:lnTo>
                  <a:lnTo>
                    <a:pt x="1653" y="2353"/>
                  </a:lnTo>
                  <a:lnTo>
                    <a:pt x="0" y="238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3" name="Freeform 28"/>
            <p:cNvSpPr>
              <a:spLocks/>
            </p:cNvSpPr>
            <p:nvPr/>
          </p:nvSpPr>
          <p:spPr bwMode="auto">
            <a:xfrm>
              <a:off x="4013" y="2188"/>
              <a:ext cx="781" cy="992"/>
            </a:xfrm>
            <a:custGeom>
              <a:avLst/>
              <a:gdLst>
                <a:gd name="T0" fmla="*/ 1 w 1562"/>
                <a:gd name="T1" fmla="*/ 0 h 2975"/>
                <a:gd name="T2" fmla="*/ 0 w 1562"/>
                <a:gd name="T3" fmla="*/ 0 h 2975"/>
                <a:gd name="T4" fmla="*/ 1 w 1562"/>
                <a:gd name="T5" fmla="*/ 0 h 2975"/>
                <a:gd name="T6" fmla="*/ 1 w 1562"/>
                <a:gd name="T7" fmla="*/ 0 h 2975"/>
                <a:gd name="T8" fmla="*/ 1 w 1562"/>
                <a:gd name="T9" fmla="*/ 0 h 2975"/>
                <a:gd name="T10" fmla="*/ 1 w 1562"/>
                <a:gd name="T11" fmla="*/ 0 h 2975"/>
                <a:gd name="T12" fmla="*/ 1 w 1562"/>
                <a:gd name="T13" fmla="*/ 0 h 2975"/>
                <a:gd name="T14" fmla="*/ 1 w 1562"/>
                <a:gd name="T15" fmla="*/ 0 h 2975"/>
                <a:gd name="T16" fmla="*/ 1 w 1562"/>
                <a:gd name="T17" fmla="*/ 0 h 2975"/>
                <a:gd name="T18" fmla="*/ 1 w 1562"/>
                <a:gd name="T19" fmla="*/ 0 h 2975"/>
                <a:gd name="T20" fmla="*/ 1 w 1562"/>
                <a:gd name="T21" fmla="*/ 0 h 2975"/>
                <a:gd name="T22" fmla="*/ 1 w 1562"/>
                <a:gd name="T23" fmla="*/ 0 h 2975"/>
                <a:gd name="T24" fmla="*/ 1 w 1562"/>
                <a:gd name="T25" fmla="*/ 0 h 2975"/>
                <a:gd name="T26" fmla="*/ 1 w 1562"/>
                <a:gd name="T27" fmla="*/ 0 h 2975"/>
                <a:gd name="T28" fmla="*/ 1 w 1562"/>
                <a:gd name="T29" fmla="*/ 0 h 2975"/>
                <a:gd name="T30" fmla="*/ 1 w 1562"/>
                <a:gd name="T31" fmla="*/ 0 h 2975"/>
                <a:gd name="T32" fmla="*/ 1 w 1562"/>
                <a:gd name="T33" fmla="*/ 0 h 2975"/>
                <a:gd name="T34" fmla="*/ 1 w 1562"/>
                <a:gd name="T35" fmla="*/ 0 h 2975"/>
                <a:gd name="T36" fmla="*/ 1 w 1562"/>
                <a:gd name="T37" fmla="*/ 0 h 2975"/>
                <a:gd name="T38" fmla="*/ 1 w 1562"/>
                <a:gd name="T39" fmla="*/ 0 h 2975"/>
                <a:gd name="T40" fmla="*/ 1 w 1562"/>
                <a:gd name="T41" fmla="*/ 0 h 2975"/>
                <a:gd name="T42" fmla="*/ 1 w 1562"/>
                <a:gd name="T43" fmla="*/ 0 h 2975"/>
                <a:gd name="T44" fmla="*/ 1 w 1562"/>
                <a:gd name="T45" fmla="*/ 0 h 2975"/>
                <a:gd name="T46" fmla="*/ 1 w 1562"/>
                <a:gd name="T47" fmla="*/ 0 h 2975"/>
                <a:gd name="T48" fmla="*/ 1 w 1562"/>
                <a:gd name="T49" fmla="*/ 0 h 2975"/>
                <a:gd name="T50" fmla="*/ 1 w 1562"/>
                <a:gd name="T51" fmla="*/ 0 h 2975"/>
                <a:gd name="T52" fmla="*/ 1 w 1562"/>
                <a:gd name="T53" fmla="*/ 0 h 2975"/>
                <a:gd name="T54" fmla="*/ 1 w 1562"/>
                <a:gd name="T55" fmla="*/ 0 h 2975"/>
                <a:gd name="T56" fmla="*/ 1 w 1562"/>
                <a:gd name="T57" fmla="*/ 0 h 2975"/>
                <a:gd name="T58" fmla="*/ 1 w 1562"/>
                <a:gd name="T59" fmla="*/ 0 h 2975"/>
                <a:gd name="T60" fmla="*/ 1 w 1562"/>
                <a:gd name="T61" fmla="*/ 0 h 2975"/>
                <a:gd name="T62" fmla="*/ 1 w 1562"/>
                <a:gd name="T63" fmla="*/ 0 h 2975"/>
                <a:gd name="T64" fmla="*/ 1 w 1562"/>
                <a:gd name="T65" fmla="*/ 0 h 2975"/>
                <a:gd name="T66" fmla="*/ 1 w 1562"/>
                <a:gd name="T67" fmla="*/ 0 h 2975"/>
                <a:gd name="T68" fmla="*/ 1 w 1562"/>
                <a:gd name="T69" fmla="*/ 0 h 2975"/>
                <a:gd name="T70" fmla="*/ 1 w 1562"/>
                <a:gd name="T71" fmla="*/ 0 h 29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2"/>
                <a:gd name="T109" fmla="*/ 0 h 2975"/>
                <a:gd name="T110" fmla="*/ 1562 w 1562"/>
                <a:gd name="T111" fmla="*/ 2975 h 29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2" h="2975">
                  <a:moveTo>
                    <a:pt x="30" y="2946"/>
                  </a:moveTo>
                  <a:lnTo>
                    <a:pt x="17" y="2910"/>
                  </a:lnTo>
                  <a:lnTo>
                    <a:pt x="7" y="2816"/>
                  </a:lnTo>
                  <a:lnTo>
                    <a:pt x="0" y="2527"/>
                  </a:lnTo>
                  <a:lnTo>
                    <a:pt x="13" y="2049"/>
                  </a:lnTo>
                  <a:lnTo>
                    <a:pt x="30" y="1934"/>
                  </a:lnTo>
                  <a:lnTo>
                    <a:pt x="56" y="1827"/>
                  </a:lnTo>
                  <a:lnTo>
                    <a:pt x="129" y="1758"/>
                  </a:lnTo>
                  <a:lnTo>
                    <a:pt x="258" y="1658"/>
                  </a:lnTo>
                  <a:lnTo>
                    <a:pt x="464" y="1489"/>
                  </a:lnTo>
                  <a:lnTo>
                    <a:pt x="441" y="1454"/>
                  </a:lnTo>
                  <a:lnTo>
                    <a:pt x="367" y="1394"/>
                  </a:lnTo>
                  <a:lnTo>
                    <a:pt x="290" y="1329"/>
                  </a:lnTo>
                  <a:lnTo>
                    <a:pt x="253" y="1280"/>
                  </a:lnTo>
                  <a:lnTo>
                    <a:pt x="259" y="1262"/>
                  </a:lnTo>
                  <a:lnTo>
                    <a:pt x="274" y="1258"/>
                  </a:lnTo>
                  <a:lnTo>
                    <a:pt x="288" y="1255"/>
                  </a:lnTo>
                  <a:lnTo>
                    <a:pt x="294" y="1238"/>
                  </a:lnTo>
                  <a:lnTo>
                    <a:pt x="293" y="1217"/>
                  </a:lnTo>
                  <a:lnTo>
                    <a:pt x="290" y="1204"/>
                  </a:lnTo>
                  <a:lnTo>
                    <a:pt x="279" y="1196"/>
                  </a:lnTo>
                  <a:lnTo>
                    <a:pt x="273" y="1190"/>
                  </a:lnTo>
                  <a:lnTo>
                    <a:pt x="272" y="1178"/>
                  </a:lnTo>
                  <a:lnTo>
                    <a:pt x="273" y="1155"/>
                  </a:lnTo>
                  <a:lnTo>
                    <a:pt x="302" y="970"/>
                  </a:lnTo>
                  <a:lnTo>
                    <a:pt x="317" y="866"/>
                  </a:lnTo>
                  <a:lnTo>
                    <a:pt x="321" y="823"/>
                  </a:lnTo>
                  <a:lnTo>
                    <a:pt x="323" y="788"/>
                  </a:lnTo>
                  <a:lnTo>
                    <a:pt x="302" y="650"/>
                  </a:lnTo>
                  <a:lnTo>
                    <a:pt x="290" y="576"/>
                  </a:lnTo>
                  <a:lnTo>
                    <a:pt x="286" y="544"/>
                  </a:lnTo>
                  <a:lnTo>
                    <a:pt x="285" y="514"/>
                  </a:lnTo>
                  <a:lnTo>
                    <a:pt x="315" y="351"/>
                  </a:lnTo>
                  <a:lnTo>
                    <a:pt x="365" y="198"/>
                  </a:lnTo>
                  <a:lnTo>
                    <a:pt x="448" y="79"/>
                  </a:lnTo>
                  <a:lnTo>
                    <a:pt x="500" y="27"/>
                  </a:lnTo>
                  <a:lnTo>
                    <a:pt x="548" y="0"/>
                  </a:lnTo>
                  <a:lnTo>
                    <a:pt x="577" y="13"/>
                  </a:lnTo>
                  <a:lnTo>
                    <a:pt x="607" y="37"/>
                  </a:lnTo>
                  <a:lnTo>
                    <a:pt x="688" y="82"/>
                  </a:lnTo>
                  <a:lnTo>
                    <a:pt x="718" y="71"/>
                  </a:lnTo>
                  <a:lnTo>
                    <a:pt x="746" y="61"/>
                  </a:lnTo>
                  <a:lnTo>
                    <a:pt x="791" y="92"/>
                  </a:lnTo>
                  <a:lnTo>
                    <a:pt x="843" y="154"/>
                  </a:lnTo>
                  <a:lnTo>
                    <a:pt x="923" y="292"/>
                  </a:lnTo>
                  <a:lnTo>
                    <a:pt x="969" y="448"/>
                  </a:lnTo>
                  <a:lnTo>
                    <a:pt x="1004" y="615"/>
                  </a:lnTo>
                  <a:lnTo>
                    <a:pt x="1047" y="950"/>
                  </a:lnTo>
                  <a:lnTo>
                    <a:pt x="1055" y="1215"/>
                  </a:lnTo>
                  <a:lnTo>
                    <a:pt x="1059" y="1307"/>
                  </a:lnTo>
                  <a:lnTo>
                    <a:pt x="1061" y="1358"/>
                  </a:lnTo>
                  <a:lnTo>
                    <a:pt x="1061" y="1381"/>
                  </a:lnTo>
                  <a:lnTo>
                    <a:pt x="1060" y="1404"/>
                  </a:lnTo>
                  <a:lnTo>
                    <a:pt x="1053" y="1434"/>
                  </a:lnTo>
                  <a:lnTo>
                    <a:pt x="1047" y="1472"/>
                  </a:lnTo>
                  <a:lnTo>
                    <a:pt x="1091" y="1537"/>
                  </a:lnTo>
                  <a:lnTo>
                    <a:pt x="1149" y="1586"/>
                  </a:lnTo>
                  <a:lnTo>
                    <a:pt x="1295" y="1707"/>
                  </a:lnTo>
                  <a:lnTo>
                    <a:pt x="1549" y="2224"/>
                  </a:lnTo>
                  <a:lnTo>
                    <a:pt x="1556" y="2331"/>
                  </a:lnTo>
                  <a:lnTo>
                    <a:pt x="1550" y="2347"/>
                  </a:lnTo>
                  <a:lnTo>
                    <a:pt x="1549" y="2379"/>
                  </a:lnTo>
                  <a:lnTo>
                    <a:pt x="1549" y="2405"/>
                  </a:lnTo>
                  <a:lnTo>
                    <a:pt x="1549" y="2441"/>
                  </a:lnTo>
                  <a:lnTo>
                    <a:pt x="1559" y="2761"/>
                  </a:lnTo>
                  <a:lnTo>
                    <a:pt x="1562" y="2901"/>
                  </a:lnTo>
                  <a:lnTo>
                    <a:pt x="1562" y="2926"/>
                  </a:lnTo>
                  <a:lnTo>
                    <a:pt x="1561" y="2945"/>
                  </a:lnTo>
                  <a:lnTo>
                    <a:pt x="1555" y="2962"/>
                  </a:lnTo>
                  <a:lnTo>
                    <a:pt x="756" y="2975"/>
                  </a:lnTo>
                  <a:lnTo>
                    <a:pt x="362" y="2971"/>
                  </a:lnTo>
                  <a:lnTo>
                    <a:pt x="30" y="2946"/>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4" name="Freeform 29"/>
            <p:cNvSpPr>
              <a:spLocks/>
            </p:cNvSpPr>
            <p:nvPr/>
          </p:nvSpPr>
          <p:spPr bwMode="auto">
            <a:xfrm>
              <a:off x="4455" y="2384"/>
              <a:ext cx="826" cy="793"/>
            </a:xfrm>
            <a:custGeom>
              <a:avLst/>
              <a:gdLst>
                <a:gd name="T0" fmla="*/ 0 w 1654"/>
                <a:gd name="T1" fmla="*/ 0 h 2380"/>
                <a:gd name="T2" fmla="*/ 0 w 1654"/>
                <a:gd name="T3" fmla="*/ 0 h 2380"/>
                <a:gd name="T4" fmla="*/ 0 w 1654"/>
                <a:gd name="T5" fmla="*/ 0 h 2380"/>
                <a:gd name="T6" fmla="*/ 0 w 1654"/>
                <a:gd name="T7" fmla="*/ 0 h 2380"/>
                <a:gd name="T8" fmla="*/ 0 w 1654"/>
                <a:gd name="T9" fmla="*/ 0 h 2380"/>
                <a:gd name="T10" fmla="*/ 0 w 1654"/>
                <a:gd name="T11" fmla="*/ 0 h 2380"/>
                <a:gd name="T12" fmla="*/ 0 w 1654"/>
                <a:gd name="T13" fmla="*/ 0 h 2380"/>
                <a:gd name="T14" fmla="*/ 0 w 1654"/>
                <a:gd name="T15" fmla="*/ 0 h 2380"/>
                <a:gd name="T16" fmla="*/ 0 w 1654"/>
                <a:gd name="T17" fmla="*/ 0 h 2380"/>
                <a:gd name="T18" fmla="*/ 0 w 1654"/>
                <a:gd name="T19" fmla="*/ 0 h 2380"/>
                <a:gd name="T20" fmla="*/ 0 w 1654"/>
                <a:gd name="T21" fmla="*/ 0 h 2380"/>
                <a:gd name="T22" fmla="*/ 0 w 1654"/>
                <a:gd name="T23" fmla="*/ 0 h 2380"/>
                <a:gd name="T24" fmla="*/ 0 w 1654"/>
                <a:gd name="T25" fmla="*/ 0 h 2380"/>
                <a:gd name="T26" fmla="*/ 0 w 1654"/>
                <a:gd name="T27" fmla="*/ 0 h 2380"/>
                <a:gd name="T28" fmla="*/ 0 w 1654"/>
                <a:gd name="T29" fmla="*/ 0 h 2380"/>
                <a:gd name="T30" fmla="*/ 0 w 1654"/>
                <a:gd name="T31" fmla="*/ 0 h 2380"/>
                <a:gd name="T32" fmla="*/ 0 w 1654"/>
                <a:gd name="T33" fmla="*/ 0 h 2380"/>
                <a:gd name="T34" fmla="*/ 0 w 1654"/>
                <a:gd name="T35" fmla="*/ 0 h 2380"/>
                <a:gd name="T36" fmla="*/ 0 w 1654"/>
                <a:gd name="T37" fmla="*/ 0 h 2380"/>
                <a:gd name="T38" fmla="*/ 0 w 1654"/>
                <a:gd name="T39" fmla="*/ 0 h 2380"/>
                <a:gd name="T40" fmla="*/ 0 w 1654"/>
                <a:gd name="T41" fmla="*/ 0 h 2380"/>
                <a:gd name="T42" fmla="*/ 0 w 1654"/>
                <a:gd name="T43" fmla="*/ 0 h 2380"/>
                <a:gd name="T44" fmla="*/ 0 w 1654"/>
                <a:gd name="T45" fmla="*/ 0 h 2380"/>
                <a:gd name="T46" fmla="*/ 0 w 1654"/>
                <a:gd name="T47" fmla="*/ 0 h 2380"/>
                <a:gd name="T48" fmla="*/ 0 w 1654"/>
                <a:gd name="T49" fmla="*/ 0 h 2380"/>
                <a:gd name="T50" fmla="*/ 0 w 1654"/>
                <a:gd name="T51" fmla="*/ 0 h 2380"/>
                <a:gd name="T52" fmla="*/ 0 w 1654"/>
                <a:gd name="T53" fmla="*/ 0 h 2380"/>
                <a:gd name="T54" fmla="*/ 0 w 1654"/>
                <a:gd name="T55" fmla="*/ 0 h 2380"/>
                <a:gd name="T56" fmla="*/ 0 w 1654"/>
                <a:gd name="T57" fmla="*/ 0 h 2380"/>
                <a:gd name="T58" fmla="*/ 0 w 1654"/>
                <a:gd name="T59" fmla="*/ 0 h 2380"/>
                <a:gd name="T60" fmla="*/ 0 w 1654"/>
                <a:gd name="T61" fmla="*/ 0 h 2380"/>
                <a:gd name="T62" fmla="*/ 0 w 1654"/>
                <a:gd name="T63" fmla="*/ 0 h 2380"/>
                <a:gd name="T64" fmla="*/ 0 w 1654"/>
                <a:gd name="T65" fmla="*/ 0 h 2380"/>
                <a:gd name="T66" fmla="*/ 0 w 1654"/>
                <a:gd name="T67" fmla="*/ 0 h 2380"/>
                <a:gd name="T68" fmla="*/ 0 w 1654"/>
                <a:gd name="T69" fmla="*/ 0 h 2380"/>
                <a:gd name="T70" fmla="*/ 0 w 1654"/>
                <a:gd name="T71" fmla="*/ 0 h 2380"/>
                <a:gd name="T72" fmla="*/ 0 w 1654"/>
                <a:gd name="T73" fmla="*/ 0 h 2380"/>
                <a:gd name="T74" fmla="*/ 0 w 1654"/>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4"/>
                <a:gd name="T115" fmla="*/ 0 h 2380"/>
                <a:gd name="T116" fmla="*/ 1654 w 1654"/>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4" h="2380">
                  <a:moveTo>
                    <a:pt x="0" y="2380"/>
                  </a:moveTo>
                  <a:lnTo>
                    <a:pt x="34" y="1838"/>
                  </a:lnTo>
                  <a:lnTo>
                    <a:pt x="82" y="1711"/>
                  </a:lnTo>
                  <a:lnTo>
                    <a:pt x="154" y="1528"/>
                  </a:lnTo>
                  <a:lnTo>
                    <a:pt x="238" y="1508"/>
                  </a:lnTo>
                  <a:lnTo>
                    <a:pt x="400" y="1473"/>
                  </a:lnTo>
                  <a:lnTo>
                    <a:pt x="478" y="1427"/>
                  </a:lnTo>
                  <a:lnTo>
                    <a:pt x="548" y="1365"/>
                  </a:lnTo>
                  <a:lnTo>
                    <a:pt x="573" y="1207"/>
                  </a:lnTo>
                  <a:lnTo>
                    <a:pt x="495" y="996"/>
                  </a:lnTo>
                  <a:lnTo>
                    <a:pt x="440" y="975"/>
                  </a:lnTo>
                  <a:lnTo>
                    <a:pt x="393" y="746"/>
                  </a:lnTo>
                  <a:lnTo>
                    <a:pt x="426" y="686"/>
                  </a:lnTo>
                  <a:lnTo>
                    <a:pt x="409" y="463"/>
                  </a:lnTo>
                  <a:lnTo>
                    <a:pt x="419" y="245"/>
                  </a:lnTo>
                  <a:lnTo>
                    <a:pt x="473" y="163"/>
                  </a:lnTo>
                  <a:lnTo>
                    <a:pt x="588" y="18"/>
                  </a:lnTo>
                  <a:lnTo>
                    <a:pt x="681" y="0"/>
                  </a:lnTo>
                  <a:lnTo>
                    <a:pt x="806" y="0"/>
                  </a:lnTo>
                  <a:lnTo>
                    <a:pt x="899" y="56"/>
                  </a:lnTo>
                  <a:lnTo>
                    <a:pt x="978" y="163"/>
                  </a:lnTo>
                  <a:lnTo>
                    <a:pt x="1032" y="345"/>
                  </a:lnTo>
                  <a:lnTo>
                    <a:pt x="1046" y="495"/>
                  </a:lnTo>
                  <a:lnTo>
                    <a:pt x="1047" y="631"/>
                  </a:lnTo>
                  <a:lnTo>
                    <a:pt x="1093" y="653"/>
                  </a:lnTo>
                  <a:lnTo>
                    <a:pt x="1079" y="865"/>
                  </a:lnTo>
                  <a:lnTo>
                    <a:pt x="1013" y="902"/>
                  </a:lnTo>
                  <a:lnTo>
                    <a:pt x="993" y="1029"/>
                  </a:lnTo>
                  <a:lnTo>
                    <a:pt x="969" y="1178"/>
                  </a:lnTo>
                  <a:lnTo>
                    <a:pt x="984" y="1295"/>
                  </a:lnTo>
                  <a:lnTo>
                    <a:pt x="1071" y="1367"/>
                  </a:lnTo>
                  <a:lnTo>
                    <a:pt x="1186" y="1412"/>
                  </a:lnTo>
                  <a:lnTo>
                    <a:pt x="1351" y="1447"/>
                  </a:lnTo>
                  <a:lnTo>
                    <a:pt x="1469" y="1461"/>
                  </a:lnTo>
                  <a:lnTo>
                    <a:pt x="1531" y="1578"/>
                  </a:lnTo>
                  <a:lnTo>
                    <a:pt x="1578" y="1687"/>
                  </a:lnTo>
                  <a:lnTo>
                    <a:pt x="1654" y="2352"/>
                  </a:lnTo>
                  <a:lnTo>
                    <a:pt x="0" y="2380"/>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5" name="Freeform 30"/>
            <p:cNvSpPr>
              <a:spLocks/>
            </p:cNvSpPr>
            <p:nvPr/>
          </p:nvSpPr>
          <p:spPr bwMode="auto">
            <a:xfrm>
              <a:off x="3609" y="2463"/>
              <a:ext cx="849" cy="708"/>
            </a:xfrm>
            <a:custGeom>
              <a:avLst/>
              <a:gdLst>
                <a:gd name="T0" fmla="*/ 0 w 1697"/>
                <a:gd name="T1" fmla="*/ 0 h 2123"/>
                <a:gd name="T2" fmla="*/ 1 w 1697"/>
                <a:gd name="T3" fmla="*/ 0 h 2123"/>
                <a:gd name="T4" fmla="*/ 1 w 1697"/>
                <a:gd name="T5" fmla="*/ 0 h 2123"/>
                <a:gd name="T6" fmla="*/ 1 w 1697"/>
                <a:gd name="T7" fmla="*/ 0 h 2123"/>
                <a:gd name="T8" fmla="*/ 1 w 1697"/>
                <a:gd name="T9" fmla="*/ 0 h 2123"/>
                <a:gd name="T10" fmla="*/ 1 w 1697"/>
                <a:gd name="T11" fmla="*/ 0 h 2123"/>
                <a:gd name="T12" fmla="*/ 1 w 1697"/>
                <a:gd name="T13" fmla="*/ 0 h 2123"/>
                <a:gd name="T14" fmla="*/ 1 w 1697"/>
                <a:gd name="T15" fmla="*/ 0 h 2123"/>
                <a:gd name="T16" fmla="*/ 1 w 1697"/>
                <a:gd name="T17" fmla="*/ 0 h 2123"/>
                <a:gd name="T18" fmla="*/ 1 w 1697"/>
                <a:gd name="T19" fmla="*/ 0 h 2123"/>
                <a:gd name="T20" fmla="*/ 1 w 1697"/>
                <a:gd name="T21" fmla="*/ 0 h 2123"/>
                <a:gd name="T22" fmla="*/ 1 w 1697"/>
                <a:gd name="T23" fmla="*/ 0 h 2123"/>
                <a:gd name="T24" fmla="*/ 1 w 1697"/>
                <a:gd name="T25" fmla="*/ 0 h 2123"/>
                <a:gd name="T26" fmla="*/ 1 w 1697"/>
                <a:gd name="T27" fmla="*/ 0 h 2123"/>
                <a:gd name="T28" fmla="*/ 1 w 1697"/>
                <a:gd name="T29" fmla="*/ 0 h 2123"/>
                <a:gd name="T30" fmla="*/ 1 w 1697"/>
                <a:gd name="T31" fmla="*/ 0 h 2123"/>
                <a:gd name="T32" fmla="*/ 1 w 1697"/>
                <a:gd name="T33" fmla="*/ 0 h 2123"/>
                <a:gd name="T34" fmla="*/ 1 w 1697"/>
                <a:gd name="T35" fmla="*/ 0 h 2123"/>
                <a:gd name="T36" fmla="*/ 1 w 1697"/>
                <a:gd name="T37" fmla="*/ 0 h 2123"/>
                <a:gd name="T38" fmla="*/ 1 w 1697"/>
                <a:gd name="T39" fmla="*/ 0 h 2123"/>
                <a:gd name="T40" fmla="*/ 1 w 1697"/>
                <a:gd name="T41" fmla="*/ 0 h 2123"/>
                <a:gd name="T42" fmla="*/ 1 w 1697"/>
                <a:gd name="T43" fmla="*/ 0 h 2123"/>
                <a:gd name="T44" fmla="*/ 1 w 1697"/>
                <a:gd name="T45" fmla="*/ 0 h 2123"/>
                <a:gd name="T46" fmla="*/ 1 w 1697"/>
                <a:gd name="T47" fmla="*/ 0 h 2123"/>
                <a:gd name="T48" fmla="*/ 1 w 1697"/>
                <a:gd name="T49" fmla="*/ 0 h 2123"/>
                <a:gd name="T50" fmla="*/ 1 w 1697"/>
                <a:gd name="T51" fmla="*/ 0 h 2123"/>
                <a:gd name="T52" fmla="*/ 1 w 1697"/>
                <a:gd name="T53" fmla="*/ 0 h 2123"/>
                <a:gd name="T54" fmla="*/ 1 w 1697"/>
                <a:gd name="T55" fmla="*/ 0 h 2123"/>
                <a:gd name="T56" fmla="*/ 1 w 1697"/>
                <a:gd name="T57" fmla="*/ 0 h 2123"/>
                <a:gd name="T58" fmla="*/ 1 w 1697"/>
                <a:gd name="T59" fmla="*/ 0 h 2123"/>
                <a:gd name="T60" fmla="*/ 1 w 1697"/>
                <a:gd name="T61" fmla="*/ 0 h 2123"/>
                <a:gd name="T62" fmla="*/ 1 w 1697"/>
                <a:gd name="T63" fmla="*/ 0 h 2123"/>
                <a:gd name="T64" fmla="*/ 1 w 1697"/>
                <a:gd name="T65" fmla="*/ 0 h 2123"/>
                <a:gd name="T66" fmla="*/ 1 w 1697"/>
                <a:gd name="T67" fmla="*/ 0 h 2123"/>
                <a:gd name="T68" fmla="*/ 1 w 1697"/>
                <a:gd name="T69" fmla="*/ 0 h 2123"/>
                <a:gd name="T70" fmla="*/ 1 w 1697"/>
                <a:gd name="T71" fmla="*/ 0 h 2123"/>
                <a:gd name="T72" fmla="*/ 1 w 1697"/>
                <a:gd name="T73" fmla="*/ 0 h 2123"/>
                <a:gd name="T74" fmla="*/ 1 w 1697"/>
                <a:gd name="T75" fmla="*/ 0 h 2123"/>
                <a:gd name="T76" fmla="*/ 0 w 1697"/>
                <a:gd name="T77" fmla="*/ 0 h 2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97"/>
                <a:gd name="T118" fmla="*/ 0 h 2123"/>
                <a:gd name="T119" fmla="*/ 1697 w 1697"/>
                <a:gd name="T120" fmla="*/ 2123 h 2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97" h="2123">
                  <a:moveTo>
                    <a:pt x="0" y="2119"/>
                  </a:moveTo>
                  <a:lnTo>
                    <a:pt x="45" y="1670"/>
                  </a:lnTo>
                  <a:lnTo>
                    <a:pt x="108" y="1459"/>
                  </a:lnTo>
                  <a:lnTo>
                    <a:pt x="292" y="1343"/>
                  </a:lnTo>
                  <a:lnTo>
                    <a:pt x="473" y="1307"/>
                  </a:lnTo>
                  <a:lnTo>
                    <a:pt x="624" y="1255"/>
                  </a:lnTo>
                  <a:lnTo>
                    <a:pt x="685" y="1150"/>
                  </a:lnTo>
                  <a:lnTo>
                    <a:pt x="692" y="989"/>
                  </a:lnTo>
                  <a:lnTo>
                    <a:pt x="628" y="936"/>
                  </a:lnTo>
                  <a:lnTo>
                    <a:pt x="577" y="867"/>
                  </a:lnTo>
                  <a:lnTo>
                    <a:pt x="564" y="823"/>
                  </a:lnTo>
                  <a:lnTo>
                    <a:pt x="534" y="649"/>
                  </a:lnTo>
                  <a:lnTo>
                    <a:pt x="538" y="650"/>
                  </a:lnTo>
                  <a:lnTo>
                    <a:pt x="498" y="519"/>
                  </a:lnTo>
                  <a:lnTo>
                    <a:pt x="544" y="305"/>
                  </a:lnTo>
                  <a:lnTo>
                    <a:pt x="640" y="201"/>
                  </a:lnTo>
                  <a:lnTo>
                    <a:pt x="752" y="62"/>
                  </a:lnTo>
                  <a:lnTo>
                    <a:pt x="973" y="0"/>
                  </a:lnTo>
                  <a:lnTo>
                    <a:pt x="1147" y="78"/>
                  </a:lnTo>
                  <a:lnTo>
                    <a:pt x="1230" y="169"/>
                  </a:lnTo>
                  <a:lnTo>
                    <a:pt x="1299" y="231"/>
                  </a:lnTo>
                  <a:lnTo>
                    <a:pt x="1312" y="321"/>
                  </a:lnTo>
                  <a:lnTo>
                    <a:pt x="1363" y="386"/>
                  </a:lnTo>
                  <a:lnTo>
                    <a:pt x="1376" y="490"/>
                  </a:lnTo>
                  <a:lnTo>
                    <a:pt x="1323" y="638"/>
                  </a:lnTo>
                  <a:lnTo>
                    <a:pt x="1333" y="745"/>
                  </a:lnTo>
                  <a:lnTo>
                    <a:pt x="1282" y="851"/>
                  </a:lnTo>
                  <a:lnTo>
                    <a:pt x="1238" y="884"/>
                  </a:lnTo>
                  <a:lnTo>
                    <a:pt x="1238" y="934"/>
                  </a:lnTo>
                  <a:lnTo>
                    <a:pt x="1136" y="1037"/>
                  </a:lnTo>
                  <a:lnTo>
                    <a:pt x="1162" y="1229"/>
                  </a:lnTo>
                  <a:lnTo>
                    <a:pt x="1269" y="1355"/>
                  </a:lnTo>
                  <a:lnTo>
                    <a:pt x="1439" y="1415"/>
                  </a:lnTo>
                  <a:lnTo>
                    <a:pt x="1625" y="1491"/>
                  </a:lnTo>
                  <a:lnTo>
                    <a:pt x="1680" y="1597"/>
                  </a:lnTo>
                  <a:lnTo>
                    <a:pt x="1692" y="1814"/>
                  </a:lnTo>
                  <a:lnTo>
                    <a:pt x="1697" y="1974"/>
                  </a:lnTo>
                  <a:lnTo>
                    <a:pt x="1692" y="2123"/>
                  </a:lnTo>
                  <a:lnTo>
                    <a:pt x="0" y="2119"/>
                  </a:lnTo>
                  <a:close/>
                </a:path>
              </a:pathLst>
            </a:custGeom>
            <a:solidFill>
              <a:srgbClr val="DCDCD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86" name="Text Box 31"/>
            <p:cNvSpPr txBox="1">
              <a:spLocks noChangeArrowheads="1"/>
            </p:cNvSpPr>
            <p:nvPr/>
          </p:nvSpPr>
          <p:spPr bwMode="auto">
            <a:xfrm>
              <a:off x="573" y="3013"/>
              <a:ext cx="4699" cy="377"/>
            </a:xfrm>
            <a:prstGeom prst="rect">
              <a:avLst/>
            </a:prstGeom>
            <a:solidFill>
              <a:srgbClr val="DADCE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Clr>
                  <a:schemeClr val="accent1"/>
                </a:buClr>
                <a:buFont typeface="Wingdings" charset="0"/>
                <a:buNone/>
              </a:pPr>
              <a:r>
                <a:rPr lang="en-US" sz="2800" dirty="0">
                  <a:solidFill>
                    <a:srgbClr val="000000"/>
                  </a:solidFill>
                  <a:latin typeface="Amaze" charset="0"/>
                </a:rPr>
                <a:t>Questions?</a:t>
              </a:r>
            </a:p>
          </p:txBody>
        </p:sp>
      </p:grpSp>
      <p:sp>
        <p:nvSpPr>
          <p:cNvPr id="2" name="Title 1">
            <a:extLst>
              <a:ext uri="{FF2B5EF4-FFF2-40B4-BE49-F238E27FC236}">
                <a16:creationId xmlns:a16="http://schemas.microsoft.com/office/drawing/2014/main" id="{219D6B32-8FF4-9440-B360-46E85F008C49}"/>
              </a:ext>
            </a:extLst>
          </p:cNvPr>
          <p:cNvSpPr>
            <a:spLocks noGrp="1"/>
          </p:cNvSpPr>
          <p:nvPr>
            <p:ph type="title"/>
          </p:nvPr>
        </p:nvSpPr>
        <p:spPr/>
        <p:txBody>
          <a:bodyPr/>
          <a:lstStyle/>
          <a:p>
            <a:r>
              <a:rPr lang="en-US" dirty="0"/>
              <a:t>Open forum</a:t>
            </a:r>
          </a:p>
        </p:txBody>
      </p:sp>
    </p:spTree>
    <p:extLst>
      <p:ext uri="{BB962C8B-B14F-4D97-AF65-F5344CB8AC3E}">
        <p14:creationId xmlns:p14="http://schemas.microsoft.com/office/powerpoint/2010/main" val="3896293928"/>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le 1"/>
          <p:cNvSpPr>
            <a:spLocks noGrp="1"/>
          </p:cNvSpPr>
          <p:nvPr>
            <p:ph type="title"/>
          </p:nvPr>
        </p:nvSpPr>
        <p:spPr/>
        <p:txBody>
          <a:bodyPr>
            <a:normAutofit/>
          </a:bodyPr>
          <a:lstStyle/>
          <a:p>
            <a:r>
              <a:rPr lang="en-US" dirty="0">
                <a:latin typeface="Arial" charset="0"/>
                <a:ea typeface="MS PGothic" charset="0"/>
              </a:rPr>
              <a:t>Key data lake use cases</a:t>
            </a:r>
          </a:p>
        </p:txBody>
      </p:sp>
      <p:sp>
        <p:nvSpPr>
          <p:cNvPr id="650" name="Rounded Rectangle 197">
            <a:extLst>
              <a:ext uri="{FF2B5EF4-FFF2-40B4-BE49-F238E27FC236}">
                <a16:creationId xmlns:a16="http://schemas.microsoft.com/office/drawing/2014/main" id="{5AEFE013-AB0B-324E-AEB9-065B45F5DCE4}"/>
              </a:ext>
            </a:extLst>
          </p:cNvPr>
          <p:cNvSpPr>
            <a:spLocks noChangeArrowheads="1"/>
          </p:cNvSpPr>
          <p:nvPr/>
        </p:nvSpPr>
        <p:spPr bwMode="auto">
          <a:xfrm>
            <a:off x="1808163" y="2263775"/>
            <a:ext cx="881062" cy="404813"/>
          </a:xfrm>
          <a:prstGeom prst="roundRect">
            <a:avLst>
              <a:gd name="adj" fmla="val 11542"/>
            </a:avLst>
          </a:prstGeom>
          <a:solidFill>
            <a:srgbClr val="CCFFCC"/>
          </a:solidFill>
          <a:ln w="9525">
            <a:solidFill>
              <a:srgbClr val="1F497D"/>
            </a:solidFill>
            <a:round/>
            <a:headEnd/>
            <a:tailEnd/>
          </a:ln>
        </p:spPr>
        <p:txBody>
          <a:bodyPr lIns="36000" tIns="36000" rIns="36000" bIns="36000" anchor="ctr"/>
          <a:lstStyle/>
          <a:p>
            <a:pPr defTabSz="457200"/>
            <a:r>
              <a:rPr lang="en-GB" sz="800" kern="1200">
                <a:ea typeface="ＭＳ Ｐゴシック"/>
                <a:cs typeface="+mn-cs"/>
              </a:rPr>
              <a:t>Catalog</a:t>
            </a:r>
          </a:p>
          <a:p>
            <a:pPr defTabSz="457200"/>
            <a:r>
              <a:rPr lang="en-GB" sz="800" kern="1200">
                <a:ea typeface="ＭＳ Ｐゴシック"/>
                <a:cs typeface="+mn-cs"/>
              </a:rPr>
              <a:t>Interfaces</a:t>
            </a:r>
          </a:p>
        </p:txBody>
      </p:sp>
      <p:sp>
        <p:nvSpPr>
          <p:cNvPr id="651" name="Rounded Rectangle 197">
            <a:extLst>
              <a:ext uri="{FF2B5EF4-FFF2-40B4-BE49-F238E27FC236}">
                <a16:creationId xmlns:a16="http://schemas.microsoft.com/office/drawing/2014/main" id="{581C479F-8D5E-6048-A8EA-D1BE00FA9EB9}"/>
              </a:ext>
            </a:extLst>
          </p:cNvPr>
          <p:cNvSpPr>
            <a:spLocks noChangeArrowheads="1"/>
          </p:cNvSpPr>
          <p:nvPr/>
        </p:nvSpPr>
        <p:spPr bwMode="auto">
          <a:xfrm>
            <a:off x="2794000" y="2265363"/>
            <a:ext cx="881063" cy="403225"/>
          </a:xfrm>
          <a:prstGeom prst="roundRect">
            <a:avLst>
              <a:gd name="adj" fmla="val 11542"/>
            </a:avLst>
          </a:prstGeom>
          <a:solidFill>
            <a:srgbClr val="CCFFCC"/>
          </a:solidFill>
          <a:ln w="9525">
            <a:solidFill>
              <a:srgbClr val="1F497D"/>
            </a:solidFill>
            <a:round/>
            <a:headEnd/>
            <a:tailEnd/>
          </a:ln>
        </p:spPr>
        <p:txBody>
          <a:bodyPr lIns="36000" tIns="36000" rIns="72000" bIns="36000" anchor="ctr"/>
          <a:lstStyle/>
          <a:p>
            <a:pPr algn="r" defTabSz="457200"/>
            <a:endParaRPr lang="en-GB" sz="800" kern="1200">
              <a:ea typeface="ＭＳ Ｐゴシック"/>
              <a:cs typeface="+mn-cs"/>
            </a:endParaRPr>
          </a:p>
        </p:txBody>
      </p:sp>
      <p:sp>
        <p:nvSpPr>
          <p:cNvPr id="652" name="Rounded Rectangle 60">
            <a:extLst>
              <a:ext uri="{FF2B5EF4-FFF2-40B4-BE49-F238E27FC236}">
                <a16:creationId xmlns:a16="http://schemas.microsoft.com/office/drawing/2014/main" id="{7F953BD0-6624-0F4C-B2F9-A710DB46EEBA}"/>
              </a:ext>
            </a:extLst>
          </p:cNvPr>
          <p:cNvSpPr>
            <a:spLocks noChangeArrowheads="1"/>
          </p:cNvSpPr>
          <p:nvPr/>
        </p:nvSpPr>
        <p:spPr bwMode="auto">
          <a:xfrm>
            <a:off x="9459685" y="4446232"/>
            <a:ext cx="1360488" cy="566737"/>
          </a:xfrm>
          <a:prstGeom prst="roundRect">
            <a:avLst>
              <a:gd name="adj" fmla="val 4431"/>
            </a:avLst>
          </a:prstGeom>
          <a:solidFill>
            <a:srgbClr val="1F497D"/>
          </a:solidFill>
          <a:ln w="12700">
            <a:solidFill>
              <a:srgbClr val="1F497D"/>
            </a:solidFill>
            <a:round/>
            <a:headEnd/>
            <a:tailEnd/>
          </a:ln>
        </p:spPr>
        <p:txBody>
          <a:bodyPr lIns="36000" tIns="36000" rIns="36000" bIns="36000" anchor="b"/>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ＭＳ Ｐゴシック"/>
              <a:cs typeface="+mn-cs"/>
            </a:endParaRPr>
          </a:p>
        </p:txBody>
      </p:sp>
      <p:sp>
        <p:nvSpPr>
          <p:cNvPr id="653" name="Rounded Rectangle 197">
            <a:extLst>
              <a:ext uri="{FF2B5EF4-FFF2-40B4-BE49-F238E27FC236}">
                <a16:creationId xmlns:a16="http://schemas.microsoft.com/office/drawing/2014/main" id="{34610833-F6BB-2F4A-B88F-AF61F14F17D2}"/>
              </a:ext>
            </a:extLst>
          </p:cNvPr>
          <p:cNvSpPr>
            <a:spLocks noChangeArrowheads="1"/>
          </p:cNvSpPr>
          <p:nvPr/>
        </p:nvSpPr>
        <p:spPr bwMode="auto">
          <a:xfrm>
            <a:off x="8067448" y="2238182"/>
            <a:ext cx="1150937" cy="387350"/>
          </a:xfrm>
          <a:prstGeom prst="roundRect">
            <a:avLst>
              <a:gd name="adj" fmla="val 11542"/>
            </a:avLst>
          </a:prstGeom>
          <a:solidFill>
            <a:srgbClr val="CCFFCC"/>
          </a:solidFill>
          <a:ln w="9525">
            <a:solidFill>
              <a:srgbClr val="1F497D"/>
            </a:solidFill>
            <a:round/>
            <a:headEnd/>
            <a:tailEnd/>
          </a:ln>
        </p:spPr>
        <p:txBody>
          <a:bodyPr lIns="36000" tIns="36000" rIns="72000" bIns="36000" anchor="ctr"/>
          <a:lstStyle/>
          <a:p>
            <a:pPr algn="r" defTabSz="457200"/>
            <a:endParaRPr lang="en-GB" sz="800" kern="1200">
              <a:ea typeface="ＭＳ Ｐゴシック"/>
              <a:cs typeface="+mn-cs"/>
            </a:endParaRPr>
          </a:p>
        </p:txBody>
      </p:sp>
      <p:sp>
        <p:nvSpPr>
          <p:cNvPr id="654" name="TextBox 2">
            <a:extLst>
              <a:ext uri="{FF2B5EF4-FFF2-40B4-BE49-F238E27FC236}">
                <a16:creationId xmlns:a16="http://schemas.microsoft.com/office/drawing/2014/main" id="{9E362987-7AB8-2445-9E90-C65C1891EFF1}"/>
              </a:ext>
            </a:extLst>
          </p:cNvPr>
          <p:cNvSpPr txBox="1">
            <a:spLocks noChangeArrowheads="1"/>
          </p:cNvSpPr>
          <p:nvPr/>
        </p:nvSpPr>
        <p:spPr bwMode="auto">
          <a:xfrm>
            <a:off x="138113" y="2070100"/>
            <a:ext cx="17081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dirty="0">
                <a:solidFill>
                  <a:srgbClr val="000000"/>
                </a:solidFill>
                <a:latin typeface="Calibri" charset="0"/>
              </a:rPr>
              <a:t>Data flowing in /Published out</a:t>
            </a:r>
          </a:p>
        </p:txBody>
      </p:sp>
      <p:sp>
        <p:nvSpPr>
          <p:cNvPr id="655" name="TextBox 45">
            <a:extLst>
              <a:ext uri="{FF2B5EF4-FFF2-40B4-BE49-F238E27FC236}">
                <a16:creationId xmlns:a16="http://schemas.microsoft.com/office/drawing/2014/main" id="{33C04869-EF1C-954B-8B28-CF6096103C90}"/>
              </a:ext>
            </a:extLst>
          </p:cNvPr>
          <p:cNvSpPr txBox="1">
            <a:spLocks noChangeArrowheads="1"/>
          </p:cNvSpPr>
          <p:nvPr/>
        </p:nvSpPr>
        <p:spPr bwMode="auto">
          <a:xfrm>
            <a:off x="6876063" y="778250"/>
            <a:ext cx="110036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dirty="0">
                <a:solidFill>
                  <a:srgbClr val="000000"/>
                </a:solidFill>
                <a:latin typeface="Calibri" charset="0"/>
              </a:rPr>
              <a:t>Data Extracted</a:t>
            </a:r>
          </a:p>
        </p:txBody>
      </p:sp>
      <p:sp>
        <p:nvSpPr>
          <p:cNvPr id="656" name="TextBox 46">
            <a:extLst>
              <a:ext uri="{FF2B5EF4-FFF2-40B4-BE49-F238E27FC236}">
                <a16:creationId xmlns:a16="http://schemas.microsoft.com/office/drawing/2014/main" id="{3A36730E-73D7-A342-BFE1-34FE0B3F286E}"/>
              </a:ext>
            </a:extLst>
          </p:cNvPr>
          <p:cNvSpPr txBox="1">
            <a:spLocks noChangeArrowheads="1"/>
          </p:cNvSpPr>
          <p:nvPr/>
        </p:nvSpPr>
        <p:spPr bwMode="auto">
          <a:xfrm>
            <a:off x="8129364" y="776257"/>
            <a:ext cx="108709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dirty="0">
                <a:solidFill>
                  <a:srgbClr val="000000"/>
                </a:solidFill>
                <a:latin typeface="Calibri" charset="0"/>
              </a:rPr>
              <a:t>Data Accessed</a:t>
            </a:r>
          </a:p>
        </p:txBody>
      </p:sp>
      <p:sp>
        <p:nvSpPr>
          <p:cNvPr id="657" name="Right Arrow 656">
            <a:extLst>
              <a:ext uri="{FF2B5EF4-FFF2-40B4-BE49-F238E27FC236}">
                <a16:creationId xmlns:a16="http://schemas.microsoft.com/office/drawing/2014/main" id="{926FDEB4-47F5-9348-A45C-80BA0F8CCC64}"/>
              </a:ext>
            </a:extLst>
          </p:cNvPr>
          <p:cNvSpPr/>
          <p:nvPr/>
        </p:nvSpPr>
        <p:spPr>
          <a:xfrm>
            <a:off x="495300" y="3571875"/>
            <a:ext cx="369888" cy="173038"/>
          </a:xfrm>
          <a:prstGeom prs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58" name="Right Arrow 657">
            <a:extLst>
              <a:ext uri="{FF2B5EF4-FFF2-40B4-BE49-F238E27FC236}">
                <a16:creationId xmlns:a16="http://schemas.microsoft.com/office/drawing/2014/main" id="{19DA62BB-90AD-AD42-824C-7837B3F15347}"/>
              </a:ext>
            </a:extLst>
          </p:cNvPr>
          <p:cNvSpPr/>
          <p:nvPr/>
        </p:nvSpPr>
        <p:spPr>
          <a:xfrm>
            <a:off x="508000" y="5197475"/>
            <a:ext cx="369888" cy="166688"/>
          </a:xfrm>
          <a:prstGeom prs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59" name="Right Arrow 658">
            <a:extLst>
              <a:ext uri="{FF2B5EF4-FFF2-40B4-BE49-F238E27FC236}">
                <a16:creationId xmlns:a16="http://schemas.microsoft.com/office/drawing/2014/main" id="{EF081BB8-4705-D042-A464-8D5E8957FE12}"/>
              </a:ext>
            </a:extLst>
          </p:cNvPr>
          <p:cNvSpPr/>
          <p:nvPr/>
        </p:nvSpPr>
        <p:spPr>
          <a:xfrm flipH="1">
            <a:off x="488950" y="4737100"/>
            <a:ext cx="382588" cy="158750"/>
          </a:xfrm>
          <a:prstGeom prs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60" name="TextBox 12">
            <a:extLst>
              <a:ext uri="{FF2B5EF4-FFF2-40B4-BE49-F238E27FC236}">
                <a16:creationId xmlns:a16="http://schemas.microsoft.com/office/drawing/2014/main" id="{FE23393B-F87E-4442-B95C-F86BBB010177}"/>
              </a:ext>
            </a:extLst>
          </p:cNvPr>
          <p:cNvSpPr txBox="1">
            <a:spLocks noChangeArrowheads="1"/>
          </p:cNvSpPr>
          <p:nvPr/>
        </p:nvSpPr>
        <p:spPr bwMode="auto">
          <a:xfrm>
            <a:off x="398463" y="3262313"/>
            <a:ext cx="536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Events to </a:t>
            </a:r>
          </a:p>
          <a:p>
            <a:pPr algn="ctr" defTabSz="457200"/>
            <a:r>
              <a:rPr lang="en-US" sz="700" kern="1200">
                <a:solidFill>
                  <a:srgbClr val="000000"/>
                </a:solidFill>
                <a:latin typeface="Calibri" charset="0"/>
              </a:rPr>
              <a:t>Evaluate</a:t>
            </a:r>
          </a:p>
        </p:txBody>
      </p:sp>
      <p:sp>
        <p:nvSpPr>
          <p:cNvPr id="661" name="TextBox 370">
            <a:extLst>
              <a:ext uri="{FF2B5EF4-FFF2-40B4-BE49-F238E27FC236}">
                <a16:creationId xmlns:a16="http://schemas.microsoft.com/office/drawing/2014/main" id="{0F45E25B-82ED-B54D-959A-91EDA626892F}"/>
              </a:ext>
            </a:extLst>
          </p:cNvPr>
          <p:cNvSpPr txBox="1">
            <a:spLocks noChangeArrowheads="1"/>
          </p:cNvSpPr>
          <p:nvPr/>
        </p:nvSpPr>
        <p:spPr bwMode="auto">
          <a:xfrm>
            <a:off x="363538" y="4418013"/>
            <a:ext cx="633412"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Information</a:t>
            </a:r>
          </a:p>
          <a:p>
            <a:pPr algn="ctr" defTabSz="457200"/>
            <a:r>
              <a:rPr lang="en-US" sz="700" kern="1200">
                <a:solidFill>
                  <a:srgbClr val="000000"/>
                </a:solidFill>
                <a:latin typeface="Calibri" charset="0"/>
              </a:rPr>
              <a:t>Service Calls</a:t>
            </a:r>
          </a:p>
        </p:txBody>
      </p:sp>
      <p:sp>
        <p:nvSpPr>
          <p:cNvPr id="662" name="TextBox 371">
            <a:extLst>
              <a:ext uri="{FF2B5EF4-FFF2-40B4-BE49-F238E27FC236}">
                <a16:creationId xmlns:a16="http://schemas.microsoft.com/office/drawing/2014/main" id="{F6E53C66-AD9F-3D46-A3CA-F726A8E31103}"/>
              </a:ext>
            </a:extLst>
          </p:cNvPr>
          <p:cNvSpPr txBox="1">
            <a:spLocks noChangeArrowheads="1"/>
          </p:cNvSpPr>
          <p:nvPr/>
        </p:nvSpPr>
        <p:spPr bwMode="auto">
          <a:xfrm>
            <a:off x="406400" y="4864100"/>
            <a:ext cx="51752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Data Out</a:t>
            </a:r>
          </a:p>
        </p:txBody>
      </p:sp>
      <p:sp>
        <p:nvSpPr>
          <p:cNvPr id="663" name="TextBox 372">
            <a:extLst>
              <a:ext uri="{FF2B5EF4-FFF2-40B4-BE49-F238E27FC236}">
                <a16:creationId xmlns:a16="http://schemas.microsoft.com/office/drawing/2014/main" id="{5C1DA256-00C9-D747-9068-8E595399C854}"/>
              </a:ext>
            </a:extLst>
          </p:cNvPr>
          <p:cNvSpPr txBox="1">
            <a:spLocks noChangeArrowheads="1"/>
          </p:cNvSpPr>
          <p:nvPr/>
        </p:nvSpPr>
        <p:spPr bwMode="auto">
          <a:xfrm>
            <a:off x="439738" y="5297488"/>
            <a:ext cx="452437"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Data In</a:t>
            </a:r>
          </a:p>
        </p:txBody>
      </p:sp>
      <p:sp>
        <p:nvSpPr>
          <p:cNvPr id="664" name="Left-Right Arrow 160">
            <a:extLst>
              <a:ext uri="{FF2B5EF4-FFF2-40B4-BE49-F238E27FC236}">
                <a16:creationId xmlns:a16="http://schemas.microsoft.com/office/drawing/2014/main" id="{B9D91C39-05CD-654B-8192-18CE2FB6DB67}"/>
              </a:ext>
            </a:extLst>
          </p:cNvPr>
          <p:cNvSpPr/>
          <p:nvPr/>
        </p:nvSpPr>
        <p:spPr>
          <a:xfrm>
            <a:off x="466725" y="4259263"/>
            <a:ext cx="420688" cy="176212"/>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65" name="Right Arrow 664">
            <a:extLst>
              <a:ext uri="{FF2B5EF4-FFF2-40B4-BE49-F238E27FC236}">
                <a16:creationId xmlns:a16="http://schemas.microsoft.com/office/drawing/2014/main" id="{5575BE2B-C796-054C-B398-52EE1775C3EE}"/>
              </a:ext>
            </a:extLst>
          </p:cNvPr>
          <p:cNvSpPr/>
          <p:nvPr/>
        </p:nvSpPr>
        <p:spPr>
          <a:xfrm flipH="1">
            <a:off x="481013" y="3763963"/>
            <a:ext cx="369887" cy="173037"/>
          </a:xfrm>
          <a:prstGeom prs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66" name="TextBox 12">
            <a:extLst>
              <a:ext uri="{FF2B5EF4-FFF2-40B4-BE49-F238E27FC236}">
                <a16:creationId xmlns:a16="http://schemas.microsoft.com/office/drawing/2014/main" id="{91450766-776A-BA41-8F6A-FA49BA5C6641}"/>
              </a:ext>
            </a:extLst>
          </p:cNvPr>
          <p:cNvSpPr txBox="1">
            <a:spLocks noChangeArrowheads="1"/>
          </p:cNvSpPr>
          <p:nvPr/>
        </p:nvSpPr>
        <p:spPr bwMode="auto">
          <a:xfrm>
            <a:off x="368300" y="3924300"/>
            <a:ext cx="6477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Notifications</a:t>
            </a:r>
          </a:p>
        </p:txBody>
      </p:sp>
      <p:sp>
        <p:nvSpPr>
          <p:cNvPr id="670" name="Left-Right Arrow 58">
            <a:extLst>
              <a:ext uri="{FF2B5EF4-FFF2-40B4-BE49-F238E27FC236}">
                <a16:creationId xmlns:a16="http://schemas.microsoft.com/office/drawing/2014/main" id="{98255D29-200D-7548-AE23-C46FFF8172BA}"/>
              </a:ext>
            </a:extLst>
          </p:cNvPr>
          <p:cNvSpPr/>
          <p:nvPr/>
        </p:nvSpPr>
        <p:spPr bwMode="auto">
          <a:xfrm rot="5400000">
            <a:off x="2828925" y="1949450"/>
            <a:ext cx="425450" cy="133350"/>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71" name="TextBox 375">
            <a:extLst>
              <a:ext uri="{FF2B5EF4-FFF2-40B4-BE49-F238E27FC236}">
                <a16:creationId xmlns:a16="http://schemas.microsoft.com/office/drawing/2014/main" id="{447D255C-E2AA-7242-B9A6-1E93CAC17F83}"/>
              </a:ext>
            </a:extLst>
          </p:cNvPr>
          <p:cNvSpPr txBox="1">
            <a:spLocks noChangeArrowheads="1"/>
          </p:cNvSpPr>
          <p:nvPr/>
        </p:nvSpPr>
        <p:spPr bwMode="auto">
          <a:xfrm>
            <a:off x="5551554" y="1856986"/>
            <a:ext cx="5191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dirty="0">
                <a:solidFill>
                  <a:srgbClr val="000000"/>
                </a:solidFill>
                <a:latin typeface="Calibri" charset="0"/>
              </a:rPr>
              <a:t>Search</a:t>
            </a:r>
          </a:p>
          <a:p>
            <a:pPr algn="ctr" defTabSz="457200"/>
            <a:r>
              <a:rPr lang="en-US" sz="700" kern="1200" dirty="0">
                <a:solidFill>
                  <a:srgbClr val="000000"/>
                </a:solidFill>
                <a:latin typeface="Calibri" charset="0"/>
              </a:rPr>
              <a:t>Requests</a:t>
            </a:r>
          </a:p>
        </p:txBody>
      </p:sp>
      <p:sp>
        <p:nvSpPr>
          <p:cNvPr id="672" name="TextBox 388">
            <a:extLst>
              <a:ext uri="{FF2B5EF4-FFF2-40B4-BE49-F238E27FC236}">
                <a16:creationId xmlns:a16="http://schemas.microsoft.com/office/drawing/2014/main" id="{5AA14B48-1695-5447-B977-2EC282D5E87D}"/>
              </a:ext>
            </a:extLst>
          </p:cNvPr>
          <p:cNvSpPr txBox="1">
            <a:spLocks noChangeArrowheads="1"/>
          </p:cNvSpPr>
          <p:nvPr/>
        </p:nvSpPr>
        <p:spPr bwMode="auto">
          <a:xfrm>
            <a:off x="2354263" y="1862138"/>
            <a:ext cx="6334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a:r>
              <a:rPr lang="en-US" sz="700" kern="1200">
                <a:solidFill>
                  <a:srgbClr val="000000"/>
                </a:solidFill>
                <a:latin typeface="Calibri" charset="0"/>
              </a:rPr>
              <a:t>Information</a:t>
            </a:r>
          </a:p>
          <a:p>
            <a:pPr algn="r" defTabSz="457200"/>
            <a:r>
              <a:rPr lang="en-US" sz="700" kern="1200">
                <a:solidFill>
                  <a:srgbClr val="000000"/>
                </a:solidFill>
                <a:latin typeface="Calibri" charset="0"/>
              </a:rPr>
              <a:t>Service Calls</a:t>
            </a:r>
          </a:p>
        </p:txBody>
      </p:sp>
      <p:sp>
        <p:nvSpPr>
          <p:cNvPr id="673" name="TextBox 389">
            <a:extLst>
              <a:ext uri="{FF2B5EF4-FFF2-40B4-BE49-F238E27FC236}">
                <a16:creationId xmlns:a16="http://schemas.microsoft.com/office/drawing/2014/main" id="{EF4CECC7-B7E6-2744-90CE-F8D6AE210335}"/>
              </a:ext>
            </a:extLst>
          </p:cNvPr>
          <p:cNvSpPr txBox="1">
            <a:spLocks noChangeArrowheads="1"/>
          </p:cNvSpPr>
          <p:nvPr/>
        </p:nvSpPr>
        <p:spPr bwMode="auto">
          <a:xfrm>
            <a:off x="7076848" y="1836545"/>
            <a:ext cx="4270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Data</a:t>
            </a:r>
          </a:p>
          <a:p>
            <a:pPr algn="ctr" defTabSz="457200"/>
            <a:r>
              <a:rPr lang="en-US" sz="700" kern="1200">
                <a:solidFill>
                  <a:srgbClr val="000000"/>
                </a:solidFill>
                <a:latin typeface="Calibri" charset="0"/>
              </a:rPr>
              <a:t>Access</a:t>
            </a:r>
          </a:p>
        </p:txBody>
      </p:sp>
      <p:sp>
        <p:nvSpPr>
          <p:cNvPr id="674" name="Up Arrow 673">
            <a:extLst>
              <a:ext uri="{FF2B5EF4-FFF2-40B4-BE49-F238E27FC236}">
                <a16:creationId xmlns:a16="http://schemas.microsoft.com/office/drawing/2014/main" id="{FAB8027C-C417-A344-A1B2-06A6449DB0B9}"/>
              </a:ext>
            </a:extLst>
          </p:cNvPr>
          <p:cNvSpPr/>
          <p:nvPr/>
        </p:nvSpPr>
        <p:spPr bwMode="auto">
          <a:xfrm flipV="1">
            <a:off x="3344863" y="1819275"/>
            <a:ext cx="152400" cy="393700"/>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75" name="TextBox 374">
            <a:extLst>
              <a:ext uri="{FF2B5EF4-FFF2-40B4-BE49-F238E27FC236}">
                <a16:creationId xmlns:a16="http://schemas.microsoft.com/office/drawing/2014/main" id="{946D7787-E558-8F40-8B6A-5EAC3EED81BC}"/>
              </a:ext>
            </a:extLst>
          </p:cNvPr>
          <p:cNvSpPr txBox="1">
            <a:spLocks noChangeArrowheads="1"/>
          </p:cNvSpPr>
          <p:nvPr/>
        </p:nvSpPr>
        <p:spPr bwMode="auto">
          <a:xfrm>
            <a:off x="3478213" y="1862138"/>
            <a:ext cx="479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Data</a:t>
            </a:r>
          </a:p>
          <a:p>
            <a:pPr algn="ctr" defTabSz="457200"/>
            <a:r>
              <a:rPr lang="en-US" sz="700" kern="1200">
                <a:solidFill>
                  <a:srgbClr val="000000"/>
                </a:solidFill>
                <a:latin typeface="Calibri" charset="0"/>
              </a:rPr>
              <a:t>Deposit</a:t>
            </a:r>
          </a:p>
        </p:txBody>
      </p:sp>
      <p:sp>
        <p:nvSpPr>
          <p:cNvPr id="676" name="Up Arrow 675">
            <a:extLst>
              <a:ext uri="{FF2B5EF4-FFF2-40B4-BE49-F238E27FC236}">
                <a16:creationId xmlns:a16="http://schemas.microsoft.com/office/drawing/2014/main" id="{1418A588-8DA1-D445-B271-52D9BF1AD9D4}"/>
              </a:ext>
            </a:extLst>
          </p:cNvPr>
          <p:cNvSpPr/>
          <p:nvPr/>
        </p:nvSpPr>
        <p:spPr bwMode="auto">
          <a:xfrm>
            <a:off x="7410223" y="1798445"/>
            <a:ext cx="152400" cy="393700"/>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77" name="Left-Right Arrow 86">
            <a:extLst>
              <a:ext uri="{FF2B5EF4-FFF2-40B4-BE49-F238E27FC236}">
                <a16:creationId xmlns:a16="http://schemas.microsoft.com/office/drawing/2014/main" id="{8009D14D-02F0-6041-8A27-B3505D3D622D}"/>
              </a:ext>
            </a:extLst>
          </p:cNvPr>
          <p:cNvSpPr/>
          <p:nvPr/>
        </p:nvSpPr>
        <p:spPr bwMode="auto">
          <a:xfrm rot="5400000">
            <a:off x="2077244" y="1947069"/>
            <a:ext cx="439738" cy="139700"/>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78" name="TextBox 383">
            <a:extLst>
              <a:ext uri="{FF2B5EF4-FFF2-40B4-BE49-F238E27FC236}">
                <a16:creationId xmlns:a16="http://schemas.microsoft.com/office/drawing/2014/main" id="{2E0E26A9-EA9C-914A-BFBD-1C64F7792199}"/>
              </a:ext>
            </a:extLst>
          </p:cNvPr>
          <p:cNvSpPr txBox="1">
            <a:spLocks noChangeArrowheads="1"/>
          </p:cNvSpPr>
          <p:nvPr/>
        </p:nvSpPr>
        <p:spPr bwMode="auto">
          <a:xfrm>
            <a:off x="4232001" y="1822257"/>
            <a:ext cx="620712"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dirty="0">
                <a:solidFill>
                  <a:srgbClr val="000000"/>
                </a:solidFill>
                <a:latin typeface="Calibri" charset="0"/>
              </a:rPr>
              <a:t>Understand</a:t>
            </a:r>
          </a:p>
          <a:p>
            <a:pPr algn="ctr" defTabSz="457200"/>
            <a:r>
              <a:rPr lang="en-US" sz="700" kern="1200" dirty="0">
                <a:solidFill>
                  <a:srgbClr val="000000"/>
                </a:solidFill>
                <a:latin typeface="Calibri" charset="0"/>
              </a:rPr>
              <a:t>Information</a:t>
            </a:r>
          </a:p>
          <a:p>
            <a:pPr algn="ctr" defTabSz="457200"/>
            <a:r>
              <a:rPr lang="en-US" sz="700" kern="1200" dirty="0">
                <a:solidFill>
                  <a:srgbClr val="000000"/>
                </a:solidFill>
                <a:latin typeface="Calibri" charset="0"/>
              </a:rPr>
              <a:t>Sources</a:t>
            </a:r>
          </a:p>
        </p:txBody>
      </p:sp>
      <p:sp>
        <p:nvSpPr>
          <p:cNvPr id="679" name="TextBox 386">
            <a:extLst>
              <a:ext uri="{FF2B5EF4-FFF2-40B4-BE49-F238E27FC236}">
                <a16:creationId xmlns:a16="http://schemas.microsoft.com/office/drawing/2014/main" id="{A3AF0327-91C2-9D48-B192-9ABA845F707B}"/>
              </a:ext>
            </a:extLst>
          </p:cNvPr>
          <p:cNvSpPr txBox="1">
            <a:spLocks noChangeArrowheads="1"/>
          </p:cNvSpPr>
          <p:nvPr/>
        </p:nvSpPr>
        <p:spPr bwMode="auto">
          <a:xfrm>
            <a:off x="7260998" y="4365250"/>
            <a:ext cx="6207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Understand</a:t>
            </a:r>
          </a:p>
          <a:p>
            <a:pPr algn="ctr" defTabSz="457200"/>
            <a:r>
              <a:rPr lang="en-US" sz="700" kern="1200">
                <a:solidFill>
                  <a:srgbClr val="000000"/>
                </a:solidFill>
                <a:latin typeface="Calibri" charset="0"/>
              </a:rPr>
              <a:t>Compliance</a:t>
            </a:r>
          </a:p>
        </p:txBody>
      </p:sp>
      <p:sp>
        <p:nvSpPr>
          <p:cNvPr id="680" name="Left-Right Arrow 89">
            <a:extLst>
              <a:ext uri="{FF2B5EF4-FFF2-40B4-BE49-F238E27FC236}">
                <a16:creationId xmlns:a16="http://schemas.microsoft.com/office/drawing/2014/main" id="{AA51C189-9801-E943-991A-42E5F56425F7}"/>
              </a:ext>
            </a:extLst>
          </p:cNvPr>
          <p:cNvSpPr/>
          <p:nvPr/>
        </p:nvSpPr>
        <p:spPr bwMode="auto">
          <a:xfrm rot="5400000">
            <a:off x="4703488" y="1940330"/>
            <a:ext cx="439738" cy="141288"/>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81" name="TextBox 386">
            <a:extLst>
              <a:ext uri="{FF2B5EF4-FFF2-40B4-BE49-F238E27FC236}">
                <a16:creationId xmlns:a16="http://schemas.microsoft.com/office/drawing/2014/main" id="{858DC840-8F45-6248-8D6F-5115E348CCF6}"/>
              </a:ext>
            </a:extLst>
          </p:cNvPr>
          <p:cNvSpPr txBox="1">
            <a:spLocks noChangeArrowheads="1"/>
          </p:cNvSpPr>
          <p:nvPr/>
        </p:nvSpPr>
        <p:spPr bwMode="auto">
          <a:xfrm>
            <a:off x="1600200" y="1808163"/>
            <a:ext cx="620713"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Advertise</a:t>
            </a:r>
          </a:p>
          <a:p>
            <a:pPr algn="ctr" defTabSz="457200"/>
            <a:r>
              <a:rPr lang="en-US" sz="700" kern="1200">
                <a:solidFill>
                  <a:srgbClr val="000000"/>
                </a:solidFill>
                <a:latin typeface="Calibri" charset="0"/>
              </a:rPr>
              <a:t>Information</a:t>
            </a:r>
          </a:p>
          <a:p>
            <a:pPr algn="ctr" defTabSz="457200"/>
            <a:r>
              <a:rPr lang="en-US" sz="700" kern="1200">
                <a:solidFill>
                  <a:srgbClr val="000000"/>
                </a:solidFill>
                <a:latin typeface="Calibri" charset="0"/>
              </a:rPr>
              <a:t>Source</a:t>
            </a:r>
          </a:p>
        </p:txBody>
      </p:sp>
      <p:sp>
        <p:nvSpPr>
          <p:cNvPr id="682" name="Rounded Rectangle 359">
            <a:extLst>
              <a:ext uri="{FF2B5EF4-FFF2-40B4-BE49-F238E27FC236}">
                <a16:creationId xmlns:a16="http://schemas.microsoft.com/office/drawing/2014/main" id="{A2E6CB59-046D-164C-B339-EADA12FB4FFB}"/>
              </a:ext>
            </a:extLst>
          </p:cNvPr>
          <p:cNvSpPr>
            <a:spLocks noChangeArrowheads="1"/>
          </p:cNvSpPr>
          <p:nvPr/>
        </p:nvSpPr>
        <p:spPr bwMode="auto">
          <a:xfrm>
            <a:off x="1597025" y="1211263"/>
            <a:ext cx="104775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defTabSz="457200"/>
            <a:r>
              <a:rPr lang="en-GB" sz="1000" kern="1200">
                <a:ea typeface="ＭＳ Ｐゴシック"/>
                <a:cs typeface="+mn-cs"/>
              </a:rPr>
              <a:t>Information</a:t>
            </a:r>
          </a:p>
          <a:p>
            <a:pPr defTabSz="457200"/>
            <a:r>
              <a:rPr lang="en-GB" sz="1000" kern="1200">
                <a:ea typeface="ＭＳ Ｐゴシック"/>
                <a:cs typeface="+mn-cs"/>
              </a:rPr>
              <a:t>Curator</a:t>
            </a:r>
          </a:p>
        </p:txBody>
      </p:sp>
      <p:grpSp>
        <p:nvGrpSpPr>
          <p:cNvPr id="683" name="Group 540">
            <a:extLst>
              <a:ext uri="{FF2B5EF4-FFF2-40B4-BE49-F238E27FC236}">
                <a16:creationId xmlns:a16="http://schemas.microsoft.com/office/drawing/2014/main" id="{0BAAFEF4-A18D-4841-97D8-2A448DCCAC01}"/>
              </a:ext>
            </a:extLst>
          </p:cNvPr>
          <p:cNvGrpSpPr>
            <a:grpSpLocks/>
          </p:cNvGrpSpPr>
          <p:nvPr/>
        </p:nvGrpSpPr>
        <p:grpSpPr bwMode="auto">
          <a:xfrm>
            <a:off x="2335213" y="1312863"/>
            <a:ext cx="204787" cy="374650"/>
            <a:chOff x="2200940" y="6356874"/>
            <a:chExt cx="204788" cy="374651"/>
          </a:xfrm>
        </p:grpSpPr>
        <p:grpSp>
          <p:nvGrpSpPr>
            <p:cNvPr id="684" name="Group 88">
              <a:extLst>
                <a:ext uri="{FF2B5EF4-FFF2-40B4-BE49-F238E27FC236}">
                  <a16:creationId xmlns:a16="http://schemas.microsoft.com/office/drawing/2014/main" id="{683B616D-BBD0-D243-87B5-E10B371F6E86}"/>
                </a:ext>
              </a:extLst>
            </p:cNvPr>
            <p:cNvGrpSpPr>
              <a:grpSpLocks/>
            </p:cNvGrpSpPr>
            <p:nvPr/>
          </p:nvGrpSpPr>
          <p:grpSpPr bwMode="auto">
            <a:xfrm>
              <a:off x="2200940" y="6356874"/>
              <a:ext cx="204788" cy="374651"/>
              <a:chOff x="7802562" y="3073400"/>
              <a:chExt cx="355600" cy="654051"/>
            </a:xfrm>
          </p:grpSpPr>
          <p:sp>
            <p:nvSpPr>
              <p:cNvPr id="688" name="Delay 483">
                <a:extLst>
                  <a:ext uri="{FF2B5EF4-FFF2-40B4-BE49-F238E27FC236}">
                    <a16:creationId xmlns:a16="http://schemas.microsoft.com/office/drawing/2014/main" id="{2E535605-4DEC-4F49-A0F3-6193CA7AB739}"/>
                  </a:ext>
                </a:extLst>
              </p:cNvPr>
              <p:cNvSpPr>
                <a:spLocks noChangeArrowheads="1"/>
              </p:cNvSpPr>
              <p:nvPr/>
            </p:nvSpPr>
            <p:spPr bwMode="auto">
              <a:xfrm rot="-5400000">
                <a:off x="7744793" y="3314082"/>
                <a:ext cx="471138" cy="355600"/>
              </a:xfrm>
              <a:prstGeom prst="flowChartDelay">
                <a:avLst/>
              </a:prstGeom>
              <a:solidFill>
                <a:srgbClr val="1F497D"/>
              </a:solidFill>
              <a:ln w="9525">
                <a:solidFill>
                  <a:srgbClr val="1F497D"/>
                </a:solidFill>
                <a:miter lim="800000"/>
                <a:headEnd/>
                <a:tailEnd/>
              </a:ln>
              <a:effectLst>
                <a:outerShdw blurRad="40000" dist="23000" dir="5400000" rotWithShape="0">
                  <a:srgbClr val="808080">
                    <a:alpha val="34999"/>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ＭＳ Ｐゴシック"/>
                  <a:cs typeface="MS PGothic" charset="0"/>
                </a:endParaRPr>
              </a:p>
            </p:txBody>
          </p:sp>
          <p:sp>
            <p:nvSpPr>
              <p:cNvPr id="689" name="Oval 688">
                <a:extLst>
                  <a:ext uri="{FF2B5EF4-FFF2-40B4-BE49-F238E27FC236}">
                    <a16:creationId xmlns:a16="http://schemas.microsoft.com/office/drawing/2014/main" id="{C6F3CCFB-1BD7-F646-AAAE-247974D0D6E6}"/>
                  </a:ext>
                </a:extLst>
              </p:cNvPr>
              <p:cNvSpPr/>
              <p:nvPr/>
            </p:nvSpPr>
            <p:spPr bwMode="auto">
              <a:xfrm>
                <a:off x="7827963" y="30734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685" name="Group 542">
              <a:extLst>
                <a:ext uri="{FF2B5EF4-FFF2-40B4-BE49-F238E27FC236}">
                  <a16:creationId xmlns:a16="http://schemas.microsoft.com/office/drawing/2014/main" id="{0B47539D-3CD2-9848-B63B-4AF126073D2F}"/>
                </a:ext>
              </a:extLst>
            </p:cNvPr>
            <p:cNvGrpSpPr>
              <a:grpSpLocks/>
            </p:cNvGrpSpPr>
            <p:nvPr/>
          </p:nvGrpSpPr>
          <p:grpSpPr bwMode="auto">
            <a:xfrm>
              <a:off x="2222259" y="6539383"/>
              <a:ext cx="162139" cy="177439"/>
              <a:chOff x="2222259" y="6529858"/>
              <a:chExt cx="162139" cy="177439"/>
            </a:xfrm>
          </p:grpSpPr>
          <p:sp>
            <p:nvSpPr>
              <p:cNvPr id="686" name="Teardrop 685">
                <a:extLst>
                  <a:ext uri="{FF2B5EF4-FFF2-40B4-BE49-F238E27FC236}">
                    <a16:creationId xmlns:a16="http://schemas.microsoft.com/office/drawing/2014/main" id="{FDCF96C8-C9AE-F647-A022-F3E393558744}"/>
                  </a:ext>
                </a:extLst>
              </p:cNvPr>
              <p:cNvSpPr>
                <a:spLocks noChangeAspect="1"/>
              </p:cNvSpPr>
              <p:nvPr/>
            </p:nvSpPr>
            <p:spPr>
              <a:xfrm rot="8106214">
                <a:off x="2254915" y="6529911"/>
                <a:ext cx="101601" cy="101600"/>
              </a:xfrm>
              <a:prstGeom prst="teardrop">
                <a:avLst>
                  <a:gd name="adj" fmla="val 185375"/>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87" name="Rectangle 686">
                <a:extLst>
                  <a:ext uri="{FF2B5EF4-FFF2-40B4-BE49-F238E27FC236}">
                    <a16:creationId xmlns:a16="http://schemas.microsoft.com/office/drawing/2014/main" id="{491902B0-C362-CA43-B3A9-5BBA55013861}"/>
                  </a:ext>
                </a:extLst>
              </p:cNvPr>
              <p:cNvSpPr/>
              <p:nvPr/>
            </p:nvSpPr>
            <p:spPr>
              <a:xfrm>
                <a:off x="2221577" y="6653736"/>
                <a:ext cx="163514" cy="53975"/>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grpSp>
      <p:sp>
        <p:nvSpPr>
          <p:cNvPr id="690" name="Up Arrow 689">
            <a:extLst>
              <a:ext uri="{FF2B5EF4-FFF2-40B4-BE49-F238E27FC236}">
                <a16:creationId xmlns:a16="http://schemas.microsoft.com/office/drawing/2014/main" id="{6131AFCB-4AD9-ED4B-AD89-C467BEC590D9}"/>
              </a:ext>
            </a:extLst>
          </p:cNvPr>
          <p:cNvSpPr/>
          <p:nvPr/>
        </p:nvSpPr>
        <p:spPr>
          <a:xfrm>
            <a:off x="7405460" y="2668395"/>
            <a:ext cx="142875" cy="185737"/>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91" name="Left-Right Arrow 109">
            <a:extLst>
              <a:ext uri="{FF2B5EF4-FFF2-40B4-BE49-F238E27FC236}">
                <a16:creationId xmlns:a16="http://schemas.microsoft.com/office/drawing/2014/main" id="{4270E4DC-5A50-B24A-BBEB-79A781C4F739}"/>
              </a:ext>
            </a:extLst>
          </p:cNvPr>
          <p:cNvSpPr/>
          <p:nvPr/>
        </p:nvSpPr>
        <p:spPr>
          <a:xfrm rot="5400000">
            <a:off x="8557192" y="2707288"/>
            <a:ext cx="207962" cy="130175"/>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692" name="Rounded Rectangle 197">
            <a:extLst>
              <a:ext uri="{FF2B5EF4-FFF2-40B4-BE49-F238E27FC236}">
                <a16:creationId xmlns:a16="http://schemas.microsoft.com/office/drawing/2014/main" id="{657785FA-50FD-0E49-901B-166F0C1B23B9}"/>
              </a:ext>
            </a:extLst>
          </p:cNvPr>
          <p:cNvSpPr>
            <a:spLocks noChangeArrowheads="1"/>
          </p:cNvSpPr>
          <p:nvPr/>
        </p:nvSpPr>
        <p:spPr bwMode="auto">
          <a:xfrm>
            <a:off x="7024460" y="2238182"/>
            <a:ext cx="908050" cy="387350"/>
          </a:xfrm>
          <a:prstGeom prst="roundRect">
            <a:avLst>
              <a:gd name="adj" fmla="val 11542"/>
            </a:avLst>
          </a:prstGeom>
          <a:solidFill>
            <a:srgbClr val="CCFFCC"/>
          </a:solidFill>
          <a:ln w="9525">
            <a:solidFill>
              <a:srgbClr val="1F497D"/>
            </a:solidFill>
            <a:round/>
            <a:headEnd/>
            <a:tailEnd/>
          </a:ln>
        </p:spPr>
        <p:txBody>
          <a:bodyPr lIns="36000" tIns="36000" rIns="72000" bIns="36000" anchor="ctr"/>
          <a:lstStyle/>
          <a:p>
            <a:pPr algn="r" defTabSz="457200"/>
            <a:endParaRPr lang="en-GB" sz="800" kern="1200">
              <a:ea typeface="ＭＳ Ｐゴシック"/>
              <a:cs typeface="+mn-cs"/>
            </a:endParaRPr>
          </a:p>
        </p:txBody>
      </p:sp>
      <p:sp>
        <p:nvSpPr>
          <p:cNvPr id="693" name="Rectangle 649">
            <a:extLst>
              <a:ext uri="{FF2B5EF4-FFF2-40B4-BE49-F238E27FC236}">
                <a16:creationId xmlns:a16="http://schemas.microsoft.com/office/drawing/2014/main" id="{EEE50965-BFBA-324D-8B13-A49AA2A444AC}"/>
              </a:ext>
            </a:extLst>
          </p:cNvPr>
          <p:cNvSpPr>
            <a:spLocks noChangeArrowheads="1"/>
          </p:cNvSpPr>
          <p:nvPr/>
        </p:nvSpPr>
        <p:spPr bwMode="auto">
          <a:xfrm>
            <a:off x="7194323" y="2290570"/>
            <a:ext cx="604837" cy="282575"/>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700" b="0" i="0" u="none" strike="noStrike" kern="1200" cap="small" spc="0" normalizeH="0" baseline="0" noProof="0" dirty="0">
                <a:ln>
                  <a:noFill/>
                </a:ln>
                <a:solidFill>
                  <a:prstClr val="black"/>
                </a:solidFill>
                <a:effectLst/>
                <a:uLnTx/>
                <a:uFillTx/>
                <a:ea typeface="ＭＳ Ｐゴシック"/>
                <a:cs typeface="MS PGothic" charset="0"/>
              </a:rPr>
              <a:t>Sand</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700" b="0" i="0" u="none" strike="noStrike" kern="1200" cap="small" spc="0" normalizeH="0" baseline="0" noProof="0" dirty="0">
                <a:ln>
                  <a:noFill/>
                </a:ln>
                <a:solidFill>
                  <a:prstClr val="black"/>
                </a:solidFill>
                <a:effectLst/>
                <a:uLnTx/>
                <a:uFillTx/>
                <a:ea typeface="ＭＳ Ｐゴシック"/>
                <a:cs typeface="MS PGothic" charset="0"/>
              </a:rPr>
              <a:t>boxes</a:t>
            </a:r>
          </a:p>
        </p:txBody>
      </p:sp>
      <p:grpSp>
        <p:nvGrpSpPr>
          <p:cNvPr id="694" name="Group 682">
            <a:extLst>
              <a:ext uri="{FF2B5EF4-FFF2-40B4-BE49-F238E27FC236}">
                <a16:creationId xmlns:a16="http://schemas.microsoft.com/office/drawing/2014/main" id="{09A00DD7-8AB2-B547-8163-143D889096AD}"/>
              </a:ext>
            </a:extLst>
          </p:cNvPr>
          <p:cNvGrpSpPr>
            <a:grpSpLocks/>
          </p:cNvGrpSpPr>
          <p:nvPr/>
        </p:nvGrpSpPr>
        <p:grpSpPr bwMode="auto">
          <a:xfrm>
            <a:off x="7538810" y="2341370"/>
            <a:ext cx="182563" cy="179387"/>
            <a:chOff x="4817" y="2731"/>
            <a:chExt cx="261" cy="253"/>
          </a:xfrm>
        </p:grpSpPr>
        <p:sp>
          <p:nvSpPr>
            <p:cNvPr id="695" name="Can 119">
              <a:extLst>
                <a:ext uri="{FF2B5EF4-FFF2-40B4-BE49-F238E27FC236}">
                  <a16:creationId xmlns:a16="http://schemas.microsoft.com/office/drawing/2014/main" id="{08C91070-4D9A-AF4A-A2C1-D9E56E41FDAB}"/>
                </a:ext>
              </a:extLst>
            </p:cNvPr>
            <p:cNvSpPr>
              <a:spLocks noChangeArrowheads="1"/>
            </p:cNvSpPr>
            <p:nvPr/>
          </p:nvSpPr>
          <p:spPr bwMode="auto">
            <a:xfrm>
              <a:off x="4819" y="2731"/>
              <a:ext cx="259" cy="253"/>
            </a:xfrm>
            <a:prstGeom prst="can">
              <a:avLst>
                <a:gd name="adj" fmla="val 25000"/>
              </a:avLst>
            </a:prstGeom>
            <a:solidFill>
              <a:srgbClr val="9DD7E2"/>
            </a:solidFill>
            <a:ln w="12700">
              <a:solidFill>
                <a:srgbClr val="1F497D"/>
              </a:solidFill>
              <a:round/>
              <a:headEnd/>
              <a:tailEnd/>
            </a:ln>
          </p:spPr>
          <p:txBody>
            <a:bodyPr lIns="36000" tIns="36000" rIns="36000" bIns="36000"/>
            <a:lstStyle/>
            <a:p>
              <a:pPr algn="ctr" defTabSz="457200"/>
              <a:endParaRPr lang="en-GB" sz="1600" kern="1200">
                <a:solidFill>
                  <a:srgbClr val="FFFFFF"/>
                </a:solidFill>
                <a:ea typeface="ＭＳ Ｐゴシック"/>
                <a:cs typeface="+mn-cs"/>
              </a:endParaRPr>
            </a:p>
          </p:txBody>
        </p:sp>
        <p:sp>
          <p:nvSpPr>
            <p:cNvPr id="696" name="Freeform 120">
              <a:extLst>
                <a:ext uri="{FF2B5EF4-FFF2-40B4-BE49-F238E27FC236}">
                  <a16:creationId xmlns:a16="http://schemas.microsoft.com/office/drawing/2014/main" id="{43F384A0-3C48-7348-AD65-1889A1E37332}"/>
                </a:ext>
              </a:extLst>
            </p:cNvPr>
            <p:cNvSpPr>
              <a:spLocks noChangeArrowheads="1"/>
            </p:cNvSpPr>
            <p:nvPr/>
          </p:nvSpPr>
          <p:spPr bwMode="auto">
            <a:xfrm rot="1819195">
              <a:off x="4901" y="2838"/>
              <a:ext cx="27" cy="123"/>
            </a:xfrm>
            <a:custGeom>
              <a:avLst/>
              <a:gdLst>
                <a:gd name="T0" fmla="*/ 26 w 76200"/>
                <a:gd name="T1" fmla="*/ 4 h 317500"/>
                <a:gd name="T2" fmla="*/ 13 w 76200"/>
                <a:gd name="T3" fmla="*/ 7 h 317500"/>
                <a:gd name="T4" fmla="*/ 0 w 76200"/>
                <a:gd name="T5" fmla="*/ 4 h 317500"/>
                <a:gd name="T6" fmla="*/ 13 w 76200"/>
                <a:gd name="T7" fmla="*/ 0 h 317500"/>
                <a:gd name="T8" fmla="*/ 26 w 76200"/>
                <a:gd name="T9" fmla="*/ 4 h 317500"/>
                <a:gd name="T10" fmla="*/ 26 w 76200"/>
                <a:gd name="T11" fmla="*/ 118 h 317500"/>
                <a:gd name="T12" fmla="*/ 13 w 76200"/>
                <a:gd name="T13" fmla="*/ 122 h 317500"/>
                <a:gd name="T14" fmla="*/ 0 w 76200"/>
                <a:gd name="T15" fmla="*/ 118 h 317500"/>
                <a:gd name="T16" fmla="*/ 0 w 76200"/>
                <a:gd name="T17" fmla="*/ 4 h 317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200"/>
                <a:gd name="T28" fmla="*/ 0 h 317500"/>
                <a:gd name="T29" fmla="*/ 76200 w 76200"/>
                <a:gd name="T30" fmla="*/ 317500 h 317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solidFill>
              <a:srgbClr val="366DA4"/>
            </a:solidFill>
            <a:ln w="9525">
              <a:solidFill>
                <a:srgbClr val="1F497D"/>
              </a:solidFill>
              <a:miter lim="800000"/>
              <a:headEnd/>
              <a:tailEnd/>
            </a:ln>
          </p:spPr>
          <p:txBody>
            <a:bodyPr wrap="none" lIns="36000" tIns="36000" rIns="36000" bIns="36000"/>
            <a:lstStyle/>
            <a:p>
              <a:pPr defTabSz="457200"/>
              <a:endParaRPr lang="en-US" sz="1800" kern="1200">
                <a:solidFill>
                  <a:prstClr val="black"/>
                </a:solidFill>
                <a:ea typeface="ＭＳ Ｐゴシック"/>
                <a:cs typeface="+mn-cs"/>
              </a:endParaRPr>
            </a:p>
          </p:txBody>
        </p:sp>
        <p:sp>
          <p:nvSpPr>
            <p:cNvPr id="697" name="Oval 121">
              <a:extLst>
                <a:ext uri="{FF2B5EF4-FFF2-40B4-BE49-F238E27FC236}">
                  <a16:creationId xmlns:a16="http://schemas.microsoft.com/office/drawing/2014/main" id="{DE9315A1-9069-8A40-B3B4-FC435A244A8D}"/>
                </a:ext>
              </a:extLst>
            </p:cNvPr>
            <p:cNvSpPr>
              <a:spLocks noChangeArrowheads="1"/>
            </p:cNvSpPr>
            <p:nvPr/>
          </p:nvSpPr>
          <p:spPr bwMode="auto">
            <a:xfrm rot="1819195">
              <a:off x="4896" y="2760"/>
              <a:ext cx="125" cy="123"/>
            </a:xfrm>
            <a:prstGeom prst="ellipse">
              <a:avLst/>
            </a:prstGeom>
            <a:solidFill>
              <a:srgbClr val="FFFFFF"/>
            </a:solidFill>
            <a:ln w="28575">
              <a:solidFill>
                <a:srgbClr val="366DA4"/>
              </a:solidFill>
              <a:round/>
              <a:headEnd/>
              <a:tailEnd/>
            </a:ln>
          </p:spPr>
          <p:txBody>
            <a:bodyPr lIns="36000" tIns="36000" rIns="36000" bIns="36000"/>
            <a:lstStyle/>
            <a:p>
              <a:pPr algn="ctr" defTabSz="457200"/>
              <a:endParaRPr lang="en-GB" sz="1600" kern="1200">
                <a:solidFill>
                  <a:srgbClr val="FFFFFF"/>
                </a:solidFill>
                <a:ea typeface="ＭＳ Ｐゴシック"/>
                <a:cs typeface="+mn-cs"/>
              </a:endParaRPr>
            </a:p>
          </p:txBody>
        </p:sp>
      </p:grpSp>
      <p:sp>
        <p:nvSpPr>
          <p:cNvPr id="698" name="Rounded Rectangle 197">
            <a:extLst>
              <a:ext uri="{FF2B5EF4-FFF2-40B4-BE49-F238E27FC236}">
                <a16:creationId xmlns:a16="http://schemas.microsoft.com/office/drawing/2014/main" id="{42BFD1B5-F5D7-3648-BB1F-1B4B1CD4C4D4}"/>
              </a:ext>
            </a:extLst>
          </p:cNvPr>
          <p:cNvSpPr>
            <a:spLocks noChangeArrowheads="1"/>
          </p:cNvSpPr>
          <p:nvPr/>
        </p:nvSpPr>
        <p:spPr bwMode="auto">
          <a:xfrm>
            <a:off x="2052638" y="2913063"/>
            <a:ext cx="1547812" cy="2565400"/>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a:ea typeface="ＭＳ Ｐゴシック"/>
                <a:cs typeface="+mn-cs"/>
              </a:rPr>
              <a:t>Data Repositories</a:t>
            </a:r>
          </a:p>
        </p:txBody>
      </p:sp>
      <p:sp>
        <p:nvSpPr>
          <p:cNvPr id="699" name="Left-Right Arrow 130">
            <a:extLst>
              <a:ext uri="{FF2B5EF4-FFF2-40B4-BE49-F238E27FC236}">
                <a16:creationId xmlns:a16="http://schemas.microsoft.com/office/drawing/2014/main" id="{9F3EE98E-D4BE-194B-9A78-DA98E4C0A9EB}"/>
              </a:ext>
            </a:extLst>
          </p:cNvPr>
          <p:cNvSpPr/>
          <p:nvPr/>
        </p:nvSpPr>
        <p:spPr>
          <a:xfrm>
            <a:off x="1843088" y="4310063"/>
            <a:ext cx="207962" cy="131762"/>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00" name="Right Arrow 699">
            <a:extLst>
              <a:ext uri="{FF2B5EF4-FFF2-40B4-BE49-F238E27FC236}">
                <a16:creationId xmlns:a16="http://schemas.microsoft.com/office/drawing/2014/main" id="{DE9E1732-886C-9740-B8FC-B0F6FDC770DB}"/>
              </a:ext>
            </a:extLst>
          </p:cNvPr>
          <p:cNvSpPr/>
          <p:nvPr/>
        </p:nvSpPr>
        <p:spPr>
          <a:xfrm>
            <a:off x="1863725" y="5205413"/>
            <a:ext cx="188913" cy="134937"/>
          </a:xfrm>
          <a:prstGeom prs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01" name="TextBox 134">
            <a:extLst>
              <a:ext uri="{FF2B5EF4-FFF2-40B4-BE49-F238E27FC236}">
                <a16:creationId xmlns:a16="http://schemas.microsoft.com/office/drawing/2014/main" id="{BE849B86-3311-304D-A670-88D19D54506B}"/>
              </a:ext>
            </a:extLst>
          </p:cNvPr>
          <p:cNvSpPr txBox="1">
            <a:spLocks noChangeArrowheads="1"/>
          </p:cNvSpPr>
          <p:nvPr/>
        </p:nvSpPr>
        <p:spPr bwMode="auto">
          <a:xfrm>
            <a:off x="4252638" y="779868"/>
            <a:ext cx="11985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a:solidFill>
                  <a:srgbClr val="000000"/>
                </a:solidFill>
                <a:latin typeface="Calibri" charset="0"/>
              </a:rPr>
              <a:t>Data Discovered</a:t>
            </a:r>
          </a:p>
        </p:txBody>
      </p:sp>
      <p:grpSp>
        <p:nvGrpSpPr>
          <p:cNvPr id="702" name="Group 44">
            <a:extLst>
              <a:ext uri="{FF2B5EF4-FFF2-40B4-BE49-F238E27FC236}">
                <a16:creationId xmlns:a16="http://schemas.microsoft.com/office/drawing/2014/main" id="{4ACD8400-2549-8042-8BF6-F51DEEDD889E}"/>
              </a:ext>
            </a:extLst>
          </p:cNvPr>
          <p:cNvGrpSpPr>
            <a:grpSpLocks/>
          </p:cNvGrpSpPr>
          <p:nvPr/>
        </p:nvGrpSpPr>
        <p:grpSpPr bwMode="auto">
          <a:xfrm>
            <a:off x="2365375" y="2336800"/>
            <a:ext cx="261938" cy="258763"/>
            <a:chOff x="6451600" y="0"/>
            <a:chExt cx="990600" cy="977900"/>
          </a:xfrm>
        </p:grpSpPr>
        <p:sp>
          <p:nvSpPr>
            <p:cNvPr id="703" name="Off-page Connector 702">
              <a:extLst>
                <a:ext uri="{FF2B5EF4-FFF2-40B4-BE49-F238E27FC236}">
                  <a16:creationId xmlns:a16="http://schemas.microsoft.com/office/drawing/2014/main" id="{C1CE2115-1E43-C34C-9299-A291C590C86E}"/>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sp>
          <p:nvSpPr>
            <p:cNvPr id="704" name="Rounded Rectangle 703">
              <a:extLst>
                <a:ext uri="{FF2B5EF4-FFF2-40B4-BE49-F238E27FC236}">
                  <a16:creationId xmlns:a16="http://schemas.microsoft.com/office/drawing/2014/main" id="{8E98B371-4459-DA49-89F7-C0AB12F8842E}"/>
                </a:ext>
              </a:extLst>
            </p:cNvPr>
            <p:cNvSpPr>
              <a:spLocks noChangeArrowheads="1"/>
            </p:cNvSpPr>
            <p:nvPr/>
          </p:nvSpPr>
          <p:spPr bwMode="auto">
            <a:xfrm>
              <a:off x="6565671" y="59994"/>
              <a:ext cx="774466" cy="689930"/>
            </a:xfrm>
            <a:prstGeom prst="roundRect">
              <a:avLst>
                <a:gd name="adj" fmla="val 16667"/>
              </a:avLst>
            </a:prstGeom>
            <a:solidFill>
              <a:sysClr val="window" lastClr="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grpSp>
      <p:sp>
        <p:nvSpPr>
          <p:cNvPr id="705" name="Left-Right Arrow 141">
            <a:extLst>
              <a:ext uri="{FF2B5EF4-FFF2-40B4-BE49-F238E27FC236}">
                <a16:creationId xmlns:a16="http://schemas.microsoft.com/office/drawing/2014/main" id="{DCCFD80E-1691-A642-B76E-B9DF543622F3}"/>
              </a:ext>
            </a:extLst>
          </p:cNvPr>
          <p:cNvSpPr/>
          <p:nvPr/>
        </p:nvSpPr>
        <p:spPr>
          <a:xfrm rot="5400000">
            <a:off x="2948782" y="2710656"/>
            <a:ext cx="207962" cy="130175"/>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nvGrpSpPr>
          <p:cNvPr id="706" name="Group 44">
            <a:extLst>
              <a:ext uri="{FF2B5EF4-FFF2-40B4-BE49-F238E27FC236}">
                <a16:creationId xmlns:a16="http://schemas.microsoft.com/office/drawing/2014/main" id="{1AB54265-B836-454C-81E0-D833DC25B64A}"/>
              </a:ext>
            </a:extLst>
          </p:cNvPr>
          <p:cNvGrpSpPr>
            <a:grpSpLocks/>
          </p:cNvGrpSpPr>
          <p:nvPr/>
        </p:nvGrpSpPr>
        <p:grpSpPr bwMode="auto">
          <a:xfrm>
            <a:off x="3290888" y="2336800"/>
            <a:ext cx="261937" cy="258763"/>
            <a:chOff x="6451600" y="0"/>
            <a:chExt cx="990600" cy="977900"/>
          </a:xfrm>
        </p:grpSpPr>
        <p:sp>
          <p:nvSpPr>
            <p:cNvPr id="707" name="Off-page Connector 706">
              <a:extLst>
                <a:ext uri="{FF2B5EF4-FFF2-40B4-BE49-F238E27FC236}">
                  <a16:creationId xmlns:a16="http://schemas.microsoft.com/office/drawing/2014/main" id="{EC157CC3-87CA-364D-ACA4-EFEF404D716F}"/>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sp>
          <p:nvSpPr>
            <p:cNvPr id="708" name="Rounded Rectangle 707">
              <a:extLst>
                <a:ext uri="{FF2B5EF4-FFF2-40B4-BE49-F238E27FC236}">
                  <a16:creationId xmlns:a16="http://schemas.microsoft.com/office/drawing/2014/main" id="{9903604A-9542-1641-8434-D098810A3906}"/>
                </a:ext>
              </a:extLst>
            </p:cNvPr>
            <p:cNvSpPr>
              <a:spLocks noChangeArrowheads="1"/>
            </p:cNvSpPr>
            <p:nvPr/>
          </p:nvSpPr>
          <p:spPr bwMode="auto">
            <a:xfrm>
              <a:off x="6565667" y="59994"/>
              <a:ext cx="774472" cy="689930"/>
            </a:xfrm>
            <a:prstGeom prst="roundRect">
              <a:avLst>
                <a:gd name="adj" fmla="val 16667"/>
              </a:avLst>
            </a:prstGeom>
            <a:solidFill>
              <a:sysClr val="window" lastClr="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grpSp>
      <p:sp>
        <p:nvSpPr>
          <p:cNvPr id="709" name="Rounded Rectangle 359">
            <a:extLst>
              <a:ext uri="{FF2B5EF4-FFF2-40B4-BE49-F238E27FC236}">
                <a16:creationId xmlns:a16="http://schemas.microsoft.com/office/drawing/2014/main" id="{821A6822-2C9D-9340-BC07-C9E7CFE55D6C}"/>
              </a:ext>
            </a:extLst>
          </p:cNvPr>
          <p:cNvSpPr>
            <a:spLocks noChangeArrowheads="1"/>
          </p:cNvSpPr>
          <p:nvPr/>
        </p:nvSpPr>
        <p:spPr bwMode="auto">
          <a:xfrm>
            <a:off x="6900652" y="3695250"/>
            <a:ext cx="1995488" cy="579438"/>
          </a:xfrm>
          <a:prstGeom prst="roundRect">
            <a:avLst>
              <a:gd name="adj" fmla="val 6014"/>
            </a:avLst>
          </a:prstGeom>
          <a:solidFill>
            <a:srgbClr val="C6E9F2"/>
          </a:solidFill>
          <a:ln w="12700">
            <a:solidFill>
              <a:srgbClr val="1F497D"/>
            </a:solidFill>
            <a:round/>
            <a:headEnd/>
            <a:tailEnd/>
          </a:ln>
        </p:spPr>
        <p:txBody>
          <a:bodyPr wrap="none" tIns="0" bIns="0" anchor="ctr"/>
          <a:lstStyle/>
          <a:p>
            <a:pPr defTabSz="457200"/>
            <a:r>
              <a:rPr lang="en-GB" sz="1000" kern="1200">
                <a:ea typeface="ＭＳ Ｐゴシック"/>
                <a:cs typeface="+mn-cs"/>
              </a:rPr>
              <a:t>Governance, </a:t>
            </a:r>
          </a:p>
          <a:p>
            <a:pPr defTabSz="457200"/>
            <a:r>
              <a:rPr lang="en-GB" sz="1000" kern="1200">
                <a:ea typeface="ＭＳ Ｐゴシック"/>
                <a:cs typeface="+mn-cs"/>
              </a:rPr>
              <a:t>Risk and </a:t>
            </a:r>
          </a:p>
          <a:p>
            <a:pPr defTabSz="457200"/>
            <a:r>
              <a:rPr lang="en-GB" sz="1000" kern="1200">
                <a:ea typeface="ＭＳ Ｐゴシック"/>
                <a:cs typeface="+mn-cs"/>
              </a:rPr>
              <a:t>Compliance Team</a:t>
            </a:r>
          </a:p>
        </p:txBody>
      </p:sp>
      <p:grpSp>
        <p:nvGrpSpPr>
          <p:cNvPr id="710" name="Group 52">
            <a:extLst>
              <a:ext uri="{FF2B5EF4-FFF2-40B4-BE49-F238E27FC236}">
                <a16:creationId xmlns:a16="http://schemas.microsoft.com/office/drawing/2014/main" id="{0C5F2231-8DC2-1845-8F55-F95BE48B339F}"/>
              </a:ext>
            </a:extLst>
          </p:cNvPr>
          <p:cNvGrpSpPr>
            <a:grpSpLocks/>
          </p:cNvGrpSpPr>
          <p:nvPr/>
        </p:nvGrpSpPr>
        <p:grpSpPr bwMode="auto">
          <a:xfrm>
            <a:off x="8097627" y="3792088"/>
            <a:ext cx="212725" cy="387350"/>
            <a:chOff x="4203700" y="3251200"/>
            <a:chExt cx="355600" cy="654050"/>
          </a:xfrm>
        </p:grpSpPr>
        <p:grpSp>
          <p:nvGrpSpPr>
            <p:cNvPr id="711" name="Group 29">
              <a:extLst>
                <a:ext uri="{FF2B5EF4-FFF2-40B4-BE49-F238E27FC236}">
                  <a16:creationId xmlns:a16="http://schemas.microsoft.com/office/drawing/2014/main" id="{963144DF-CD0D-9E49-8379-8F4F61038DBC}"/>
                </a:ext>
              </a:extLst>
            </p:cNvPr>
            <p:cNvGrpSpPr>
              <a:grpSpLocks/>
            </p:cNvGrpSpPr>
            <p:nvPr/>
          </p:nvGrpSpPr>
          <p:grpSpPr bwMode="auto">
            <a:xfrm>
              <a:off x="4203700" y="3251200"/>
              <a:ext cx="355600" cy="654050"/>
              <a:chOff x="603250" y="4737100"/>
              <a:chExt cx="355600" cy="654050"/>
            </a:xfrm>
          </p:grpSpPr>
          <p:sp>
            <p:nvSpPr>
              <p:cNvPr id="715" name="Delay 714">
                <a:extLst>
                  <a:ext uri="{FF2B5EF4-FFF2-40B4-BE49-F238E27FC236}">
                    <a16:creationId xmlns:a16="http://schemas.microsoft.com/office/drawing/2014/main" id="{9408EC28-1BFF-8E4A-A369-3A2742482115}"/>
                  </a:ext>
                </a:extLst>
              </p:cNvPr>
              <p:cNvSpPr/>
              <p:nvPr/>
            </p:nvSpPr>
            <p:spPr>
              <a:xfrm rot="16200000">
                <a:off x="546503" y="4978803"/>
                <a:ext cx="469094" cy="355600"/>
              </a:xfrm>
              <a:prstGeom prst="flowChartDelay">
                <a:avLst/>
              </a:prstGeom>
              <a:solidFill>
                <a:srgbClr val="1F497D"/>
              </a:solidFill>
              <a:ln w="6350"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16" name="Oval 715">
                <a:extLst>
                  <a:ext uri="{FF2B5EF4-FFF2-40B4-BE49-F238E27FC236}">
                    <a16:creationId xmlns:a16="http://schemas.microsoft.com/office/drawing/2014/main" id="{E28F9972-3A19-704A-8CB3-164BE4C08C38}"/>
                  </a:ext>
                </a:extLst>
              </p:cNvPr>
              <p:cNvSpPr/>
              <p:nvPr/>
            </p:nvSpPr>
            <p:spPr>
              <a:xfrm>
                <a:off x="628650" y="4737100"/>
                <a:ext cx="304800" cy="279400"/>
              </a:xfrm>
              <a:prstGeom prst="ellipse">
                <a:avLst/>
              </a:prstGeom>
              <a:solidFill>
                <a:srgbClr val="EEECE1"/>
              </a:solidFill>
              <a:ln w="6350"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712" name="Group 134">
              <a:extLst>
                <a:ext uri="{FF2B5EF4-FFF2-40B4-BE49-F238E27FC236}">
                  <a16:creationId xmlns:a16="http://schemas.microsoft.com/office/drawing/2014/main" id="{82E282B1-FA91-934F-B925-2145795CA04B}"/>
                </a:ext>
              </a:extLst>
            </p:cNvPr>
            <p:cNvGrpSpPr>
              <a:grpSpLocks/>
            </p:cNvGrpSpPr>
            <p:nvPr/>
          </p:nvGrpSpPr>
          <p:grpSpPr bwMode="auto">
            <a:xfrm>
              <a:off x="4241800" y="3594100"/>
              <a:ext cx="279400" cy="279400"/>
              <a:chOff x="5397122" y="5664363"/>
              <a:chExt cx="342811" cy="342838"/>
            </a:xfrm>
          </p:grpSpPr>
          <p:sp>
            <p:nvSpPr>
              <p:cNvPr id="713" name="Rectangle 712">
                <a:extLst>
                  <a:ext uri="{FF2B5EF4-FFF2-40B4-BE49-F238E27FC236}">
                    <a16:creationId xmlns:a16="http://schemas.microsoft.com/office/drawing/2014/main" id="{5F06F6CF-BB63-7446-81C0-F8190DE2F8B8}"/>
                  </a:ext>
                </a:extLst>
              </p:cNvPr>
              <p:cNvSpPr/>
              <p:nvPr/>
            </p:nvSpPr>
            <p:spPr>
              <a:xfrm>
                <a:off x="5395959" y="5664618"/>
                <a:ext cx="345137" cy="342071"/>
              </a:xfrm>
              <a:prstGeom prst="rect">
                <a:avLst/>
              </a:prstGeom>
              <a:solidFill>
                <a:sysClr val="window" lastClr="FFFFFF"/>
              </a:solidFill>
              <a:ln w="6350"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14" name="L-Shape 152">
                <a:extLst>
                  <a:ext uri="{FF2B5EF4-FFF2-40B4-BE49-F238E27FC236}">
                    <a16:creationId xmlns:a16="http://schemas.microsoft.com/office/drawing/2014/main" id="{F2A572EC-DBC6-FC43-94D3-75613E0220CB}"/>
                  </a:ext>
                </a:extLst>
              </p:cNvPr>
              <p:cNvSpPr>
                <a:spLocks/>
              </p:cNvSpPr>
              <p:nvPr/>
            </p:nvSpPr>
            <p:spPr>
              <a:xfrm rot="18733505">
                <a:off x="5433623" y="5734403"/>
                <a:ext cx="279577" cy="140007"/>
              </a:xfrm>
              <a:prstGeom prst="corner">
                <a:avLst/>
              </a:prstGeom>
              <a:solidFill>
                <a:srgbClr val="1F497D"/>
              </a:solidFill>
              <a:ln w="6350"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ＭＳ Ｐゴシック"/>
                  <a:cs typeface="+mn-cs"/>
                </a:endParaRPr>
              </a:p>
            </p:txBody>
          </p:sp>
        </p:grpSp>
      </p:grpSp>
      <p:grpSp>
        <p:nvGrpSpPr>
          <p:cNvPr id="717" name="Group 36">
            <a:extLst>
              <a:ext uri="{FF2B5EF4-FFF2-40B4-BE49-F238E27FC236}">
                <a16:creationId xmlns:a16="http://schemas.microsoft.com/office/drawing/2014/main" id="{D4CCB340-6CD1-B347-80B6-09382D99DA66}"/>
              </a:ext>
            </a:extLst>
          </p:cNvPr>
          <p:cNvGrpSpPr>
            <a:grpSpLocks/>
          </p:cNvGrpSpPr>
          <p:nvPr/>
        </p:nvGrpSpPr>
        <p:grpSpPr bwMode="auto">
          <a:xfrm>
            <a:off x="8343690" y="3792088"/>
            <a:ext cx="209550" cy="385762"/>
            <a:chOff x="5422900" y="2476500"/>
            <a:chExt cx="355600" cy="654050"/>
          </a:xfrm>
        </p:grpSpPr>
        <p:grpSp>
          <p:nvGrpSpPr>
            <p:cNvPr id="718" name="Group 29">
              <a:extLst>
                <a:ext uri="{FF2B5EF4-FFF2-40B4-BE49-F238E27FC236}">
                  <a16:creationId xmlns:a16="http://schemas.microsoft.com/office/drawing/2014/main" id="{489010DF-F6E6-5C4A-8D84-457741D7AAD9}"/>
                </a:ext>
              </a:extLst>
            </p:cNvPr>
            <p:cNvGrpSpPr>
              <a:grpSpLocks/>
            </p:cNvGrpSpPr>
            <p:nvPr/>
          </p:nvGrpSpPr>
          <p:grpSpPr bwMode="auto">
            <a:xfrm>
              <a:off x="5422900" y="2476500"/>
              <a:ext cx="355600" cy="654050"/>
              <a:chOff x="603250" y="4737100"/>
              <a:chExt cx="355600" cy="654050"/>
            </a:xfrm>
          </p:grpSpPr>
          <p:sp>
            <p:nvSpPr>
              <p:cNvPr id="721" name="Delay 720">
                <a:extLst>
                  <a:ext uri="{FF2B5EF4-FFF2-40B4-BE49-F238E27FC236}">
                    <a16:creationId xmlns:a16="http://schemas.microsoft.com/office/drawing/2014/main" id="{EB813E17-E9CA-5C42-92DF-E195E5716E39}"/>
                  </a:ext>
                </a:extLst>
              </p:cNvPr>
              <p:cNvSpPr/>
              <p:nvPr/>
            </p:nvSpPr>
            <p:spPr>
              <a:xfrm rot="16200000">
                <a:off x="545538" y="4977838"/>
                <a:ext cx="471023"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22" name="Oval 721">
                <a:extLst>
                  <a:ext uri="{FF2B5EF4-FFF2-40B4-BE49-F238E27FC236}">
                    <a16:creationId xmlns:a16="http://schemas.microsoft.com/office/drawing/2014/main" id="{C24FB3EF-C585-3145-9C38-FC0C852E79E5}"/>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19" name="Rectangle 718">
              <a:extLst>
                <a:ext uri="{FF2B5EF4-FFF2-40B4-BE49-F238E27FC236}">
                  <a16:creationId xmlns:a16="http://schemas.microsoft.com/office/drawing/2014/main" id="{4AC5EA60-5DD5-854A-97DD-1FCD7C31F79C}"/>
                </a:ext>
              </a:extLst>
            </p:cNvPr>
            <p:cNvSpPr/>
            <p:nvPr/>
          </p:nvSpPr>
          <p:spPr>
            <a:xfrm>
              <a:off x="5468696" y="2858703"/>
              <a:ext cx="266701" cy="201867"/>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20" name="Freeform 719">
              <a:extLst>
                <a:ext uri="{FF2B5EF4-FFF2-40B4-BE49-F238E27FC236}">
                  <a16:creationId xmlns:a16="http://schemas.microsoft.com/office/drawing/2014/main" id="{DFD46DFA-33CC-B54B-8047-7EFF688EADA8}"/>
                </a:ext>
              </a:extLst>
            </p:cNvPr>
            <p:cNvSpPr/>
            <p:nvPr/>
          </p:nvSpPr>
          <p:spPr>
            <a:xfrm>
              <a:off x="5447145" y="2893692"/>
              <a:ext cx="307109" cy="118429"/>
            </a:xfrm>
            <a:custGeom>
              <a:avLst/>
              <a:gdLst>
                <a:gd name="connsiteX0" fmla="*/ 0 w 304800"/>
                <a:gd name="connsiteY0" fmla="*/ 91017 h 118534"/>
                <a:gd name="connsiteX1" fmla="*/ 139700 w 304800"/>
                <a:gd name="connsiteY1" fmla="*/ 52917 h 118534"/>
                <a:gd name="connsiteX2" fmla="*/ 190500 w 304800"/>
                <a:gd name="connsiteY2" fmla="*/ 103717 h 118534"/>
                <a:gd name="connsiteX3" fmla="*/ 203200 w 304800"/>
                <a:gd name="connsiteY3" fmla="*/ 103717 h 118534"/>
                <a:gd name="connsiteX4" fmla="*/ 241300 w 304800"/>
                <a:gd name="connsiteY4" fmla="*/ 14817 h 118534"/>
                <a:gd name="connsiteX5" fmla="*/ 304800 w 304800"/>
                <a:gd name="connsiteY5" fmla="*/ 14817 h 11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8534">
                  <a:moveTo>
                    <a:pt x="0" y="91017"/>
                  </a:moveTo>
                  <a:cubicBezTo>
                    <a:pt x="53975" y="70908"/>
                    <a:pt x="107950" y="50800"/>
                    <a:pt x="139700" y="52917"/>
                  </a:cubicBezTo>
                  <a:cubicBezTo>
                    <a:pt x="171450" y="55034"/>
                    <a:pt x="179917" y="95250"/>
                    <a:pt x="190500" y="103717"/>
                  </a:cubicBezTo>
                  <a:cubicBezTo>
                    <a:pt x="201083" y="112184"/>
                    <a:pt x="194733" y="118534"/>
                    <a:pt x="203200" y="103717"/>
                  </a:cubicBezTo>
                  <a:cubicBezTo>
                    <a:pt x="211667" y="88900"/>
                    <a:pt x="224367" y="29634"/>
                    <a:pt x="241300" y="14817"/>
                  </a:cubicBezTo>
                  <a:cubicBezTo>
                    <a:pt x="258233" y="0"/>
                    <a:pt x="304800" y="14817"/>
                    <a:pt x="304800" y="14817"/>
                  </a:cubicBezTo>
                </a:path>
              </a:pathLst>
            </a:custGeom>
            <a:noFill/>
            <a:ln w="25400" cap="flat" cmpd="sng" algn="ctr">
              <a:solidFill>
                <a:srgbClr val="1F497D"/>
              </a:solidFill>
              <a:prstDash val="solid"/>
            </a:ln>
            <a:effectLst>
              <a:outerShdw blurRad="40000" dist="20000" dir="5400000" rotWithShape="0">
                <a:srgbClr val="000000">
                  <a:alpha val="38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cs typeface="+mn-cs"/>
              </a:endParaRPr>
            </a:p>
          </p:txBody>
        </p:sp>
      </p:grpSp>
      <p:grpSp>
        <p:nvGrpSpPr>
          <p:cNvPr id="723" name="Group 58">
            <a:extLst>
              <a:ext uri="{FF2B5EF4-FFF2-40B4-BE49-F238E27FC236}">
                <a16:creationId xmlns:a16="http://schemas.microsoft.com/office/drawing/2014/main" id="{554C8FC1-9670-0C45-B894-24B9E721D673}"/>
              </a:ext>
            </a:extLst>
          </p:cNvPr>
          <p:cNvGrpSpPr>
            <a:grpSpLocks/>
          </p:cNvGrpSpPr>
          <p:nvPr/>
        </p:nvGrpSpPr>
        <p:grpSpPr bwMode="auto">
          <a:xfrm>
            <a:off x="8580227" y="3792088"/>
            <a:ext cx="209550" cy="385762"/>
            <a:chOff x="4152900" y="4851400"/>
            <a:chExt cx="355600" cy="654050"/>
          </a:xfrm>
        </p:grpSpPr>
        <p:grpSp>
          <p:nvGrpSpPr>
            <p:cNvPr id="724" name="Group 29">
              <a:extLst>
                <a:ext uri="{FF2B5EF4-FFF2-40B4-BE49-F238E27FC236}">
                  <a16:creationId xmlns:a16="http://schemas.microsoft.com/office/drawing/2014/main" id="{5E1B0FE3-EC2E-004D-93B7-D77528069584}"/>
                </a:ext>
              </a:extLst>
            </p:cNvPr>
            <p:cNvGrpSpPr>
              <a:grpSpLocks/>
            </p:cNvGrpSpPr>
            <p:nvPr/>
          </p:nvGrpSpPr>
          <p:grpSpPr bwMode="auto">
            <a:xfrm>
              <a:off x="4152900" y="4851400"/>
              <a:ext cx="355600" cy="654050"/>
              <a:chOff x="603250" y="4737100"/>
              <a:chExt cx="355600" cy="654050"/>
            </a:xfrm>
          </p:grpSpPr>
          <p:sp>
            <p:nvSpPr>
              <p:cNvPr id="726" name="Delay 725">
                <a:extLst>
                  <a:ext uri="{FF2B5EF4-FFF2-40B4-BE49-F238E27FC236}">
                    <a16:creationId xmlns:a16="http://schemas.microsoft.com/office/drawing/2014/main" id="{66C1AE4C-C58D-FE46-A3D4-049FD1172C76}"/>
                  </a:ext>
                </a:extLst>
              </p:cNvPr>
              <p:cNvSpPr/>
              <p:nvPr/>
            </p:nvSpPr>
            <p:spPr>
              <a:xfrm rot="16200000">
                <a:off x="545538" y="4977838"/>
                <a:ext cx="471023"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27" name="Oval 726">
                <a:extLst>
                  <a:ext uri="{FF2B5EF4-FFF2-40B4-BE49-F238E27FC236}">
                    <a16:creationId xmlns:a16="http://schemas.microsoft.com/office/drawing/2014/main" id="{6FCBE305-7E8F-474B-B8F3-CAC4D5391231}"/>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25" name="Diamond 724">
              <a:extLst>
                <a:ext uri="{FF2B5EF4-FFF2-40B4-BE49-F238E27FC236}">
                  <a16:creationId xmlns:a16="http://schemas.microsoft.com/office/drawing/2014/main" id="{0F4B30E8-47A1-0543-B73A-86F79AC86977}"/>
                </a:ext>
              </a:extLst>
            </p:cNvPr>
            <p:cNvSpPr/>
            <p:nvPr/>
          </p:nvSpPr>
          <p:spPr>
            <a:xfrm>
              <a:off x="4204086" y="5193228"/>
              <a:ext cx="253230" cy="255700"/>
            </a:xfrm>
            <a:prstGeom prst="diamond">
              <a:avLst/>
            </a:prstGeom>
            <a:solidFill>
              <a:sysClr val="window" lastClr="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28" name="Left-Right Arrow 213">
            <a:extLst>
              <a:ext uri="{FF2B5EF4-FFF2-40B4-BE49-F238E27FC236}">
                <a16:creationId xmlns:a16="http://schemas.microsoft.com/office/drawing/2014/main" id="{BD7EC189-00D4-594E-B6B6-ED6ED0B419B7}"/>
              </a:ext>
            </a:extLst>
          </p:cNvPr>
          <p:cNvSpPr/>
          <p:nvPr/>
        </p:nvSpPr>
        <p:spPr bwMode="auto">
          <a:xfrm rot="5400000">
            <a:off x="7770585" y="4449387"/>
            <a:ext cx="439738" cy="141288"/>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29" name="Rounded Rectangle 359">
            <a:extLst>
              <a:ext uri="{FF2B5EF4-FFF2-40B4-BE49-F238E27FC236}">
                <a16:creationId xmlns:a16="http://schemas.microsoft.com/office/drawing/2014/main" id="{DFF98AAB-87A4-204F-A923-6DA8A0193AAF}"/>
              </a:ext>
            </a:extLst>
          </p:cNvPr>
          <p:cNvSpPr>
            <a:spLocks noChangeArrowheads="1"/>
          </p:cNvSpPr>
          <p:nvPr/>
        </p:nvSpPr>
        <p:spPr bwMode="auto">
          <a:xfrm>
            <a:off x="4378051" y="1205318"/>
            <a:ext cx="104775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defTabSz="457200"/>
            <a:r>
              <a:rPr lang="en-GB" sz="1000" kern="1200">
                <a:ea typeface="ＭＳ Ｐゴシック"/>
                <a:cs typeface="+mn-cs"/>
              </a:rPr>
              <a:t>Information</a:t>
            </a:r>
          </a:p>
          <a:p>
            <a:pPr defTabSz="457200"/>
            <a:r>
              <a:rPr lang="en-GB" sz="1000" kern="1200">
                <a:ea typeface="ＭＳ Ｐゴシック"/>
                <a:cs typeface="+mn-cs"/>
              </a:rPr>
              <a:t>User</a:t>
            </a:r>
          </a:p>
        </p:txBody>
      </p:sp>
      <p:grpSp>
        <p:nvGrpSpPr>
          <p:cNvPr id="730" name="Group 88">
            <a:extLst>
              <a:ext uri="{FF2B5EF4-FFF2-40B4-BE49-F238E27FC236}">
                <a16:creationId xmlns:a16="http://schemas.microsoft.com/office/drawing/2014/main" id="{A1983EBF-53A4-6F48-A989-4507297EAC06}"/>
              </a:ext>
            </a:extLst>
          </p:cNvPr>
          <p:cNvGrpSpPr>
            <a:grpSpLocks/>
          </p:cNvGrpSpPr>
          <p:nvPr/>
        </p:nvGrpSpPr>
        <p:grpSpPr bwMode="auto">
          <a:xfrm>
            <a:off x="5146401" y="1306918"/>
            <a:ext cx="204787" cy="374650"/>
            <a:chOff x="7802563" y="3073400"/>
            <a:chExt cx="355600" cy="654050"/>
          </a:xfrm>
        </p:grpSpPr>
        <p:sp>
          <p:nvSpPr>
            <p:cNvPr id="731" name="Delay 730">
              <a:extLst>
                <a:ext uri="{FF2B5EF4-FFF2-40B4-BE49-F238E27FC236}">
                  <a16:creationId xmlns:a16="http://schemas.microsoft.com/office/drawing/2014/main" id="{EE7234BD-16E4-B843-9EE1-425E4C66445C}"/>
                </a:ext>
              </a:extLst>
            </p:cNvPr>
            <p:cNvSpPr/>
            <p:nvPr/>
          </p:nvSpPr>
          <p:spPr bwMode="auto">
            <a:xfrm rot="16200000">
              <a:off x="7744794" y="3314081"/>
              <a:ext cx="471138"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32" name="Isosceles Triangle 217">
              <a:extLst>
                <a:ext uri="{FF2B5EF4-FFF2-40B4-BE49-F238E27FC236}">
                  <a16:creationId xmlns:a16="http://schemas.microsoft.com/office/drawing/2014/main" id="{AA24A280-DE9C-0247-A322-A45B4C06B53F}"/>
                </a:ext>
              </a:extLst>
            </p:cNvPr>
            <p:cNvSpPr/>
            <p:nvPr/>
          </p:nvSpPr>
          <p:spPr>
            <a:xfrm flipV="1">
              <a:off x="7893530" y="3328369"/>
              <a:ext cx="173666" cy="155198"/>
            </a:xfrm>
            <a:prstGeom prst="triangle">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Arial"/>
                <a:ea typeface="ＭＳ Ｐゴシック"/>
                <a:cs typeface="Calibri"/>
              </a:endParaRPr>
            </a:p>
          </p:txBody>
        </p:sp>
        <p:sp>
          <p:nvSpPr>
            <p:cNvPr id="733" name="Oval 732">
              <a:extLst>
                <a:ext uri="{FF2B5EF4-FFF2-40B4-BE49-F238E27FC236}">
                  <a16:creationId xmlns:a16="http://schemas.microsoft.com/office/drawing/2014/main" id="{1A2CE38B-51BB-4A41-B478-DF9FFEC079DF}"/>
                </a:ext>
              </a:extLst>
            </p:cNvPr>
            <p:cNvSpPr/>
            <p:nvPr/>
          </p:nvSpPr>
          <p:spPr bwMode="auto">
            <a:xfrm>
              <a:off x="7827963" y="30734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34" name="Up Arrow 733">
            <a:extLst>
              <a:ext uri="{FF2B5EF4-FFF2-40B4-BE49-F238E27FC236}">
                <a16:creationId xmlns:a16="http://schemas.microsoft.com/office/drawing/2014/main" id="{C57771A1-3884-A344-A72E-28921A0FAE84}"/>
              </a:ext>
            </a:extLst>
          </p:cNvPr>
          <p:cNvSpPr/>
          <p:nvPr/>
        </p:nvSpPr>
        <p:spPr bwMode="auto">
          <a:xfrm>
            <a:off x="6123847" y="1804795"/>
            <a:ext cx="152400" cy="393700"/>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35" name="Up Arrow 734">
            <a:extLst>
              <a:ext uri="{FF2B5EF4-FFF2-40B4-BE49-F238E27FC236}">
                <a16:creationId xmlns:a16="http://schemas.microsoft.com/office/drawing/2014/main" id="{D319DEC2-206F-134E-9E69-13B9822A0E82}"/>
              </a:ext>
            </a:extLst>
          </p:cNvPr>
          <p:cNvSpPr/>
          <p:nvPr/>
        </p:nvSpPr>
        <p:spPr>
          <a:xfrm>
            <a:off x="6119085" y="2668395"/>
            <a:ext cx="142875" cy="185737"/>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36" name="Rounded Rectangle 197">
            <a:extLst>
              <a:ext uri="{FF2B5EF4-FFF2-40B4-BE49-F238E27FC236}">
                <a16:creationId xmlns:a16="http://schemas.microsoft.com/office/drawing/2014/main" id="{1E523C18-A825-BA4F-B58A-1B6F55D18262}"/>
              </a:ext>
            </a:extLst>
          </p:cNvPr>
          <p:cNvSpPr>
            <a:spLocks noChangeArrowheads="1"/>
          </p:cNvSpPr>
          <p:nvPr/>
        </p:nvSpPr>
        <p:spPr bwMode="auto">
          <a:xfrm>
            <a:off x="5738085" y="2238182"/>
            <a:ext cx="909637" cy="387350"/>
          </a:xfrm>
          <a:prstGeom prst="roundRect">
            <a:avLst>
              <a:gd name="adj" fmla="val 11542"/>
            </a:avLst>
          </a:prstGeom>
          <a:solidFill>
            <a:srgbClr val="CCFFCC"/>
          </a:solidFill>
          <a:ln w="9525">
            <a:solidFill>
              <a:srgbClr val="1F497D"/>
            </a:solidFill>
            <a:round/>
            <a:headEnd/>
            <a:tailEnd/>
          </a:ln>
        </p:spPr>
        <p:txBody>
          <a:bodyPr lIns="36000" tIns="36000" rIns="72000" bIns="36000" anchor="ctr"/>
          <a:lstStyle/>
          <a:p>
            <a:pPr algn="r" defTabSz="457200"/>
            <a:endParaRPr lang="en-GB" sz="800" kern="1200">
              <a:ea typeface="ＭＳ Ｐゴシック"/>
              <a:cs typeface="+mn-cs"/>
            </a:endParaRPr>
          </a:p>
        </p:txBody>
      </p:sp>
      <p:sp>
        <p:nvSpPr>
          <p:cNvPr id="737" name="Rectangle 649">
            <a:extLst>
              <a:ext uri="{FF2B5EF4-FFF2-40B4-BE49-F238E27FC236}">
                <a16:creationId xmlns:a16="http://schemas.microsoft.com/office/drawing/2014/main" id="{884D5578-7E41-8645-BD31-029BE07C6AF2}"/>
              </a:ext>
            </a:extLst>
          </p:cNvPr>
          <p:cNvSpPr>
            <a:spLocks noChangeArrowheads="1"/>
          </p:cNvSpPr>
          <p:nvPr/>
        </p:nvSpPr>
        <p:spPr bwMode="auto">
          <a:xfrm>
            <a:off x="5907947" y="2290570"/>
            <a:ext cx="604838" cy="282575"/>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700" b="0" i="0" u="none" strike="noStrike" kern="1200" cap="small" spc="0" normalizeH="0" baseline="0" noProof="0" dirty="0">
              <a:ln>
                <a:noFill/>
              </a:ln>
              <a:solidFill>
                <a:prstClr val="black"/>
              </a:solidFill>
              <a:effectLst/>
              <a:uLnTx/>
              <a:uFillTx/>
              <a:ea typeface="ＭＳ Ｐゴシック"/>
              <a:cs typeface="MS PGothic" charset="0"/>
            </a:endParaRPr>
          </a:p>
        </p:txBody>
      </p:sp>
      <p:sp>
        <p:nvSpPr>
          <p:cNvPr id="738" name="TextBox 237">
            <a:extLst>
              <a:ext uri="{FF2B5EF4-FFF2-40B4-BE49-F238E27FC236}">
                <a16:creationId xmlns:a16="http://schemas.microsoft.com/office/drawing/2014/main" id="{678602BA-1531-BA4F-869C-3FFCDC0F96FA}"/>
              </a:ext>
            </a:extLst>
          </p:cNvPr>
          <p:cNvSpPr txBox="1">
            <a:spLocks noChangeArrowheads="1"/>
          </p:cNvSpPr>
          <p:nvPr/>
        </p:nvSpPr>
        <p:spPr bwMode="auto">
          <a:xfrm>
            <a:off x="5620614" y="776257"/>
            <a:ext cx="9993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a:solidFill>
                  <a:srgbClr val="000000"/>
                </a:solidFill>
                <a:latin typeface="Calibri" charset="0"/>
              </a:rPr>
              <a:t>Data Located</a:t>
            </a:r>
          </a:p>
        </p:txBody>
      </p:sp>
      <p:sp>
        <p:nvSpPr>
          <p:cNvPr id="739" name="Oval 738">
            <a:extLst>
              <a:ext uri="{FF2B5EF4-FFF2-40B4-BE49-F238E27FC236}">
                <a16:creationId xmlns:a16="http://schemas.microsoft.com/office/drawing/2014/main" id="{B47560E2-9582-9C4D-965D-DD7F9924F576}"/>
              </a:ext>
            </a:extLst>
          </p:cNvPr>
          <p:cNvSpPr/>
          <p:nvPr/>
        </p:nvSpPr>
        <p:spPr>
          <a:xfrm>
            <a:off x="6236560" y="2325495"/>
            <a:ext cx="211137" cy="211137"/>
          </a:xfrm>
          <a:prstGeom prst="ellipse">
            <a:avLst/>
          </a:prstGeom>
          <a:solidFill>
            <a:srgbClr val="4BACC6">
              <a:lumMod val="40000"/>
              <a:lumOff val="60000"/>
            </a:srgbClr>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40" name="Oval 739">
            <a:extLst>
              <a:ext uri="{FF2B5EF4-FFF2-40B4-BE49-F238E27FC236}">
                <a16:creationId xmlns:a16="http://schemas.microsoft.com/office/drawing/2014/main" id="{932C619D-C20E-5646-A4FD-EEA8FBDA9446}"/>
              </a:ext>
            </a:extLst>
          </p:cNvPr>
          <p:cNvSpPr/>
          <p:nvPr/>
        </p:nvSpPr>
        <p:spPr>
          <a:xfrm>
            <a:off x="5965097" y="2325495"/>
            <a:ext cx="211138" cy="211137"/>
          </a:xfrm>
          <a:prstGeom prst="ellipse">
            <a:avLst/>
          </a:prstGeom>
          <a:solidFill>
            <a:srgbClr val="4BACC6">
              <a:lumMod val="40000"/>
              <a:lumOff val="60000"/>
            </a:srgbClr>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41" name="Rounded Rectangle 359">
            <a:extLst>
              <a:ext uri="{FF2B5EF4-FFF2-40B4-BE49-F238E27FC236}">
                <a16:creationId xmlns:a16="http://schemas.microsoft.com/office/drawing/2014/main" id="{22CC6D5D-7562-DB40-A9B2-16B61FD73976}"/>
              </a:ext>
            </a:extLst>
          </p:cNvPr>
          <p:cNvSpPr>
            <a:spLocks noChangeArrowheads="1"/>
          </p:cNvSpPr>
          <p:nvPr/>
        </p:nvSpPr>
        <p:spPr bwMode="auto">
          <a:xfrm>
            <a:off x="9399360" y="2947632"/>
            <a:ext cx="1498600" cy="901700"/>
          </a:xfrm>
          <a:prstGeom prst="roundRect">
            <a:avLst>
              <a:gd name="adj" fmla="val 6014"/>
            </a:avLst>
          </a:prstGeom>
          <a:solidFill>
            <a:srgbClr val="C6E9F2"/>
          </a:solidFill>
          <a:ln w="12700">
            <a:solidFill>
              <a:srgbClr val="1F497D"/>
            </a:solidFill>
            <a:round/>
            <a:headEnd/>
            <a:tailEnd/>
          </a:ln>
        </p:spPr>
        <p:txBody>
          <a:bodyPr wrap="none" tIns="0" bIns="0"/>
          <a:lstStyle/>
          <a:p>
            <a:pPr algn="ctr" defTabSz="457200"/>
            <a:r>
              <a:rPr lang="en-GB" sz="1000" kern="1200" dirty="0">
                <a:ea typeface="ＭＳ Ｐゴシック"/>
                <a:cs typeface="+mn-cs"/>
              </a:rPr>
              <a:t>Data Lake</a:t>
            </a:r>
          </a:p>
          <a:p>
            <a:pPr algn="ctr" defTabSz="457200"/>
            <a:r>
              <a:rPr lang="en-GB" sz="1000" kern="1200" dirty="0">
                <a:ea typeface="ＭＳ Ｐゴシック"/>
                <a:cs typeface="+mn-cs"/>
              </a:rPr>
              <a:t>Operations</a:t>
            </a:r>
          </a:p>
        </p:txBody>
      </p:sp>
      <p:sp>
        <p:nvSpPr>
          <p:cNvPr id="742" name="TextBox 376">
            <a:extLst>
              <a:ext uri="{FF2B5EF4-FFF2-40B4-BE49-F238E27FC236}">
                <a16:creationId xmlns:a16="http://schemas.microsoft.com/office/drawing/2014/main" id="{2FC7A8F3-280C-094E-8ED6-29E9FF9C2675}"/>
              </a:ext>
            </a:extLst>
          </p:cNvPr>
          <p:cNvSpPr txBox="1">
            <a:spLocks noChangeArrowheads="1"/>
          </p:cNvSpPr>
          <p:nvPr/>
        </p:nvSpPr>
        <p:spPr bwMode="auto">
          <a:xfrm>
            <a:off x="10294710" y="4038244"/>
            <a:ext cx="684213"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srgbClr val="000000"/>
                </a:solidFill>
                <a:latin typeface="Calibri" charset="0"/>
              </a:rPr>
              <a:t>Management</a:t>
            </a:r>
          </a:p>
        </p:txBody>
      </p:sp>
      <p:grpSp>
        <p:nvGrpSpPr>
          <p:cNvPr id="743" name="Group 364">
            <a:extLst>
              <a:ext uri="{FF2B5EF4-FFF2-40B4-BE49-F238E27FC236}">
                <a16:creationId xmlns:a16="http://schemas.microsoft.com/office/drawing/2014/main" id="{BA2704C2-1D03-5545-8632-05CE9D9DAE3A}"/>
              </a:ext>
            </a:extLst>
          </p:cNvPr>
          <p:cNvGrpSpPr>
            <a:grpSpLocks/>
          </p:cNvGrpSpPr>
          <p:nvPr/>
        </p:nvGrpSpPr>
        <p:grpSpPr bwMode="auto">
          <a:xfrm>
            <a:off x="9499373" y="3363557"/>
            <a:ext cx="1316037" cy="404812"/>
            <a:chOff x="7669213" y="5995405"/>
            <a:chExt cx="1368425" cy="420688"/>
          </a:xfrm>
        </p:grpSpPr>
        <p:grpSp>
          <p:nvGrpSpPr>
            <p:cNvPr id="744" name="Group 87">
              <a:extLst>
                <a:ext uri="{FF2B5EF4-FFF2-40B4-BE49-F238E27FC236}">
                  <a16:creationId xmlns:a16="http://schemas.microsoft.com/office/drawing/2014/main" id="{1377315C-BB53-8745-B5F4-D28EFAEE4B65}"/>
                </a:ext>
              </a:extLst>
            </p:cNvPr>
            <p:cNvGrpSpPr>
              <a:grpSpLocks/>
            </p:cNvGrpSpPr>
            <p:nvPr/>
          </p:nvGrpSpPr>
          <p:grpSpPr bwMode="auto">
            <a:xfrm>
              <a:off x="8523489" y="5996993"/>
              <a:ext cx="229986" cy="417512"/>
              <a:chOff x="6438900" y="5651500"/>
              <a:chExt cx="355600" cy="654050"/>
            </a:xfrm>
          </p:grpSpPr>
          <p:grpSp>
            <p:nvGrpSpPr>
              <p:cNvPr id="774" name="Group 29">
                <a:extLst>
                  <a:ext uri="{FF2B5EF4-FFF2-40B4-BE49-F238E27FC236}">
                    <a16:creationId xmlns:a16="http://schemas.microsoft.com/office/drawing/2014/main" id="{5F16D4DC-382C-0943-9BEB-55826CE91D5D}"/>
                  </a:ext>
                </a:extLst>
              </p:cNvPr>
              <p:cNvGrpSpPr>
                <a:grpSpLocks/>
              </p:cNvGrpSpPr>
              <p:nvPr/>
            </p:nvGrpSpPr>
            <p:grpSpPr bwMode="auto">
              <a:xfrm>
                <a:off x="6438900" y="5651500"/>
                <a:ext cx="355600" cy="654050"/>
                <a:chOff x="603250" y="4737100"/>
                <a:chExt cx="355600" cy="654050"/>
              </a:xfrm>
            </p:grpSpPr>
            <p:sp>
              <p:nvSpPr>
                <p:cNvPr id="780" name="Delay 779">
                  <a:extLst>
                    <a:ext uri="{FF2B5EF4-FFF2-40B4-BE49-F238E27FC236}">
                      <a16:creationId xmlns:a16="http://schemas.microsoft.com/office/drawing/2014/main" id="{B5AAC48C-4A02-684C-8FC8-2F121CD201D8}"/>
                    </a:ext>
                  </a:extLst>
                </p:cNvPr>
                <p:cNvSpPr/>
                <p:nvPr/>
              </p:nvSpPr>
              <p:spPr>
                <a:xfrm rot="16200000">
                  <a:off x="546662" y="4978490"/>
                  <a:ext cx="470364" cy="354766"/>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81" name="Oval 780">
                  <a:extLst>
                    <a:ext uri="{FF2B5EF4-FFF2-40B4-BE49-F238E27FC236}">
                      <a16:creationId xmlns:a16="http://schemas.microsoft.com/office/drawing/2014/main" id="{5DFDF16F-7370-F64C-9DBA-192539C739FD}"/>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75" name="Rectangle 774">
                <a:extLst>
                  <a:ext uri="{FF2B5EF4-FFF2-40B4-BE49-F238E27FC236}">
                    <a16:creationId xmlns:a16="http://schemas.microsoft.com/office/drawing/2014/main" id="{63E4A190-B704-C846-B5E4-0C79D726B81F}"/>
                  </a:ext>
                </a:extLst>
              </p:cNvPr>
              <p:cNvSpPr/>
              <p:nvPr/>
            </p:nvSpPr>
            <p:spPr bwMode="auto">
              <a:xfrm>
                <a:off x="6447768" y="6044427"/>
                <a:ext cx="339454" cy="227429"/>
              </a:xfrm>
              <a:prstGeom prst="rect">
                <a:avLst/>
              </a:prstGeom>
              <a:solidFill>
                <a:sysClr val="window" lastClr="FFFFFF"/>
              </a:solid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776" name="Group 85">
                <a:extLst>
                  <a:ext uri="{FF2B5EF4-FFF2-40B4-BE49-F238E27FC236}">
                    <a16:creationId xmlns:a16="http://schemas.microsoft.com/office/drawing/2014/main" id="{86FE4F02-B448-0040-BFC1-599551EA844B}"/>
                  </a:ext>
                </a:extLst>
              </p:cNvPr>
              <p:cNvGrpSpPr>
                <a:grpSpLocks/>
              </p:cNvGrpSpPr>
              <p:nvPr/>
            </p:nvGrpSpPr>
            <p:grpSpPr bwMode="auto">
              <a:xfrm>
                <a:off x="6496261" y="6159106"/>
                <a:ext cx="257057" cy="76568"/>
                <a:chOff x="6769311" y="4216006"/>
                <a:chExt cx="257057" cy="76568"/>
              </a:xfrm>
            </p:grpSpPr>
            <p:sp>
              <p:nvSpPr>
                <p:cNvPr id="777" name="Rectangle 776">
                  <a:extLst>
                    <a:ext uri="{FF2B5EF4-FFF2-40B4-BE49-F238E27FC236}">
                      <a16:creationId xmlns:a16="http://schemas.microsoft.com/office/drawing/2014/main" id="{CFFD20E7-7474-1A42-ADF4-CAEA2C2A7F4A}"/>
                    </a:ext>
                  </a:extLst>
                </p:cNvPr>
                <p:cNvSpPr/>
                <p:nvPr/>
              </p:nvSpPr>
              <p:spPr>
                <a:xfrm flipV="1">
                  <a:off x="6769313" y="4222796"/>
                  <a:ext cx="86777" cy="6977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78" name="Rectangle 777">
                  <a:extLst>
                    <a:ext uri="{FF2B5EF4-FFF2-40B4-BE49-F238E27FC236}">
                      <a16:creationId xmlns:a16="http://schemas.microsoft.com/office/drawing/2014/main" id="{778064BC-EEAD-744C-9CE3-6F76E7709B87}"/>
                    </a:ext>
                  </a:extLst>
                </p:cNvPr>
                <p:cNvSpPr/>
                <p:nvPr/>
              </p:nvSpPr>
              <p:spPr>
                <a:xfrm>
                  <a:off x="6922449" y="4215042"/>
                  <a:ext cx="104642" cy="7494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779" name="Straight Connector 778">
                  <a:extLst>
                    <a:ext uri="{FF2B5EF4-FFF2-40B4-BE49-F238E27FC236}">
                      <a16:creationId xmlns:a16="http://schemas.microsoft.com/office/drawing/2014/main" id="{DD7960B6-8CB6-D143-A958-689AFB03BE69}"/>
                    </a:ext>
                  </a:extLst>
                </p:cNvPr>
                <p:cNvCxnSpPr>
                  <a:stCxn id="777" idx="3"/>
                  <a:endCxn id="778" idx="1"/>
                </p:cNvCxnSpPr>
                <p:nvPr/>
              </p:nvCxnSpPr>
              <p:spPr>
                <a:xfrm flipV="1">
                  <a:off x="6856090" y="4253809"/>
                  <a:ext cx="66359" cy="2584"/>
                </a:xfrm>
                <a:prstGeom prst="line">
                  <a:avLst/>
                </a:prstGeom>
                <a:noFill/>
                <a:ln w="9525" cap="flat" cmpd="sng" algn="ctr">
                  <a:solidFill>
                    <a:srgbClr val="1F497D"/>
                  </a:solidFill>
                  <a:prstDash val="solid"/>
                  <a:tailEnd type="none"/>
                </a:ln>
                <a:effectLst>
                  <a:outerShdw blurRad="40000" dist="20000" dir="5400000" rotWithShape="0">
                    <a:srgbClr val="000000">
                      <a:alpha val="38000"/>
                    </a:srgbClr>
                  </a:outerShdw>
                </a:effectLst>
              </p:spPr>
            </p:cxnSp>
          </p:grpSp>
        </p:grpSp>
        <p:grpSp>
          <p:nvGrpSpPr>
            <p:cNvPr id="745" name="Group 105">
              <a:extLst>
                <a:ext uri="{FF2B5EF4-FFF2-40B4-BE49-F238E27FC236}">
                  <a16:creationId xmlns:a16="http://schemas.microsoft.com/office/drawing/2014/main" id="{E762E9AA-3338-4B4A-AC9E-2867F03D1629}"/>
                </a:ext>
              </a:extLst>
            </p:cNvPr>
            <p:cNvGrpSpPr>
              <a:grpSpLocks/>
            </p:cNvGrpSpPr>
            <p:nvPr/>
          </p:nvGrpSpPr>
          <p:grpSpPr bwMode="auto">
            <a:xfrm>
              <a:off x="8232224" y="5996993"/>
              <a:ext cx="229986" cy="417512"/>
              <a:chOff x="3003550" y="5378450"/>
              <a:chExt cx="355600" cy="654050"/>
            </a:xfrm>
          </p:grpSpPr>
          <p:grpSp>
            <p:nvGrpSpPr>
              <p:cNvPr id="768" name="Group 17">
                <a:extLst>
                  <a:ext uri="{FF2B5EF4-FFF2-40B4-BE49-F238E27FC236}">
                    <a16:creationId xmlns:a16="http://schemas.microsoft.com/office/drawing/2014/main" id="{10101010-4125-484C-938E-E9664198ECB2}"/>
                  </a:ext>
                </a:extLst>
              </p:cNvPr>
              <p:cNvGrpSpPr>
                <a:grpSpLocks/>
              </p:cNvGrpSpPr>
              <p:nvPr/>
            </p:nvGrpSpPr>
            <p:grpSpPr bwMode="auto">
              <a:xfrm>
                <a:off x="3003550" y="5378450"/>
                <a:ext cx="355600" cy="654050"/>
                <a:chOff x="603250" y="4737100"/>
                <a:chExt cx="355600" cy="654050"/>
              </a:xfrm>
            </p:grpSpPr>
            <p:sp>
              <p:nvSpPr>
                <p:cNvPr id="772" name="Delay 771">
                  <a:extLst>
                    <a:ext uri="{FF2B5EF4-FFF2-40B4-BE49-F238E27FC236}">
                      <a16:creationId xmlns:a16="http://schemas.microsoft.com/office/drawing/2014/main" id="{05AB3545-737E-8C42-805C-059033F5C93F}"/>
                    </a:ext>
                  </a:extLst>
                </p:cNvPr>
                <p:cNvSpPr/>
                <p:nvPr/>
              </p:nvSpPr>
              <p:spPr>
                <a:xfrm rot="16200000">
                  <a:off x="545259" y="4978489"/>
                  <a:ext cx="470364" cy="354767"/>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73" name="Oval 772">
                  <a:extLst>
                    <a:ext uri="{FF2B5EF4-FFF2-40B4-BE49-F238E27FC236}">
                      <a16:creationId xmlns:a16="http://schemas.microsoft.com/office/drawing/2014/main" id="{F85F8B05-E57F-FF4B-9B24-229C426BD8B5}"/>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769" name="Group 72">
                <a:extLst>
                  <a:ext uri="{FF2B5EF4-FFF2-40B4-BE49-F238E27FC236}">
                    <a16:creationId xmlns:a16="http://schemas.microsoft.com/office/drawing/2014/main" id="{E2317239-1F40-B240-AF1F-F3D40C4DB583}"/>
                  </a:ext>
                </a:extLst>
              </p:cNvPr>
              <p:cNvGrpSpPr/>
              <p:nvPr/>
            </p:nvGrpSpPr>
            <p:grpSpPr>
              <a:xfrm rot="1819195">
                <a:off x="3081920" y="5692337"/>
                <a:ext cx="162527" cy="281297"/>
                <a:chOff x="2832100" y="4165600"/>
                <a:chExt cx="330200" cy="571500"/>
              </a:xfrm>
              <a:solidFill>
                <a:sysClr val="window" lastClr="FFFFFF"/>
              </a:solidFill>
            </p:grpSpPr>
            <p:sp>
              <p:nvSpPr>
                <p:cNvPr id="770" name="Freeform 769">
                  <a:extLst>
                    <a:ext uri="{FF2B5EF4-FFF2-40B4-BE49-F238E27FC236}">
                      <a16:creationId xmlns:a16="http://schemas.microsoft.com/office/drawing/2014/main" id="{1027684F-1B2A-4C46-A7F5-5C9FC9622861}"/>
                    </a:ext>
                  </a:extLst>
                </p:cNvPr>
                <p:cNvSpPr/>
                <p:nvPr/>
              </p:nvSpPr>
              <p:spPr>
                <a:xfrm>
                  <a:off x="2959100" y="4419600"/>
                  <a:ext cx="76200" cy="317500"/>
                </a:xfrm>
                <a:custGeom>
                  <a:avLst/>
                  <a:gdLst>
                    <a:gd name="connsiteX0" fmla="*/ 0 w 76200"/>
                    <a:gd name="connsiteY0" fmla="*/ 9525 h 317500"/>
                    <a:gd name="connsiteX1" fmla="*/ 38100 w 76200"/>
                    <a:gd name="connsiteY1" fmla="*/ 19050 h 317500"/>
                    <a:gd name="connsiteX2" fmla="*/ 76200 w 76200"/>
                    <a:gd name="connsiteY2" fmla="*/ 9525 h 317500"/>
                    <a:gd name="connsiteX3" fmla="*/ 76200 w 76200"/>
                    <a:gd name="connsiteY3" fmla="*/ 307975 h 317500"/>
                    <a:gd name="connsiteX4" fmla="*/ 38100 w 76200"/>
                    <a:gd name="connsiteY4" fmla="*/ 317500 h 317500"/>
                    <a:gd name="connsiteX5" fmla="*/ 0 w 76200"/>
                    <a:gd name="connsiteY5" fmla="*/ 307975 h 317500"/>
                    <a:gd name="connsiteX6" fmla="*/ 0 w 76200"/>
                    <a:gd name="connsiteY6" fmla="*/ 9525 h 317500"/>
                    <a:gd name="connsiteX0" fmla="*/ 0 w 76200"/>
                    <a:gd name="connsiteY0" fmla="*/ 9525 h 317500"/>
                    <a:gd name="connsiteX1" fmla="*/ 38100 w 76200"/>
                    <a:gd name="connsiteY1" fmla="*/ 0 h 317500"/>
                    <a:gd name="connsiteX2" fmla="*/ 76200 w 76200"/>
                    <a:gd name="connsiteY2" fmla="*/ 9525 h 317500"/>
                    <a:gd name="connsiteX3" fmla="*/ 38100 w 76200"/>
                    <a:gd name="connsiteY3" fmla="*/ 19050 h 317500"/>
                    <a:gd name="connsiteX4" fmla="*/ 0 w 76200"/>
                    <a:gd name="connsiteY4" fmla="*/ 9525 h 317500"/>
                    <a:gd name="connsiteX0" fmla="*/ 76200 w 76200"/>
                    <a:gd name="connsiteY0" fmla="*/ 9525 h 317500"/>
                    <a:gd name="connsiteX1" fmla="*/ 38100 w 76200"/>
                    <a:gd name="connsiteY1" fmla="*/ 19050 h 317500"/>
                    <a:gd name="connsiteX2" fmla="*/ 0 w 76200"/>
                    <a:gd name="connsiteY2" fmla="*/ 9525 h 317500"/>
                    <a:gd name="connsiteX3" fmla="*/ 38100 w 76200"/>
                    <a:gd name="connsiteY3" fmla="*/ 0 h 317500"/>
                    <a:gd name="connsiteX4" fmla="*/ 76200 w 76200"/>
                    <a:gd name="connsiteY4" fmla="*/ 9525 h 317500"/>
                    <a:gd name="connsiteX5" fmla="*/ 76200 w 76200"/>
                    <a:gd name="connsiteY5" fmla="*/ 307975 h 317500"/>
                    <a:gd name="connsiteX6" fmla="*/ 38100 w 76200"/>
                    <a:gd name="connsiteY6" fmla="*/ 317500 h 317500"/>
                    <a:gd name="connsiteX7" fmla="*/ 0 w 76200"/>
                    <a:gd name="connsiteY7" fmla="*/ 307975 h 317500"/>
                    <a:gd name="connsiteX8" fmla="*/ 0 w 76200"/>
                    <a:gd name="connsiteY8" fmla="*/ 9525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317500" stroke="0" extrusionOk="0">
                      <a:moveTo>
                        <a:pt x="0" y="9525"/>
                      </a:moveTo>
                      <a:cubicBezTo>
                        <a:pt x="0" y="14786"/>
                        <a:pt x="17058" y="19050"/>
                        <a:pt x="38100" y="19050"/>
                      </a:cubicBezTo>
                      <a:cubicBezTo>
                        <a:pt x="59142" y="19050"/>
                        <a:pt x="76200" y="14786"/>
                        <a:pt x="76200" y="9525"/>
                      </a:cubicBezTo>
                      <a:lnTo>
                        <a:pt x="76200" y="307975"/>
                      </a:lnTo>
                      <a:cubicBezTo>
                        <a:pt x="76200" y="313236"/>
                        <a:pt x="59142" y="317500"/>
                        <a:pt x="38100" y="317500"/>
                      </a:cubicBezTo>
                      <a:cubicBezTo>
                        <a:pt x="17058" y="317500"/>
                        <a:pt x="0" y="313236"/>
                        <a:pt x="0" y="307975"/>
                      </a:cubicBezTo>
                      <a:lnTo>
                        <a:pt x="0" y="9525"/>
                      </a:lnTo>
                      <a:close/>
                    </a:path>
                    <a:path w="76200" h="317500" fill="lighten" stroke="0" extrusionOk="0">
                      <a:moveTo>
                        <a:pt x="0" y="9525"/>
                      </a:moveTo>
                      <a:cubicBezTo>
                        <a:pt x="0" y="4264"/>
                        <a:pt x="17058" y="0"/>
                        <a:pt x="38100" y="0"/>
                      </a:cubicBezTo>
                      <a:cubicBezTo>
                        <a:pt x="59142" y="0"/>
                        <a:pt x="76200" y="4264"/>
                        <a:pt x="76200" y="9525"/>
                      </a:cubicBezTo>
                      <a:cubicBezTo>
                        <a:pt x="76200" y="14786"/>
                        <a:pt x="59142" y="19050"/>
                        <a:pt x="38100" y="19050"/>
                      </a:cubicBezTo>
                      <a:cubicBezTo>
                        <a:pt x="17058" y="19050"/>
                        <a:pt x="0" y="14786"/>
                        <a:pt x="0" y="9525"/>
                      </a:cubicBezTo>
                      <a:close/>
                    </a:path>
                    <a:path w="76200" h="317500" fill="none" extrusionOk="0">
                      <a:moveTo>
                        <a:pt x="76200" y="9525"/>
                      </a:moveTo>
                      <a:cubicBezTo>
                        <a:pt x="76200" y="14786"/>
                        <a:pt x="59142" y="19050"/>
                        <a:pt x="38100" y="19050"/>
                      </a:cubicBezTo>
                      <a:cubicBezTo>
                        <a:pt x="17058" y="19050"/>
                        <a:pt x="0" y="14786"/>
                        <a:pt x="0" y="9525"/>
                      </a:cubicBezTo>
                      <a:cubicBezTo>
                        <a:pt x="0" y="4264"/>
                        <a:pt x="17058" y="0"/>
                        <a:pt x="38100" y="0"/>
                      </a:cubicBezTo>
                      <a:cubicBezTo>
                        <a:pt x="59142" y="0"/>
                        <a:pt x="76200" y="4264"/>
                        <a:pt x="76200" y="9525"/>
                      </a:cubicBezTo>
                      <a:lnTo>
                        <a:pt x="76200" y="307975"/>
                      </a:lnTo>
                      <a:cubicBezTo>
                        <a:pt x="76200" y="313236"/>
                        <a:pt x="59142" y="317500"/>
                        <a:pt x="38100" y="317500"/>
                      </a:cubicBezTo>
                      <a:cubicBezTo>
                        <a:pt x="17058" y="317500"/>
                        <a:pt x="0" y="313236"/>
                        <a:pt x="0" y="307975"/>
                      </a:cubicBezTo>
                      <a:lnTo>
                        <a:pt x="0" y="9525"/>
                      </a:lnTo>
                    </a:path>
                  </a:pathLst>
                </a:custGeom>
                <a:grp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71" name="Oval 770">
                  <a:extLst>
                    <a:ext uri="{FF2B5EF4-FFF2-40B4-BE49-F238E27FC236}">
                      <a16:creationId xmlns:a16="http://schemas.microsoft.com/office/drawing/2014/main" id="{AE7AADC6-24E2-4649-8C2C-A851EC49185E}"/>
                    </a:ext>
                  </a:extLst>
                </p:cNvPr>
                <p:cNvSpPr/>
                <p:nvPr/>
              </p:nvSpPr>
              <p:spPr>
                <a:xfrm>
                  <a:off x="2832100" y="4165600"/>
                  <a:ext cx="330200" cy="330200"/>
                </a:xfrm>
                <a:prstGeom prst="ellipse">
                  <a:avLst/>
                </a:prstGeom>
                <a:grp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grpSp>
          <p:nvGrpSpPr>
            <p:cNvPr id="746" name="Group 57">
              <a:extLst>
                <a:ext uri="{FF2B5EF4-FFF2-40B4-BE49-F238E27FC236}">
                  <a16:creationId xmlns:a16="http://schemas.microsoft.com/office/drawing/2014/main" id="{0E1ADB45-64C7-6741-BADC-E5D3B6A45C83}"/>
                </a:ext>
              </a:extLst>
            </p:cNvPr>
            <p:cNvGrpSpPr>
              <a:grpSpLocks/>
            </p:cNvGrpSpPr>
            <p:nvPr/>
          </p:nvGrpSpPr>
          <p:grpSpPr bwMode="auto">
            <a:xfrm>
              <a:off x="7948459" y="5996993"/>
              <a:ext cx="229986" cy="417512"/>
              <a:chOff x="6026150" y="4826000"/>
              <a:chExt cx="355600" cy="654050"/>
            </a:xfrm>
          </p:grpSpPr>
          <p:grpSp>
            <p:nvGrpSpPr>
              <p:cNvPr id="764" name="Group 23">
                <a:extLst>
                  <a:ext uri="{FF2B5EF4-FFF2-40B4-BE49-F238E27FC236}">
                    <a16:creationId xmlns:a16="http://schemas.microsoft.com/office/drawing/2014/main" id="{9670AC24-A653-D34F-A343-E60F4536CE59}"/>
                  </a:ext>
                </a:extLst>
              </p:cNvPr>
              <p:cNvGrpSpPr>
                <a:grpSpLocks/>
              </p:cNvGrpSpPr>
              <p:nvPr/>
            </p:nvGrpSpPr>
            <p:grpSpPr bwMode="auto">
              <a:xfrm>
                <a:off x="6026150" y="4826000"/>
                <a:ext cx="355600" cy="654050"/>
                <a:chOff x="603250" y="4737100"/>
                <a:chExt cx="355600" cy="654050"/>
              </a:xfrm>
            </p:grpSpPr>
            <p:sp>
              <p:nvSpPr>
                <p:cNvPr id="766" name="Delay 765">
                  <a:extLst>
                    <a:ext uri="{FF2B5EF4-FFF2-40B4-BE49-F238E27FC236}">
                      <a16:creationId xmlns:a16="http://schemas.microsoft.com/office/drawing/2014/main" id="{6D5D5A01-DCCD-254F-959F-FF679E3D672B}"/>
                    </a:ext>
                  </a:extLst>
                </p:cNvPr>
                <p:cNvSpPr/>
                <p:nvPr/>
              </p:nvSpPr>
              <p:spPr>
                <a:xfrm rot="16200000">
                  <a:off x="536085" y="4987423"/>
                  <a:ext cx="470364" cy="3369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67" name="Oval 766">
                  <a:extLst>
                    <a:ext uri="{FF2B5EF4-FFF2-40B4-BE49-F238E27FC236}">
                      <a16:creationId xmlns:a16="http://schemas.microsoft.com/office/drawing/2014/main" id="{1FFE6A62-A651-F24F-B430-53918E9AE49A}"/>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65" name="Folded Corner 764">
                <a:extLst>
                  <a:ext uri="{FF2B5EF4-FFF2-40B4-BE49-F238E27FC236}">
                    <a16:creationId xmlns:a16="http://schemas.microsoft.com/office/drawing/2014/main" id="{1846D748-4D88-2F47-91C3-6F8B364E374B}"/>
                  </a:ext>
                </a:extLst>
              </p:cNvPr>
              <p:cNvSpPr/>
              <p:nvPr/>
            </p:nvSpPr>
            <p:spPr>
              <a:xfrm>
                <a:off x="6094630" y="5169824"/>
                <a:ext cx="216943" cy="253273"/>
              </a:xfrm>
              <a:prstGeom prst="foldedCorner">
                <a:avLst/>
              </a:prstGeom>
              <a:solidFill>
                <a:sysClr val="window" lastClr="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747" name="Group 29">
              <a:extLst>
                <a:ext uri="{FF2B5EF4-FFF2-40B4-BE49-F238E27FC236}">
                  <a16:creationId xmlns:a16="http://schemas.microsoft.com/office/drawing/2014/main" id="{4642E617-9BD6-BD49-ACD9-717DF0A0576C}"/>
                </a:ext>
              </a:extLst>
            </p:cNvPr>
            <p:cNvGrpSpPr>
              <a:grpSpLocks/>
            </p:cNvGrpSpPr>
            <p:nvPr/>
          </p:nvGrpSpPr>
          <p:grpSpPr bwMode="auto">
            <a:xfrm>
              <a:off x="7669213" y="5996993"/>
              <a:ext cx="229986" cy="417512"/>
              <a:chOff x="603250" y="4737100"/>
              <a:chExt cx="355600" cy="654050"/>
            </a:xfrm>
          </p:grpSpPr>
          <p:sp>
            <p:nvSpPr>
              <p:cNvPr id="762" name="Delay 761">
                <a:extLst>
                  <a:ext uri="{FF2B5EF4-FFF2-40B4-BE49-F238E27FC236}">
                    <a16:creationId xmlns:a16="http://schemas.microsoft.com/office/drawing/2014/main" id="{D4890404-C600-8946-8AD4-024C2DBB0B88}"/>
                  </a:ext>
                </a:extLst>
              </p:cNvPr>
              <p:cNvSpPr/>
              <p:nvPr/>
            </p:nvSpPr>
            <p:spPr>
              <a:xfrm rot="16200000">
                <a:off x="545450" y="4978490"/>
                <a:ext cx="470364" cy="354766"/>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63" name="Oval 762">
                <a:extLst>
                  <a:ext uri="{FF2B5EF4-FFF2-40B4-BE49-F238E27FC236}">
                    <a16:creationId xmlns:a16="http://schemas.microsoft.com/office/drawing/2014/main" id="{9537065D-76E1-2440-B3CA-1F1446FFB397}"/>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748" name="Group 51">
              <a:extLst>
                <a:ext uri="{FF2B5EF4-FFF2-40B4-BE49-F238E27FC236}">
                  <a16:creationId xmlns:a16="http://schemas.microsoft.com/office/drawing/2014/main" id="{65AACAF9-C501-244D-90FD-9B145E18251E}"/>
                </a:ext>
              </a:extLst>
            </p:cNvPr>
            <p:cNvGrpSpPr>
              <a:grpSpLocks/>
            </p:cNvGrpSpPr>
            <p:nvPr/>
          </p:nvGrpSpPr>
          <p:grpSpPr bwMode="auto">
            <a:xfrm>
              <a:off x="8815388" y="5995405"/>
              <a:ext cx="222250" cy="420688"/>
              <a:chOff x="2317750" y="3276600"/>
              <a:chExt cx="355600" cy="654050"/>
            </a:xfrm>
          </p:grpSpPr>
          <p:grpSp>
            <p:nvGrpSpPr>
              <p:cNvPr id="756" name="Group 17">
                <a:extLst>
                  <a:ext uri="{FF2B5EF4-FFF2-40B4-BE49-F238E27FC236}">
                    <a16:creationId xmlns:a16="http://schemas.microsoft.com/office/drawing/2014/main" id="{C3A6BC73-5046-E643-B0E4-47C287E04DD2}"/>
                  </a:ext>
                </a:extLst>
              </p:cNvPr>
              <p:cNvGrpSpPr>
                <a:grpSpLocks/>
              </p:cNvGrpSpPr>
              <p:nvPr/>
            </p:nvGrpSpPr>
            <p:grpSpPr bwMode="auto">
              <a:xfrm>
                <a:off x="2317750" y="3276600"/>
                <a:ext cx="355600" cy="654050"/>
                <a:chOff x="603250" y="4737100"/>
                <a:chExt cx="355600" cy="654050"/>
              </a:xfrm>
            </p:grpSpPr>
            <p:sp>
              <p:nvSpPr>
                <p:cNvPr id="760" name="Delay 759">
                  <a:extLst>
                    <a:ext uri="{FF2B5EF4-FFF2-40B4-BE49-F238E27FC236}">
                      <a16:creationId xmlns:a16="http://schemas.microsoft.com/office/drawing/2014/main" id="{B98B34A4-E133-BC43-960F-27650F2DA991}"/>
                    </a:ext>
                  </a:extLst>
                </p:cNvPr>
                <p:cNvSpPr/>
                <p:nvPr/>
              </p:nvSpPr>
              <p:spPr>
                <a:xfrm rot="16200000">
                  <a:off x="545887" y="4978187"/>
                  <a:ext cx="469377" cy="356548"/>
                </a:xfrm>
                <a:prstGeom prst="flowChartDelay">
                  <a:avLst/>
                </a:prstGeom>
                <a:solidFill>
                  <a:srgbClr val="1F497D"/>
                </a:solid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61" name="Oval 760">
                  <a:extLst>
                    <a:ext uri="{FF2B5EF4-FFF2-40B4-BE49-F238E27FC236}">
                      <a16:creationId xmlns:a16="http://schemas.microsoft.com/office/drawing/2014/main" id="{60C6ABEE-8FB6-2D42-A393-D78650330B9D}"/>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57" name="Rectangle 756">
                <a:extLst>
                  <a:ext uri="{FF2B5EF4-FFF2-40B4-BE49-F238E27FC236}">
                    <a16:creationId xmlns:a16="http://schemas.microsoft.com/office/drawing/2014/main" id="{AA2D8716-679C-0449-8FC7-D621A9446956}"/>
                  </a:ext>
                </a:extLst>
              </p:cNvPr>
              <p:cNvSpPr/>
              <p:nvPr/>
            </p:nvSpPr>
            <p:spPr bwMode="auto">
              <a:xfrm>
                <a:off x="2343213" y="3584389"/>
                <a:ext cx="184877" cy="200063"/>
              </a:xfrm>
              <a:prstGeom prst="rect">
                <a:avLst/>
              </a:prstGeom>
              <a:solidFill>
                <a:sysClr val="window" lastClr="FFFFFF"/>
              </a:solid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58" name="Rectangle 757">
                <a:extLst>
                  <a:ext uri="{FF2B5EF4-FFF2-40B4-BE49-F238E27FC236}">
                    <a16:creationId xmlns:a16="http://schemas.microsoft.com/office/drawing/2014/main" id="{2A27EC2B-8A59-3E4D-9CFF-C726D5A753D0}"/>
                  </a:ext>
                </a:extLst>
              </p:cNvPr>
              <p:cNvSpPr/>
              <p:nvPr/>
            </p:nvSpPr>
            <p:spPr bwMode="auto">
              <a:xfrm>
                <a:off x="2393393" y="3648510"/>
                <a:ext cx="184877" cy="200063"/>
              </a:xfrm>
              <a:prstGeom prst="rect">
                <a:avLst/>
              </a:prstGeom>
              <a:solidFill>
                <a:sysClr val="window" lastClr="FFFFFF"/>
              </a:solid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59" name="Rectangle 758">
                <a:extLst>
                  <a:ext uri="{FF2B5EF4-FFF2-40B4-BE49-F238E27FC236}">
                    <a16:creationId xmlns:a16="http://schemas.microsoft.com/office/drawing/2014/main" id="{E82F148B-317C-D643-AC7F-B4BC22A42FD7}"/>
                  </a:ext>
                </a:extLst>
              </p:cNvPr>
              <p:cNvSpPr/>
              <p:nvPr/>
            </p:nvSpPr>
            <p:spPr bwMode="auto">
              <a:xfrm>
                <a:off x="2443575" y="3712634"/>
                <a:ext cx="187518" cy="197497"/>
              </a:xfrm>
              <a:prstGeom prst="rect">
                <a:avLst/>
              </a:prstGeom>
              <a:solidFill>
                <a:sysClr val="window" lastClr="FFFFFF"/>
              </a:solidFill>
              <a:ln w="9525"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749" name="Group 109">
              <a:extLst>
                <a:ext uri="{FF2B5EF4-FFF2-40B4-BE49-F238E27FC236}">
                  <a16:creationId xmlns:a16="http://schemas.microsoft.com/office/drawing/2014/main" id="{99197D47-652F-3943-85D0-BC84D621D33E}"/>
                </a:ext>
              </a:extLst>
            </p:cNvPr>
            <p:cNvGrpSpPr>
              <a:grpSpLocks/>
            </p:cNvGrpSpPr>
            <p:nvPr/>
          </p:nvGrpSpPr>
          <p:grpSpPr bwMode="auto">
            <a:xfrm>
              <a:off x="7674611" y="6221528"/>
              <a:ext cx="209720" cy="157548"/>
              <a:chOff x="8077200" y="3670300"/>
              <a:chExt cx="342900" cy="241300"/>
            </a:xfrm>
          </p:grpSpPr>
          <p:sp>
            <p:nvSpPr>
              <p:cNvPr id="750" name="Rectangle 749">
                <a:extLst>
                  <a:ext uri="{FF2B5EF4-FFF2-40B4-BE49-F238E27FC236}">
                    <a16:creationId xmlns:a16="http://schemas.microsoft.com/office/drawing/2014/main" id="{4E6AA3F8-33D8-7C46-B45B-86696CCD1CBC}"/>
                  </a:ext>
                </a:extLst>
              </p:cNvPr>
              <p:cNvSpPr/>
              <p:nvPr/>
            </p:nvSpPr>
            <p:spPr>
              <a:xfrm>
                <a:off x="8176333" y="3670136"/>
                <a:ext cx="143043" cy="88438"/>
              </a:xfrm>
              <a:prstGeom prst="rect">
                <a:avLst/>
              </a:prstGeom>
              <a:solidFill>
                <a:srgbClr val="FFFFFF"/>
              </a:solidFill>
              <a:ln w="9525" cap="flat" cmpd="sng" algn="ctr">
                <a:solidFill>
                  <a:srgbClr val="4F81B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751" name="Group 102">
                <a:extLst>
                  <a:ext uri="{FF2B5EF4-FFF2-40B4-BE49-F238E27FC236}">
                    <a16:creationId xmlns:a16="http://schemas.microsoft.com/office/drawing/2014/main" id="{8FE9DDBA-1922-9642-807A-A10EAB84E25A}"/>
                  </a:ext>
                </a:extLst>
              </p:cNvPr>
              <p:cNvGrpSpPr>
                <a:grpSpLocks/>
              </p:cNvGrpSpPr>
              <p:nvPr/>
            </p:nvGrpSpPr>
            <p:grpSpPr bwMode="auto">
              <a:xfrm>
                <a:off x="8077200" y="3822700"/>
                <a:ext cx="342900" cy="88900"/>
                <a:chOff x="8293100" y="3771900"/>
                <a:chExt cx="342900" cy="88900"/>
              </a:xfrm>
            </p:grpSpPr>
            <p:sp>
              <p:nvSpPr>
                <p:cNvPr id="754" name="Rectangle 753">
                  <a:extLst>
                    <a:ext uri="{FF2B5EF4-FFF2-40B4-BE49-F238E27FC236}">
                      <a16:creationId xmlns:a16="http://schemas.microsoft.com/office/drawing/2014/main" id="{F2012EE3-64AB-5348-90E5-C368EFCD9C61}"/>
                    </a:ext>
                  </a:extLst>
                </p:cNvPr>
                <p:cNvSpPr/>
                <p:nvPr/>
              </p:nvSpPr>
              <p:spPr>
                <a:xfrm>
                  <a:off x="8292371" y="3831585"/>
                  <a:ext cx="137647" cy="73278"/>
                </a:xfrm>
                <a:prstGeom prst="rect">
                  <a:avLst/>
                </a:prstGeom>
                <a:solidFill>
                  <a:srgbClr val="FFFFFF"/>
                </a:solidFill>
                <a:ln w="9525" cap="flat" cmpd="sng" algn="ctr">
                  <a:solidFill>
                    <a:srgbClr val="4F81B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55" name="Rectangle 754">
                  <a:extLst>
                    <a:ext uri="{FF2B5EF4-FFF2-40B4-BE49-F238E27FC236}">
                      <a16:creationId xmlns:a16="http://schemas.microsoft.com/office/drawing/2014/main" id="{56EFD9F0-8515-ED4E-B3E2-703C7B3EFA81}"/>
                    </a:ext>
                  </a:extLst>
                </p:cNvPr>
                <p:cNvSpPr/>
                <p:nvPr/>
              </p:nvSpPr>
              <p:spPr>
                <a:xfrm>
                  <a:off x="8497491" y="3831585"/>
                  <a:ext cx="137647" cy="73278"/>
                </a:xfrm>
                <a:prstGeom prst="rect">
                  <a:avLst/>
                </a:prstGeom>
                <a:solidFill>
                  <a:srgbClr val="FFFFFF"/>
                </a:solidFill>
                <a:ln w="9525" cap="flat" cmpd="sng" algn="ctr">
                  <a:solidFill>
                    <a:srgbClr val="4F81B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cxnSp>
            <p:nvCxnSpPr>
              <p:cNvPr id="752" name="Straight Connector 751">
                <a:extLst>
                  <a:ext uri="{FF2B5EF4-FFF2-40B4-BE49-F238E27FC236}">
                    <a16:creationId xmlns:a16="http://schemas.microsoft.com/office/drawing/2014/main" id="{B5C3AAE2-BDEB-B24F-B4EA-F47E1D321C14}"/>
                  </a:ext>
                </a:extLst>
              </p:cNvPr>
              <p:cNvCxnSpPr>
                <a:stCxn id="750" idx="2"/>
                <a:endCxn id="755" idx="0"/>
              </p:cNvCxnSpPr>
              <p:nvPr/>
            </p:nvCxnSpPr>
            <p:spPr>
              <a:xfrm rot="16200000" flipH="1">
                <a:off x="8244809" y="3762968"/>
                <a:ext cx="108650" cy="99862"/>
              </a:xfrm>
              <a:prstGeom prst="line">
                <a:avLst/>
              </a:prstGeom>
              <a:noFill/>
              <a:ln w="25400" cap="flat" cmpd="sng" algn="ctr">
                <a:solidFill>
                  <a:srgbClr val="4F81BD"/>
                </a:solidFill>
                <a:prstDash val="solid"/>
                <a:tailEnd type="none"/>
              </a:ln>
              <a:effectLst>
                <a:outerShdw blurRad="40000" dist="20000" dir="5400000" rotWithShape="0">
                  <a:srgbClr val="000000">
                    <a:alpha val="38000"/>
                  </a:srgbClr>
                </a:outerShdw>
              </a:effectLst>
            </p:spPr>
          </p:cxnSp>
          <p:cxnSp>
            <p:nvCxnSpPr>
              <p:cNvPr id="753" name="Elbow Connector 106">
                <a:extLst>
                  <a:ext uri="{FF2B5EF4-FFF2-40B4-BE49-F238E27FC236}">
                    <a16:creationId xmlns:a16="http://schemas.microsoft.com/office/drawing/2014/main" id="{F901EC82-C55B-1947-97B1-28EB131E9822}"/>
                  </a:ext>
                </a:extLst>
              </p:cNvPr>
              <p:cNvCxnSpPr>
                <a:stCxn id="750" idx="2"/>
                <a:endCxn id="754" idx="0"/>
              </p:cNvCxnSpPr>
              <p:nvPr/>
            </p:nvCxnSpPr>
            <p:spPr>
              <a:xfrm rot="5400000">
                <a:off x="8143599" y="3761618"/>
                <a:ext cx="108650" cy="102560"/>
              </a:xfrm>
              <a:prstGeom prst="straightConnector1">
                <a:avLst/>
              </a:prstGeom>
              <a:noFill/>
              <a:ln w="25400" cap="flat" cmpd="sng" algn="ctr">
                <a:solidFill>
                  <a:srgbClr val="4F81BD"/>
                </a:solidFill>
                <a:prstDash val="solid"/>
                <a:tailEnd type="none"/>
              </a:ln>
              <a:effectLst>
                <a:outerShdw blurRad="40000" dist="20000" dir="5400000" rotWithShape="0">
                  <a:srgbClr val="000000">
                    <a:alpha val="38000"/>
                  </a:srgbClr>
                </a:outerShdw>
              </a:effectLst>
            </p:spPr>
          </p:cxnSp>
        </p:grpSp>
      </p:grpSp>
      <p:sp>
        <p:nvSpPr>
          <p:cNvPr id="782" name="Left-Right Arrow 283">
            <a:extLst>
              <a:ext uri="{FF2B5EF4-FFF2-40B4-BE49-F238E27FC236}">
                <a16:creationId xmlns:a16="http://schemas.microsoft.com/office/drawing/2014/main" id="{7CA7B1D7-9B88-8041-BCBE-AE426FC82AF9}"/>
              </a:ext>
            </a:extLst>
          </p:cNvPr>
          <p:cNvSpPr/>
          <p:nvPr/>
        </p:nvSpPr>
        <p:spPr bwMode="auto">
          <a:xfrm rot="5400000">
            <a:off x="9939110" y="4047769"/>
            <a:ext cx="439738" cy="141288"/>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83" name="TextBox 284">
            <a:extLst>
              <a:ext uri="{FF2B5EF4-FFF2-40B4-BE49-F238E27FC236}">
                <a16:creationId xmlns:a16="http://schemas.microsoft.com/office/drawing/2014/main" id="{73B02FDF-25C1-CA4C-B9BD-BA6D33A894C8}"/>
              </a:ext>
            </a:extLst>
          </p:cNvPr>
          <p:cNvSpPr txBox="1">
            <a:spLocks noChangeArrowheads="1"/>
          </p:cNvSpPr>
          <p:nvPr/>
        </p:nvSpPr>
        <p:spPr bwMode="auto">
          <a:xfrm>
            <a:off x="9199335" y="5068532"/>
            <a:ext cx="1866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1200" kern="1200">
                <a:solidFill>
                  <a:srgbClr val="000000"/>
                </a:solidFill>
                <a:latin typeface="Calibri" charset="0"/>
              </a:rPr>
              <a:t>Infrastructure and software maintenance</a:t>
            </a:r>
          </a:p>
        </p:txBody>
      </p:sp>
      <p:sp>
        <p:nvSpPr>
          <p:cNvPr id="784" name="Right Arrow 783">
            <a:extLst>
              <a:ext uri="{FF2B5EF4-FFF2-40B4-BE49-F238E27FC236}">
                <a16:creationId xmlns:a16="http://schemas.microsoft.com/office/drawing/2014/main" id="{2EEB91D2-7160-6A4D-80AE-CC01D5727F87}"/>
              </a:ext>
            </a:extLst>
          </p:cNvPr>
          <p:cNvSpPr/>
          <p:nvPr/>
        </p:nvSpPr>
        <p:spPr>
          <a:xfrm flipH="1">
            <a:off x="1838325" y="4802188"/>
            <a:ext cx="188913" cy="134937"/>
          </a:xfrm>
          <a:prstGeom prs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785" name="Rounded Rectangle 197">
            <a:extLst>
              <a:ext uri="{FF2B5EF4-FFF2-40B4-BE49-F238E27FC236}">
                <a16:creationId xmlns:a16="http://schemas.microsoft.com/office/drawing/2014/main" id="{F3D23781-22BE-E248-B936-7C7487A1EF7B}"/>
              </a:ext>
            </a:extLst>
          </p:cNvPr>
          <p:cNvSpPr>
            <a:spLocks noChangeArrowheads="1"/>
          </p:cNvSpPr>
          <p:nvPr/>
        </p:nvSpPr>
        <p:spPr bwMode="auto">
          <a:xfrm>
            <a:off x="930275" y="2733675"/>
            <a:ext cx="885825" cy="2901950"/>
          </a:xfrm>
          <a:prstGeom prst="roundRect">
            <a:avLst>
              <a:gd name="adj" fmla="val 7907"/>
            </a:avLst>
          </a:prstGeom>
          <a:solidFill>
            <a:srgbClr val="CCFFCC"/>
          </a:solidFill>
          <a:ln w="9525">
            <a:solidFill>
              <a:srgbClr val="1F497D"/>
            </a:solidFill>
            <a:round/>
            <a:headEnd/>
            <a:tailEnd/>
          </a:ln>
        </p:spPr>
        <p:txBody>
          <a:bodyPr lIns="36000" tIns="36000" rIns="36000" bIns="36000"/>
          <a:lstStyle/>
          <a:p>
            <a:pPr algn="ctr" defTabSz="457200"/>
            <a:r>
              <a:rPr lang="en-GB" sz="800" kern="1200">
                <a:solidFill>
                  <a:prstClr val="black"/>
                </a:solidFill>
                <a:ea typeface="ＭＳ Ｐゴシック"/>
                <a:cs typeface="+mn-cs"/>
              </a:rPr>
              <a:t>Enterprise IT Interaction</a:t>
            </a:r>
          </a:p>
        </p:txBody>
      </p:sp>
      <p:sp>
        <p:nvSpPr>
          <p:cNvPr id="786" name="Rounded Rectangle 197">
            <a:extLst>
              <a:ext uri="{FF2B5EF4-FFF2-40B4-BE49-F238E27FC236}">
                <a16:creationId xmlns:a16="http://schemas.microsoft.com/office/drawing/2014/main" id="{AFEBBBC0-B06D-7E42-888C-E76E784C4C23}"/>
              </a:ext>
            </a:extLst>
          </p:cNvPr>
          <p:cNvSpPr>
            <a:spLocks noChangeArrowheads="1"/>
          </p:cNvSpPr>
          <p:nvPr/>
        </p:nvSpPr>
        <p:spPr bwMode="auto">
          <a:xfrm>
            <a:off x="966788" y="4205288"/>
            <a:ext cx="806450" cy="315912"/>
          </a:xfrm>
          <a:prstGeom prst="roundRect">
            <a:avLst>
              <a:gd name="adj" fmla="val 7907"/>
            </a:avLst>
          </a:prstGeom>
          <a:solidFill>
            <a:sysClr val="window" lastClr="FFFFFF">
              <a:lumMod val="85000"/>
            </a:sysClr>
          </a:solidFill>
          <a:ln w="9525">
            <a:solidFill>
              <a:srgbClr val="1F497D"/>
            </a:solidFill>
            <a:round/>
            <a:headEnd/>
            <a:tailEnd/>
          </a:ln>
        </p:spPr>
        <p:txBody>
          <a:bodyPr lIns="72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Service</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Interfaces</a:t>
            </a:r>
          </a:p>
        </p:txBody>
      </p:sp>
      <p:sp>
        <p:nvSpPr>
          <p:cNvPr id="787" name="Rounded Rectangle 197">
            <a:extLst>
              <a:ext uri="{FF2B5EF4-FFF2-40B4-BE49-F238E27FC236}">
                <a16:creationId xmlns:a16="http://schemas.microsoft.com/office/drawing/2014/main" id="{784FAE53-DF17-CA48-BA18-DBF14FE2DD11}"/>
              </a:ext>
            </a:extLst>
          </p:cNvPr>
          <p:cNvSpPr>
            <a:spLocks noChangeArrowheads="1"/>
          </p:cNvSpPr>
          <p:nvPr/>
        </p:nvSpPr>
        <p:spPr bwMode="auto">
          <a:xfrm>
            <a:off x="966788" y="5199063"/>
            <a:ext cx="806450" cy="338137"/>
          </a:xfrm>
          <a:prstGeom prst="roundRect">
            <a:avLst>
              <a:gd name="adj" fmla="val 6778"/>
            </a:avLst>
          </a:prstGeom>
          <a:solidFill>
            <a:sysClr val="window" lastClr="FFFFFF">
              <a:lumMod val="85000"/>
            </a:sysClr>
          </a:solidFill>
          <a:ln w="9525">
            <a:solidFill>
              <a:srgbClr val="1F497D"/>
            </a:solidFill>
            <a:round/>
            <a:headEnd/>
            <a:tailEnd/>
          </a:ln>
        </p:spPr>
        <p:txBody>
          <a:bodyPr lIns="72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Data</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Ingestion</a:t>
            </a:r>
          </a:p>
        </p:txBody>
      </p:sp>
      <p:sp>
        <p:nvSpPr>
          <p:cNvPr id="788" name="Rounded Rectangle 197">
            <a:extLst>
              <a:ext uri="{FF2B5EF4-FFF2-40B4-BE49-F238E27FC236}">
                <a16:creationId xmlns:a16="http://schemas.microsoft.com/office/drawing/2014/main" id="{E2287E1B-107E-C942-AC8D-C58B58116A15}"/>
              </a:ext>
            </a:extLst>
          </p:cNvPr>
          <p:cNvSpPr>
            <a:spLocks noChangeArrowheads="1"/>
          </p:cNvSpPr>
          <p:nvPr/>
        </p:nvSpPr>
        <p:spPr bwMode="auto">
          <a:xfrm>
            <a:off x="965200" y="4654550"/>
            <a:ext cx="806450" cy="398463"/>
          </a:xfrm>
          <a:prstGeom prst="roundRect">
            <a:avLst>
              <a:gd name="adj" fmla="val 6778"/>
            </a:avLst>
          </a:prstGeom>
          <a:solidFill>
            <a:sysClr val="window" lastClr="FFFFFF">
              <a:lumMod val="85000"/>
            </a:sysClr>
          </a:solidFill>
          <a:ln w="9525">
            <a:solidFill>
              <a:srgbClr val="1F497D"/>
            </a:solidFill>
            <a:round/>
            <a:headEnd/>
            <a:tailEnd/>
          </a:ln>
        </p:spPr>
        <p:txBody>
          <a:bodyPr lIns="72000" tIns="36000" rIns="36000" bIns="3600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Publishing</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Feeds</a:t>
            </a:r>
          </a:p>
        </p:txBody>
      </p:sp>
      <p:sp>
        <p:nvSpPr>
          <p:cNvPr id="789" name="Up Arrow 788">
            <a:extLst>
              <a:ext uri="{FF2B5EF4-FFF2-40B4-BE49-F238E27FC236}">
                <a16:creationId xmlns:a16="http://schemas.microsoft.com/office/drawing/2014/main" id="{E655477B-61A7-7745-8D03-517F74E79750}"/>
              </a:ext>
            </a:extLst>
          </p:cNvPr>
          <p:cNvSpPr/>
          <p:nvPr/>
        </p:nvSpPr>
        <p:spPr>
          <a:xfrm flipV="1">
            <a:off x="1312863" y="4516438"/>
            <a:ext cx="98425" cy="125412"/>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pic>
        <p:nvPicPr>
          <p:cNvPr id="790" name="Picture 62">
            <a:extLst>
              <a:ext uri="{FF2B5EF4-FFF2-40B4-BE49-F238E27FC236}">
                <a16:creationId xmlns:a16="http://schemas.microsoft.com/office/drawing/2014/main" id="{969F4962-A170-2E45-8955-74F648FBE61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4727575"/>
            <a:ext cx="3095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 name="Picture 62">
            <a:extLst>
              <a:ext uri="{FF2B5EF4-FFF2-40B4-BE49-F238E27FC236}">
                <a16:creationId xmlns:a16="http://schemas.microsoft.com/office/drawing/2014/main" id="{6E2B0415-CBDD-0C41-AB87-0A5E265538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450" y="5218113"/>
            <a:ext cx="30956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2" name="Rounded Rectangle 197">
            <a:extLst>
              <a:ext uri="{FF2B5EF4-FFF2-40B4-BE49-F238E27FC236}">
                <a16:creationId xmlns:a16="http://schemas.microsoft.com/office/drawing/2014/main" id="{85FF0591-A13F-DA4F-9F3B-F30CA33A0F9D}"/>
              </a:ext>
            </a:extLst>
          </p:cNvPr>
          <p:cNvSpPr>
            <a:spLocks noChangeArrowheads="1"/>
          </p:cNvSpPr>
          <p:nvPr/>
        </p:nvSpPr>
        <p:spPr bwMode="auto">
          <a:xfrm>
            <a:off x="981075" y="3090863"/>
            <a:ext cx="795338" cy="993775"/>
          </a:xfrm>
          <a:prstGeom prst="roundRect">
            <a:avLst>
              <a:gd name="adj" fmla="val 6778"/>
            </a:avLst>
          </a:prstGeom>
          <a:solidFill>
            <a:sysClr val="window" lastClr="FFFFFF">
              <a:lumMod val="85000"/>
            </a:sysClr>
          </a:solidFill>
          <a:ln w="9525">
            <a:solidFill>
              <a:srgbClr val="1F497D"/>
            </a:solidFill>
            <a:round/>
            <a:headEnd/>
            <a:tailEnd/>
          </a:ln>
        </p:spPr>
        <p:txBody>
          <a:bodyPr lIns="36000" tIns="36000" rIns="36000" bIns="3600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Continuous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ea typeface="ＭＳ Ｐゴシック"/>
                <a:cs typeface="MS PGothic" charset="0"/>
              </a:rPr>
              <a:t>Analytics</a:t>
            </a:r>
          </a:p>
        </p:txBody>
      </p:sp>
      <p:sp>
        <p:nvSpPr>
          <p:cNvPr id="793" name="Rectangle 792">
            <a:extLst>
              <a:ext uri="{FF2B5EF4-FFF2-40B4-BE49-F238E27FC236}">
                <a16:creationId xmlns:a16="http://schemas.microsoft.com/office/drawing/2014/main" id="{57708C48-2E3C-A041-B8C4-CE387549C85B}"/>
              </a:ext>
            </a:extLst>
          </p:cNvPr>
          <p:cNvSpPr/>
          <p:nvPr/>
        </p:nvSpPr>
        <p:spPr bwMode="auto">
          <a:xfrm>
            <a:off x="1017588" y="3403600"/>
            <a:ext cx="715962" cy="295275"/>
          </a:xfrm>
          <a:prstGeom prst="rect">
            <a:avLst/>
          </a:prstGeom>
          <a:solidFill>
            <a:sysClr val="window" lastClr="FFFFFF"/>
          </a:solidFill>
          <a:ln w="19050"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wrap="none" lIns="36000" tIns="36000" rIns="36000" bIns="36000"/>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small" spc="0" normalizeH="0" baseline="0" noProof="0" dirty="0">
                <a:ln>
                  <a:noFill/>
                </a:ln>
                <a:solidFill>
                  <a:prstClr val="black"/>
                </a:solidFill>
                <a:effectLst/>
                <a:uLnTx/>
                <a:uFillTx/>
                <a:latin typeface="Arial"/>
                <a:ea typeface="ＭＳ Ｐゴシック"/>
                <a:cs typeface="+mn-cs"/>
              </a:rPr>
              <a:t>Streaming</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small" spc="0" normalizeH="0" baseline="0" noProof="0" dirty="0">
                <a:ln>
                  <a:noFill/>
                </a:ln>
                <a:solidFill>
                  <a:prstClr val="black"/>
                </a:solidFill>
                <a:effectLst/>
                <a:uLnTx/>
                <a:uFillTx/>
                <a:latin typeface="Arial"/>
                <a:ea typeface="ＭＳ Ｐゴシック"/>
                <a:cs typeface="+mn-cs"/>
              </a:rPr>
              <a:t>Analytics</a:t>
            </a:r>
          </a:p>
        </p:txBody>
      </p:sp>
      <p:grpSp>
        <p:nvGrpSpPr>
          <p:cNvPr id="794" name="Group 77">
            <a:extLst>
              <a:ext uri="{FF2B5EF4-FFF2-40B4-BE49-F238E27FC236}">
                <a16:creationId xmlns:a16="http://schemas.microsoft.com/office/drawing/2014/main" id="{9BA65948-2FB0-CA4B-933A-334F8B91E559}"/>
              </a:ext>
            </a:extLst>
          </p:cNvPr>
          <p:cNvGrpSpPr>
            <a:grpSpLocks/>
          </p:cNvGrpSpPr>
          <p:nvPr/>
        </p:nvGrpSpPr>
        <p:grpSpPr bwMode="auto">
          <a:xfrm>
            <a:off x="1512888" y="3482975"/>
            <a:ext cx="185737" cy="150813"/>
            <a:chOff x="-1104900" y="5684881"/>
            <a:chExt cx="812800" cy="417318"/>
          </a:xfrm>
        </p:grpSpPr>
        <p:sp>
          <p:nvSpPr>
            <p:cNvPr id="795" name="Oval 794">
              <a:extLst>
                <a:ext uri="{FF2B5EF4-FFF2-40B4-BE49-F238E27FC236}">
                  <a16:creationId xmlns:a16="http://schemas.microsoft.com/office/drawing/2014/main" id="{5F2618BC-75CE-F748-8A1C-1A6E5E2DDAA3}"/>
                </a:ext>
              </a:extLst>
            </p:cNvPr>
            <p:cNvSpPr/>
            <p:nvPr/>
          </p:nvSpPr>
          <p:spPr>
            <a:xfrm>
              <a:off x="-1097955" y="5684881"/>
              <a:ext cx="76419"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96" name="Oval 795">
              <a:extLst>
                <a:ext uri="{FF2B5EF4-FFF2-40B4-BE49-F238E27FC236}">
                  <a16:creationId xmlns:a16="http://schemas.microsoft.com/office/drawing/2014/main" id="{BE1B3050-9591-AE4E-B716-8E57508C5A47}"/>
                </a:ext>
              </a:extLst>
            </p:cNvPr>
            <p:cNvSpPr/>
            <p:nvPr/>
          </p:nvSpPr>
          <p:spPr>
            <a:xfrm>
              <a:off x="-778392" y="5772737"/>
              <a:ext cx="76419"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97" name="Oval 796">
              <a:extLst>
                <a:ext uri="{FF2B5EF4-FFF2-40B4-BE49-F238E27FC236}">
                  <a16:creationId xmlns:a16="http://schemas.microsoft.com/office/drawing/2014/main" id="{C55A911C-7647-7840-BF16-A88C58715BB7}"/>
                </a:ext>
              </a:extLst>
            </p:cNvPr>
            <p:cNvSpPr/>
            <p:nvPr/>
          </p:nvSpPr>
          <p:spPr>
            <a:xfrm>
              <a:off x="-1097955" y="5794703"/>
              <a:ext cx="76419"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98" name="Oval 797">
              <a:extLst>
                <a:ext uri="{FF2B5EF4-FFF2-40B4-BE49-F238E27FC236}">
                  <a16:creationId xmlns:a16="http://schemas.microsoft.com/office/drawing/2014/main" id="{D6246A37-5C38-2D45-B382-AE6434459394}"/>
                </a:ext>
              </a:extLst>
            </p:cNvPr>
            <p:cNvSpPr/>
            <p:nvPr/>
          </p:nvSpPr>
          <p:spPr>
            <a:xfrm>
              <a:off x="-945121" y="5684881"/>
              <a:ext cx="83364"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99" name="Oval 798">
              <a:extLst>
                <a:ext uri="{FF2B5EF4-FFF2-40B4-BE49-F238E27FC236}">
                  <a16:creationId xmlns:a16="http://schemas.microsoft.com/office/drawing/2014/main" id="{969F0A1B-FBCB-9B4D-9CEF-373843A7F0C5}"/>
                </a:ext>
              </a:extLst>
            </p:cNvPr>
            <p:cNvSpPr/>
            <p:nvPr/>
          </p:nvSpPr>
          <p:spPr>
            <a:xfrm>
              <a:off x="-778392" y="5917701"/>
              <a:ext cx="76419"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00" name="Oval 799">
              <a:extLst>
                <a:ext uri="{FF2B5EF4-FFF2-40B4-BE49-F238E27FC236}">
                  <a16:creationId xmlns:a16="http://schemas.microsoft.com/office/drawing/2014/main" id="{1EB6225D-6B31-C941-8CA6-69DC1BEBE902}"/>
                </a:ext>
              </a:extLst>
            </p:cNvPr>
            <p:cNvSpPr/>
            <p:nvPr/>
          </p:nvSpPr>
          <p:spPr>
            <a:xfrm>
              <a:off x="-1097955" y="5917701"/>
              <a:ext cx="76419"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01" name="Oval 800">
              <a:extLst>
                <a:ext uri="{FF2B5EF4-FFF2-40B4-BE49-F238E27FC236}">
                  <a16:creationId xmlns:a16="http://schemas.microsoft.com/office/drawing/2014/main" id="{BE08D911-A350-754A-805C-091DEA567F36}"/>
                </a:ext>
              </a:extLst>
            </p:cNvPr>
            <p:cNvSpPr/>
            <p:nvPr/>
          </p:nvSpPr>
          <p:spPr>
            <a:xfrm>
              <a:off x="-945121" y="5917701"/>
              <a:ext cx="83364"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02" name="Oval 801">
              <a:extLst>
                <a:ext uri="{FF2B5EF4-FFF2-40B4-BE49-F238E27FC236}">
                  <a16:creationId xmlns:a16="http://schemas.microsoft.com/office/drawing/2014/main" id="{DC29BD53-2F69-DD46-A310-66F758AD8193}"/>
                </a:ext>
              </a:extLst>
            </p:cNvPr>
            <p:cNvSpPr/>
            <p:nvPr/>
          </p:nvSpPr>
          <p:spPr>
            <a:xfrm>
              <a:off x="-611663" y="5851808"/>
              <a:ext cx="83364" cy="74679"/>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03" name="Oval 802">
              <a:extLst>
                <a:ext uri="{FF2B5EF4-FFF2-40B4-BE49-F238E27FC236}">
                  <a16:creationId xmlns:a16="http://schemas.microsoft.com/office/drawing/2014/main" id="{5D5F1E19-CC64-184A-809D-F01DF2A390A4}"/>
                </a:ext>
              </a:extLst>
            </p:cNvPr>
            <p:cNvSpPr/>
            <p:nvPr/>
          </p:nvSpPr>
          <p:spPr>
            <a:xfrm>
              <a:off x="-451879" y="5851808"/>
              <a:ext cx="83364" cy="74679"/>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cxnSp>
          <p:nvCxnSpPr>
            <p:cNvPr id="804" name="Curved Connector 803">
              <a:extLst>
                <a:ext uri="{FF2B5EF4-FFF2-40B4-BE49-F238E27FC236}">
                  <a16:creationId xmlns:a16="http://schemas.microsoft.com/office/drawing/2014/main" id="{1F6D8D91-4161-974E-A0F8-0D4A09B257B4}"/>
                </a:ext>
              </a:extLst>
            </p:cNvPr>
            <p:cNvCxnSpPr>
              <a:stCxn id="795" idx="6"/>
              <a:endCxn id="798" idx="2"/>
            </p:cNvCxnSpPr>
            <p:nvPr/>
          </p:nvCxnSpPr>
          <p:spPr>
            <a:xfrm>
              <a:off x="-1021536" y="5720023"/>
              <a:ext cx="76415" cy="0"/>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05" name="Curved Connector 804">
              <a:extLst>
                <a:ext uri="{FF2B5EF4-FFF2-40B4-BE49-F238E27FC236}">
                  <a16:creationId xmlns:a16="http://schemas.microsoft.com/office/drawing/2014/main" id="{8275F55D-098C-3144-BD33-71500F8181FE}"/>
                </a:ext>
              </a:extLst>
            </p:cNvPr>
            <p:cNvCxnSpPr>
              <a:stCxn id="797" idx="6"/>
              <a:endCxn id="796" idx="2"/>
            </p:cNvCxnSpPr>
            <p:nvPr/>
          </p:nvCxnSpPr>
          <p:spPr>
            <a:xfrm flipV="1">
              <a:off x="-1021536" y="5807880"/>
              <a:ext cx="243144" cy="17571"/>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06" name="Curved Connector 805">
              <a:extLst>
                <a:ext uri="{FF2B5EF4-FFF2-40B4-BE49-F238E27FC236}">
                  <a16:creationId xmlns:a16="http://schemas.microsoft.com/office/drawing/2014/main" id="{10719BF9-A091-FD46-AB69-8F773100BC2A}"/>
                </a:ext>
              </a:extLst>
            </p:cNvPr>
            <p:cNvCxnSpPr>
              <a:stCxn id="798" idx="6"/>
              <a:endCxn id="796" idx="2"/>
            </p:cNvCxnSpPr>
            <p:nvPr/>
          </p:nvCxnSpPr>
          <p:spPr>
            <a:xfrm>
              <a:off x="-861756" y="5720023"/>
              <a:ext cx="83364" cy="87856"/>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07" name="Curved Connector 806">
              <a:extLst>
                <a:ext uri="{FF2B5EF4-FFF2-40B4-BE49-F238E27FC236}">
                  <a16:creationId xmlns:a16="http://schemas.microsoft.com/office/drawing/2014/main" id="{B8D98A91-3C55-7345-A37C-08A82638151F}"/>
                </a:ext>
              </a:extLst>
            </p:cNvPr>
            <p:cNvCxnSpPr>
              <a:stCxn id="796" idx="6"/>
              <a:endCxn id="802" idx="2"/>
            </p:cNvCxnSpPr>
            <p:nvPr/>
          </p:nvCxnSpPr>
          <p:spPr>
            <a:xfrm>
              <a:off x="-701972" y="5807880"/>
              <a:ext cx="90309" cy="79071"/>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08" name="Curved Connector 807">
              <a:extLst>
                <a:ext uri="{FF2B5EF4-FFF2-40B4-BE49-F238E27FC236}">
                  <a16:creationId xmlns:a16="http://schemas.microsoft.com/office/drawing/2014/main" id="{0DC8B71F-920D-9944-A6EE-DCD0C8686E40}"/>
                </a:ext>
              </a:extLst>
            </p:cNvPr>
            <p:cNvCxnSpPr>
              <a:stCxn id="800" idx="6"/>
              <a:endCxn id="801" idx="2"/>
            </p:cNvCxnSpPr>
            <p:nvPr/>
          </p:nvCxnSpPr>
          <p:spPr>
            <a:xfrm>
              <a:off x="-1021536" y="5952844"/>
              <a:ext cx="76415" cy="0"/>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09" name="Curved Connector 808">
              <a:extLst>
                <a:ext uri="{FF2B5EF4-FFF2-40B4-BE49-F238E27FC236}">
                  <a16:creationId xmlns:a16="http://schemas.microsoft.com/office/drawing/2014/main" id="{DFC1397C-DBC9-734F-9616-FB9AF355CFA1}"/>
                </a:ext>
              </a:extLst>
            </p:cNvPr>
            <p:cNvCxnSpPr>
              <a:stCxn id="801" idx="6"/>
              <a:endCxn id="799" idx="2"/>
            </p:cNvCxnSpPr>
            <p:nvPr/>
          </p:nvCxnSpPr>
          <p:spPr>
            <a:xfrm>
              <a:off x="-861756" y="5952844"/>
              <a:ext cx="83364" cy="0"/>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10" name="Curved Connector 809">
              <a:extLst>
                <a:ext uri="{FF2B5EF4-FFF2-40B4-BE49-F238E27FC236}">
                  <a16:creationId xmlns:a16="http://schemas.microsoft.com/office/drawing/2014/main" id="{CDBA5353-332A-AB46-A820-75C69115F053}"/>
                </a:ext>
              </a:extLst>
            </p:cNvPr>
            <p:cNvCxnSpPr>
              <a:stCxn id="799" idx="6"/>
              <a:endCxn id="802" idx="2"/>
            </p:cNvCxnSpPr>
            <p:nvPr/>
          </p:nvCxnSpPr>
          <p:spPr>
            <a:xfrm flipV="1">
              <a:off x="-701972" y="5886950"/>
              <a:ext cx="90309" cy="65893"/>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11" name="Curved Connector 810">
              <a:extLst>
                <a:ext uri="{FF2B5EF4-FFF2-40B4-BE49-F238E27FC236}">
                  <a16:creationId xmlns:a16="http://schemas.microsoft.com/office/drawing/2014/main" id="{C334A4D1-4BC6-6F4E-8029-79F0A66202F6}"/>
                </a:ext>
              </a:extLst>
            </p:cNvPr>
            <p:cNvCxnSpPr>
              <a:stCxn id="802" idx="6"/>
              <a:endCxn id="803" idx="2"/>
            </p:cNvCxnSpPr>
            <p:nvPr/>
          </p:nvCxnSpPr>
          <p:spPr>
            <a:xfrm>
              <a:off x="-528299" y="5886950"/>
              <a:ext cx="76419" cy="0"/>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sp>
          <p:nvSpPr>
            <p:cNvPr id="812" name="Oval 811">
              <a:extLst>
                <a:ext uri="{FF2B5EF4-FFF2-40B4-BE49-F238E27FC236}">
                  <a16:creationId xmlns:a16="http://schemas.microsoft.com/office/drawing/2014/main" id="{435695ED-3F7B-0C4B-816C-127C72CF34A8}"/>
                </a:ext>
              </a:extLst>
            </p:cNvPr>
            <p:cNvSpPr/>
            <p:nvPr/>
          </p:nvSpPr>
          <p:spPr>
            <a:xfrm>
              <a:off x="-1104900" y="6031914"/>
              <a:ext cx="83364"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813" name="Oval 812">
              <a:extLst>
                <a:ext uri="{FF2B5EF4-FFF2-40B4-BE49-F238E27FC236}">
                  <a16:creationId xmlns:a16="http://schemas.microsoft.com/office/drawing/2014/main" id="{CDC1D8A8-219A-234B-A6A0-3645BDC3B8FE}"/>
                </a:ext>
              </a:extLst>
            </p:cNvPr>
            <p:cNvSpPr/>
            <p:nvPr/>
          </p:nvSpPr>
          <p:spPr>
            <a:xfrm>
              <a:off x="-945121" y="6031914"/>
              <a:ext cx="76419" cy="70285"/>
            </a:xfrm>
            <a:prstGeom prst="ellipse">
              <a:avLst/>
            </a:prstGeom>
            <a:solidFill>
              <a:srgbClr val="9DD7E2"/>
            </a:solidFill>
            <a:ln w="9525" cap="flat" cmpd="sng" algn="ctr">
              <a:solidFill>
                <a:srgbClr val="1F497D"/>
              </a:solidFill>
              <a:prstDash val="solid"/>
              <a:headEnd type="none"/>
              <a:tailEnd type="none"/>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a:ea typeface="ＭＳ Ｐゴシック"/>
                <a:cs typeface="+mn-cs"/>
              </a:endParaRPr>
            </a:p>
          </p:txBody>
        </p:sp>
        <p:cxnSp>
          <p:nvCxnSpPr>
            <p:cNvPr id="814" name="Curved Connector 813">
              <a:extLst>
                <a:ext uri="{FF2B5EF4-FFF2-40B4-BE49-F238E27FC236}">
                  <a16:creationId xmlns:a16="http://schemas.microsoft.com/office/drawing/2014/main" id="{3789F622-06A0-874A-BA17-D954AF2CE4CE}"/>
                </a:ext>
              </a:extLst>
            </p:cNvPr>
            <p:cNvCxnSpPr>
              <a:stCxn id="812" idx="6"/>
              <a:endCxn id="813" idx="2"/>
            </p:cNvCxnSpPr>
            <p:nvPr/>
          </p:nvCxnSpPr>
          <p:spPr>
            <a:xfrm>
              <a:off x="-1021536" y="6067057"/>
              <a:ext cx="76415" cy="0"/>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15" name="Curved Connector 96">
              <a:extLst>
                <a:ext uri="{FF2B5EF4-FFF2-40B4-BE49-F238E27FC236}">
                  <a16:creationId xmlns:a16="http://schemas.microsoft.com/office/drawing/2014/main" id="{3C5462C1-8B92-E24C-B8C7-893218245149}"/>
                </a:ext>
              </a:extLst>
            </p:cNvPr>
            <p:cNvCxnSpPr>
              <a:stCxn id="813" idx="6"/>
              <a:endCxn id="799" idx="4"/>
            </p:cNvCxnSpPr>
            <p:nvPr/>
          </p:nvCxnSpPr>
          <p:spPr>
            <a:xfrm flipV="1">
              <a:off x="-868701" y="5987986"/>
              <a:ext cx="125046" cy="79071"/>
            </a:xfrm>
            <a:prstGeom prst="curvedConnector2">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cxnSp>
          <p:nvCxnSpPr>
            <p:cNvPr id="816" name="Curved Connector 815">
              <a:extLst>
                <a:ext uri="{FF2B5EF4-FFF2-40B4-BE49-F238E27FC236}">
                  <a16:creationId xmlns:a16="http://schemas.microsoft.com/office/drawing/2014/main" id="{253099DC-A66B-CE42-A2F0-864EE3F926CC}"/>
                </a:ext>
              </a:extLst>
            </p:cNvPr>
            <p:cNvCxnSpPr/>
            <p:nvPr/>
          </p:nvCxnSpPr>
          <p:spPr>
            <a:xfrm>
              <a:off x="-368515" y="5891344"/>
              <a:ext cx="76415" cy="0"/>
            </a:xfrm>
            <a:prstGeom prst="curvedConnector3">
              <a:avLst>
                <a:gd name="adj1" fmla="val 50000"/>
              </a:avLst>
            </a:prstGeom>
            <a:noFill/>
            <a:ln w="25400" cap="flat" cmpd="sng" algn="ctr">
              <a:solidFill>
                <a:srgbClr val="1F497D"/>
              </a:solidFill>
              <a:prstDash val="solid"/>
              <a:headEnd type="none"/>
              <a:tailEnd type="none"/>
            </a:ln>
            <a:effectLst>
              <a:outerShdw blurRad="40000" dist="20000" dir="5400000" rotWithShape="0">
                <a:srgbClr val="000000">
                  <a:alpha val="38000"/>
                </a:srgbClr>
              </a:outerShdw>
            </a:effectLst>
          </p:spPr>
        </p:cxnSp>
      </p:grpSp>
      <p:sp>
        <p:nvSpPr>
          <p:cNvPr id="817" name="Left-Right Arrow 307">
            <a:extLst>
              <a:ext uri="{FF2B5EF4-FFF2-40B4-BE49-F238E27FC236}">
                <a16:creationId xmlns:a16="http://schemas.microsoft.com/office/drawing/2014/main" id="{1F949B86-BB30-914B-8647-7F1A734B0A9C}"/>
              </a:ext>
            </a:extLst>
          </p:cNvPr>
          <p:cNvSpPr/>
          <p:nvPr/>
        </p:nvSpPr>
        <p:spPr>
          <a:xfrm rot="5400000">
            <a:off x="1281906" y="4093369"/>
            <a:ext cx="150813" cy="85725"/>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nvGrpSpPr>
          <p:cNvPr id="818" name="Group 21">
            <a:extLst>
              <a:ext uri="{FF2B5EF4-FFF2-40B4-BE49-F238E27FC236}">
                <a16:creationId xmlns:a16="http://schemas.microsoft.com/office/drawing/2014/main" id="{38A29167-F2BC-004A-9DCA-A5758842FE29}"/>
              </a:ext>
            </a:extLst>
          </p:cNvPr>
          <p:cNvGrpSpPr>
            <a:grpSpLocks/>
          </p:cNvGrpSpPr>
          <p:nvPr/>
        </p:nvGrpSpPr>
        <p:grpSpPr bwMode="auto">
          <a:xfrm>
            <a:off x="1519238" y="4260850"/>
            <a:ext cx="195262" cy="182563"/>
            <a:chOff x="3541316" y="2788443"/>
            <a:chExt cx="196266" cy="183891"/>
          </a:xfrm>
        </p:grpSpPr>
        <p:sp>
          <p:nvSpPr>
            <p:cNvPr id="819" name="Off-page Connector 818">
              <a:extLst>
                <a:ext uri="{FF2B5EF4-FFF2-40B4-BE49-F238E27FC236}">
                  <a16:creationId xmlns:a16="http://schemas.microsoft.com/office/drawing/2014/main" id="{30AC0415-49F5-6249-9074-EC35D924DE97}"/>
                </a:ext>
              </a:extLst>
            </p:cNvPr>
            <p:cNvSpPr>
              <a:spLocks noChangeArrowheads="1"/>
            </p:cNvSpPr>
            <p:nvPr/>
          </p:nvSpPr>
          <p:spPr bwMode="auto">
            <a:xfrm>
              <a:off x="3541316" y="2788443"/>
              <a:ext cx="196266" cy="183891"/>
            </a:xfrm>
            <a:prstGeom prst="flowChartOffpageConnector">
              <a:avLst/>
            </a:prstGeom>
            <a:solidFill>
              <a:srgbClr val="4F81B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2000">
                <a:solidFill>
                  <a:prstClr val="white"/>
                </a:solidFill>
                <a:ea typeface="ＭＳ Ｐゴシック"/>
                <a:cs typeface="MS PGothic" charset="0"/>
              </a:endParaRPr>
            </a:p>
          </p:txBody>
        </p:sp>
        <p:sp>
          <p:nvSpPr>
            <p:cNvPr id="820" name="Rounded Rectangle 819">
              <a:extLst>
                <a:ext uri="{FF2B5EF4-FFF2-40B4-BE49-F238E27FC236}">
                  <a16:creationId xmlns:a16="http://schemas.microsoft.com/office/drawing/2014/main" id="{05F23573-4F7E-F849-8A5C-0B88888B62FD}"/>
                </a:ext>
              </a:extLst>
            </p:cNvPr>
            <p:cNvSpPr>
              <a:spLocks noChangeArrowheads="1"/>
            </p:cNvSpPr>
            <p:nvPr/>
          </p:nvSpPr>
          <p:spPr bwMode="auto">
            <a:xfrm>
              <a:off x="3563655" y="2799637"/>
              <a:ext cx="153184" cy="129522"/>
            </a:xfrm>
            <a:prstGeom prst="roundRect">
              <a:avLst>
                <a:gd name="adj" fmla="val 16667"/>
              </a:avLst>
            </a:prstGeom>
            <a:solidFill>
              <a:srgbClr val="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2000">
                <a:solidFill>
                  <a:prstClr val="white"/>
                </a:solidFill>
                <a:ea typeface="ＭＳ Ｐゴシック"/>
                <a:cs typeface="MS PGothic" charset="0"/>
              </a:endParaRPr>
            </a:p>
          </p:txBody>
        </p:sp>
      </p:grpSp>
      <p:grpSp>
        <p:nvGrpSpPr>
          <p:cNvPr id="821" name="Group 541">
            <a:extLst>
              <a:ext uri="{FF2B5EF4-FFF2-40B4-BE49-F238E27FC236}">
                <a16:creationId xmlns:a16="http://schemas.microsoft.com/office/drawing/2014/main" id="{71610337-C4E3-144B-8450-21D6CD17FC7B}"/>
              </a:ext>
            </a:extLst>
          </p:cNvPr>
          <p:cNvGrpSpPr>
            <a:grpSpLocks/>
          </p:cNvGrpSpPr>
          <p:nvPr/>
        </p:nvGrpSpPr>
        <p:grpSpPr bwMode="auto">
          <a:xfrm>
            <a:off x="1023938" y="3736975"/>
            <a:ext cx="715962" cy="295275"/>
            <a:chOff x="2428755" y="3488750"/>
            <a:chExt cx="715962" cy="295275"/>
          </a:xfrm>
        </p:grpSpPr>
        <p:sp>
          <p:nvSpPr>
            <p:cNvPr id="822" name="Rectangle 821">
              <a:extLst>
                <a:ext uri="{FF2B5EF4-FFF2-40B4-BE49-F238E27FC236}">
                  <a16:creationId xmlns:a16="http://schemas.microsoft.com/office/drawing/2014/main" id="{72C36FAC-A81E-8644-8B6C-396738FF32EA}"/>
                </a:ext>
              </a:extLst>
            </p:cNvPr>
            <p:cNvSpPr/>
            <p:nvPr/>
          </p:nvSpPr>
          <p:spPr bwMode="auto">
            <a:xfrm>
              <a:off x="2428755" y="3488750"/>
              <a:ext cx="715962" cy="295275"/>
            </a:xfrm>
            <a:prstGeom prst="rect">
              <a:avLst/>
            </a:prstGeom>
            <a:solidFill>
              <a:sysClr val="window" lastClr="FFFFFF"/>
            </a:solidFill>
            <a:ln w="19050"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wrap="none" lIns="36000" tIns="36000" rIns="36000" bIns="36000"/>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small" spc="0" normalizeH="0" baseline="0" noProof="0" dirty="0">
                  <a:ln>
                    <a:noFill/>
                  </a:ln>
                  <a:solidFill>
                    <a:prstClr val="black"/>
                  </a:solidFill>
                  <a:effectLst/>
                  <a:uLnTx/>
                  <a:uFillTx/>
                  <a:latin typeface="Arial"/>
                  <a:ea typeface="ＭＳ Ｐゴシック"/>
                  <a:cs typeface="+mn-cs"/>
                </a:rPr>
                <a:t>Event</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small" spc="0" normalizeH="0" baseline="0" noProof="0" dirty="0">
                  <a:ln>
                    <a:noFill/>
                  </a:ln>
                  <a:solidFill>
                    <a:prstClr val="black"/>
                  </a:solidFill>
                  <a:effectLst/>
                  <a:uLnTx/>
                  <a:uFillTx/>
                  <a:latin typeface="Arial"/>
                  <a:ea typeface="ＭＳ Ｐゴシック"/>
                  <a:cs typeface="+mn-cs"/>
                </a:rPr>
                <a:t>Correlation</a:t>
              </a:r>
            </a:p>
          </p:txBody>
        </p:sp>
        <p:sp>
          <p:nvSpPr>
            <p:cNvPr id="823" name="5-Point Star 313">
              <a:extLst>
                <a:ext uri="{FF2B5EF4-FFF2-40B4-BE49-F238E27FC236}">
                  <a16:creationId xmlns:a16="http://schemas.microsoft.com/office/drawing/2014/main" id="{427481EC-578B-8244-A71C-7E12F03E8983}"/>
                </a:ext>
              </a:extLst>
            </p:cNvPr>
            <p:cNvSpPr/>
            <p:nvPr/>
          </p:nvSpPr>
          <p:spPr bwMode="auto">
            <a:xfrm>
              <a:off x="2928817" y="3514150"/>
              <a:ext cx="92075" cy="92075"/>
            </a:xfrm>
            <a:prstGeom prst="star5">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24" name="5-Point Star 314">
              <a:extLst>
                <a:ext uri="{FF2B5EF4-FFF2-40B4-BE49-F238E27FC236}">
                  <a16:creationId xmlns:a16="http://schemas.microsoft.com/office/drawing/2014/main" id="{01121318-D3E9-DD4A-8925-69096AE75624}"/>
                </a:ext>
              </a:extLst>
            </p:cNvPr>
            <p:cNvSpPr/>
            <p:nvPr/>
          </p:nvSpPr>
          <p:spPr bwMode="auto">
            <a:xfrm>
              <a:off x="2978030" y="3571300"/>
              <a:ext cx="92075" cy="93663"/>
            </a:xfrm>
            <a:prstGeom prst="star5">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25" name="5-Point Star 315">
              <a:extLst>
                <a:ext uri="{FF2B5EF4-FFF2-40B4-BE49-F238E27FC236}">
                  <a16:creationId xmlns:a16="http://schemas.microsoft.com/office/drawing/2014/main" id="{27CEB7E9-CB84-324E-9C3B-00DFA64CFC5A}"/>
                </a:ext>
              </a:extLst>
            </p:cNvPr>
            <p:cNvSpPr/>
            <p:nvPr/>
          </p:nvSpPr>
          <p:spPr bwMode="auto">
            <a:xfrm>
              <a:off x="3025655" y="3637975"/>
              <a:ext cx="93662" cy="92075"/>
            </a:xfrm>
            <a:prstGeom prst="star5">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826" name="Group 255">
            <a:extLst>
              <a:ext uri="{FF2B5EF4-FFF2-40B4-BE49-F238E27FC236}">
                <a16:creationId xmlns:a16="http://schemas.microsoft.com/office/drawing/2014/main" id="{4BC5DE86-54AC-9B4E-A616-23E106110AAD}"/>
              </a:ext>
            </a:extLst>
          </p:cNvPr>
          <p:cNvGrpSpPr>
            <a:grpSpLocks/>
          </p:cNvGrpSpPr>
          <p:nvPr/>
        </p:nvGrpSpPr>
        <p:grpSpPr bwMode="auto">
          <a:xfrm>
            <a:off x="1262063" y="5054600"/>
            <a:ext cx="190500" cy="136525"/>
            <a:chOff x="2667000" y="4875530"/>
            <a:chExt cx="189865" cy="135573"/>
          </a:xfrm>
        </p:grpSpPr>
        <p:sp>
          <p:nvSpPr>
            <p:cNvPr id="827" name="Up Arrow 826">
              <a:extLst>
                <a:ext uri="{FF2B5EF4-FFF2-40B4-BE49-F238E27FC236}">
                  <a16:creationId xmlns:a16="http://schemas.microsoft.com/office/drawing/2014/main" id="{8217C04C-897A-A04E-8D28-6FF5E7110BD1}"/>
                </a:ext>
              </a:extLst>
            </p:cNvPr>
            <p:cNvSpPr/>
            <p:nvPr/>
          </p:nvSpPr>
          <p:spPr>
            <a:xfrm flipV="1">
              <a:off x="2758768" y="4884989"/>
              <a:ext cx="98097" cy="126114"/>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828" name="Up Arrow 827">
              <a:extLst>
                <a:ext uri="{FF2B5EF4-FFF2-40B4-BE49-F238E27FC236}">
                  <a16:creationId xmlns:a16="http://schemas.microsoft.com/office/drawing/2014/main" id="{83EDD4F6-BD75-BD45-A31B-1063EE05B517}"/>
                </a:ext>
              </a:extLst>
            </p:cNvPr>
            <p:cNvSpPr/>
            <p:nvPr/>
          </p:nvSpPr>
          <p:spPr>
            <a:xfrm>
              <a:off x="2667000" y="4875530"/>
              <a:ext cx="98097" cy="126114"/>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sp>
        <p:nvSpPr>
          <p:cNvPr id="829" name="Up Arrow 828">
            <a:extLst>
              <a:ext uri="{FF2B5EF4-FFF2-40B4-BE49-F238E27FC236}">
                <a16:creationId xmlns:a16="http://schemas.microsoft.com/office/drawing/2014/main" id="{C808A2B0-543F-9D46-9DFB-D825CF00E546}"/>
              </a:ext>
            </a:extLst>
          </p:cNvPr>
          <p:cNvSpPr/>
          <p:nvPr/>
        </p:nvSpPr>
        <p:spPr>
          <a:xfrm flipV="1">
            <a:off x="3349625" y="2698750"/>
            <a:ext cx="142875" cy="185738"/>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nvGrpSpPr>
          <p:cNvPr id="830" name="Group 44">
            <a:extLst>
              <a:ext uri="{FF2B5EF4-FFF2-40B4-BE49-F238E27FC236}">
                <a16:creationId xmlns:a16="http://schemas.microsoft.com/office/drawing/2014/main" id="{DD29502C-4BD4-B740-8F9F-8564ED699E0A}"/>
              </a:ext>
            </a:extLst>
          </p:cNvPr>
          <p:cNvGrpSpPr>
            <a:grpSpLocks/>
          </p:cNvGrpSpPr>
          <p:nvPr/>
        </p:nvGrpSpPr>
        <p:grpSpPr bwMode="auto">
          <a:xfrm>
            <a:off x="2905125" y="2336800"/>
            <a:ext cx="261938" cy="258763"/>
            <a:chOff x="6451600" y="0"/>
            <a:chExt cx="990600" cy="977900"/>
          </a:xfrm>
        </p:grpSpPr>
        <p:sp>
          <p:nvSpPr>
            <p:cNvPr id="831" name="Off-page Connector 830">
              <a:extLst>
                <a:ext uri="{FF2B5EF4-FFF2-40B4-BE49-F238E27FC236}">
                  <a16:creationId xmlns:a16="http://schemas.microsoft.com/office/drawing/2014/main" id="{BFD22095-76E0-AB45-BC43-EC090B41A8CA}"/>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sp>
          <p:nvSpPr>
            <p:cNvPr id="832" name="Rounded Rectangle 831">
              <a:extLst>
                <a:ext uri="{FF2B5EF4-FFF2-40B4-BE49-F238E27FC236}">
                  <a16:creationId xmlns:a16="http://schemas.microsoft.com/office/drawing/2014/main" id="{40D0B4F5-395C-BE4F-A0C2-788B67822A76}"/>
                </a:ext>
              </a:extLst>
            </p:cNvPr>
            <p:cNvSpPr>
              <a:spLocks noChangeArrowheads="1"/>
            </p:cNvSpPr>
            <p:nvPr/>
          </p:nvSpPr>
          <p:spPr bwMode="auto">
            <a:xfrm>
              <a:off x="6565671" y="59994"/>
              <a:ext cx="774466" cy="689930"/>
            </a:xfrm>
            <a:prstGeom prst="roundRect">
              <a:avLst>
                <a:gd name="adj" fmla="val 16667"/>
              </a:avLst>
            </a:prstGeom>
            <a:solidFill>
              <a:sysClr val="window" lastClr="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grpSp>
      <p:grpSp>
        <p:nvGrpSpPr>
          <p:cNvPr id="833" name="Group 44">
            <a:extLst>
              <a:ext uri="{FF2B5EF4-FFF2-40B4-BE49-F238E27FC236}">
                <a16:creationId xmlns:a16="http://schemas.microsoft.com/office/drawing/2014/main" id="{C10AE1B5-46F6-6440-AC51-51F69589CF14}"/>
              </a:ext>
            </a:extLst>
          </p:cNvPr>
          <p:cNvGrpSpPr>
            <a:grpSpLocks/>
          </p:cNvGrpSpPr>
          <p:nvPr/>
        </p:nvGrpSpPr>
        <p:grpSpPr bwMode="auto">
          <a:xfrm>
            <a:off x="8181748" y="2301682"/>
            <a:ext cx="261937" cy="258763"/>
            <a:chOff x="6451600" y="0"/>
            <a:chExt cx="990600" cy="977900"/>
          </a:xfrm>
        </p:grpSpPr>
        <p:sp>
          <p:nvSpPr>
            <p:cNvPr id="834" name="Off-page Connector 833">
              <a:extLst>
                <a:ext uri="{FF2B5EF4-FFF2-40B4-BE49-F238E27FC236}">
                  <a16:creationId xmlns:a16="http://schemas.microsoft.com/office/drawing/2014/main" id="{643277BD-8A7C-4743-B55B-B7F37A36DE40}"/>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sp>
          <p:nvSpPr>
            <p:cNvPr id="835" name="Rounded Rectangle 834">
              <a:extLst>
                <a:ext uri="{FF2B5EF4-FFF2-40B4-BE49-F238E27FC236}">
                  <a16:creationId xmlns:a16="http://schemas.microsoft.com/office/drawing/2014/main" id="{DB571E53-D6FD-7845-9FA3-4F8AA28DADD7}"/>
                </a:ext>
              </a:extLst>
            </p:cNvPr>
            <p:cNvSpPr>
              <a:spLocks noChangeArrowheads="1"/>
            </p:cNvSpPr>
            <p:nvPr/>
          </p:nvSpPr>
          <p:spPr bwMode="auto">
            <a:xfrm>
              <a:off x="6565667" y="59994"/>
              <a:ext cx="774472" cy="689930"/>
            </a:xfrm>
            <a:prstGeom prst="roundRect">
              <a:avLst>
                <a:gd name="adj" fmla="val 16667"/>
              </a:avLst>
            </a:prstGeom>
            <a:solidFill>
              <a:sysClr val="window" lastClr="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grpSp>
      <p:sp>
        <p:nvSpPr>
          <p:cNvPr id="836" name="Left-Right Arrow 326">
            <a:extLst>
              <a:ext uri="{FF2B5EF4-FFF2-40B4-BE49-F238E27FC236}">
                <a16:creationId xmlns:a16="http://schemas.microsoft.com/office/drawing/2014/main" id="{174043EE-547D-CD4A-9AA3-EA5F3C62A311}"/>
              </a:ext>
            </a:extLst>
          </p:cNvPr>
          <p:cNvSpPr/>
          <p:nvPr/>
        </p:nvSpPr>
        <p:spPr bwMode="auto">
          <a:xfrm rot="5400000">
            <a:off x="8103960" y="1928620"/>
            <a:ext cx="425450" cy="133350"/>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837" name="TextBox 388">
            <a:extLst>
              <a:ext uri="{FF2B5EF4-FFF2-40B4-BE49-F238E27FC236}">
                <a16:creationId xmlns:a16="http://schemas.microsoft.com/office/drawing/2014/main" id="{D80DCCBB-444F-CB43-9F39-56035592F56E}"/>
              </a:ext>
            </a:extLst>
          </p:cNvPr>
          <p:cNvSpPr txBox="1">
            <a:spLocks noChangeArrowheads="1"/>
          </p:cNvSpPr>
          <p:nvPr/>
        </p:nvSpPr>
        <p:spPr bwMode="auto">
          <a:xfrm>
            <a:off x="7675335" y="1846070"/>
            <a:ext cx="6334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a:r>
              <a:rPr lang="en-US" sz="700" kern="1200">
                <a:solidFill>
                  <a:srgbClr val="000000"/>
                </a:solidFill>
                <a:latin typeface="Calibri" charset="0"/>
              </a:rPr>
              <a:t>Information</a:t>
            </a:r>
          </a:p>
          <a:p>
            <a:pPr algn="r" defTabSz="457200"/>
            <a:r>
              <a:rPr lang="en-US" sz="700" kern="1200">
                <a:solidFill>
                  <a:srgbClr val="000000"/>
                </a:solidFill>
                <a:latin typeface="Calibri" charset="0"/>
              </a:rPr>
              <a:t>Service Calls</a:t>
            </a:r>
          </a:p>
        </p:txBody>
      </p:sp>
      <p:sp>
        <p:nvSpPr>
          <p:cNvPr id="838" name="Up Arrow 837">
            <a:extLst>
              <a:ext uri="{FF2B5EF4-FFF2-40B4-BE49-F238E27FC236}">
                <a16:creationId xmlns:a16="http://schemas.microsoft.com/office/drawing/2014/main" id="{D95D2762-4FF9-7449-AA32-349B46FCB706}"/>
              </a:ext>
            </a:extLst>
          </p:cNvPr>
          <p:cNvSpPr/>
          <p:nvPr/>
        </p:nvSpPr>
        <p:spPr bwMode="auto">
          <a:xfrm flipV="1">
            <a:off x="10085105" y="1820757"/>
            <a:ext cx="152400" cy="393700"/>
          </a:xfrm>
          <a:prstGeom prst="upArrow">
            <a:avLst/>
          </a:prstGeom>
          <a:solidFill>
            <a:sysClr val="window" lastClr="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839" name="TextBox 384">
            <a:extLst>
              <a:ext uri="{FF2B5EF4-FFF2-40B4-BE49-F238E27FC236}">
                <a16:creationId xmlns:a16="http://schemas.microsoft.com/office/drawing/2014/main" id="{C12366C1-115C-D24D-9F83-0C1B10F3D6D3}"/>
              </a:ext>
            </a:extLst>
          </p:cNvPr>
          <p:cNvSpPr txBox="1">
            <a:spLocks noChangeArrowheads="1"/>
          </p:cNvSpPr>
          <p:nvPr/>
        </p:nvSpPr>
        <p:spPr bwMode="auto">
          <a:xfrm>
            <a:off x="9632668" y="1809645"/>
            <a:ext cx="493712"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prstClr val="black"/>
                </a:solidFill>
                <a:latin typeface="Calibri" charset="0"/>
              </a:rPr>
              <a:t>Deploy</a:t>
            </a:r>
          </a:p>
          <a:p>
            <a:pPr algn="ctr" defTabSz="457200"/>
            <a:r>
              <a:rPr lang="en-US" sz="700" kern="1200">
                <a:solidFill>
                  <a:prstClr val="black"/>
                </a:solidFill>
                <a:latin typeface="Calibri" charset="0"/>
              </a:rPr>
              <a:t>Decision</a:t>
            </a:r>
          </a:p>
          <a:p>
            <a:pPr algn="ctr" defTabSz="457200"/>
            <a:r>
              <a:rPr lang="en-US" sz="700" kern="1200">
                <a:solidFill>
                  <a:prstClr val="black"/>
                </a:solidFill>
                <a:latin typeface="Calibri" charset="0"/>
              </a:rPr>
              <a:t>Models</a:t>
            </a:r>
          </a:p>
        </p:txBody>
      </p:sp>
      <p:sp>
        <p:nvSpPr>
          <p:cNvPr id="840" name="Rounded Rectangle 359">
            <a:extLst>
              <a:ext uri="{FF2B5EF4-FFF2-40B4-BE49-F238E27FC236}">
                <a16:creationId xmlns:a16="http://schemas.microsoft.com/office/drawing/2014/main" id="{305C0166-5445-0F47-A908-E3F375D186EC}"/>
              </a:ext>
            </a:extLst>
          </p:cNvPr>
          <p:cNvSpPr>
            <a:spLocks noChangeArrowheads="1"/>
          </p:cNvSpPr>
          <p:nvPr/>
        </p:nvSpPr>
        <p:spPr bwMode="auto">
          <a:xfrm>
            <a:off x="9632668" y="1212745"/>
            <a:ext cx="104775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defTabSz="457200"/>
            <a:r>
              <a:rPr lang="en-GB" sz="1000" kern="1200">
                <a:ea typeface="ＭＳ Ｐゴシック"/>
                <a:cs typeface="+mn-cs"/>
              </a:rPr>
              <a:t>Data</a:t>
            </a:r>
          </a:p>
          <a:p>
            <a:pPr defTabSz="457200"/>
            <a:r>
              <a:rPr lang="en-GB" sz="1000" kern="1200">
                <a:ea typeface="ＭＳ Ｐゴシック"/>
                <a:cs typeface="+mn-cs"/>
              </a:rPr>
              <a:t>Scientist</a:t>
            </a:r>
          </a:p>
        </p:txBody>
      </p:sp>
      <p:sp>
        <p:nvSpPr>
          <p:cNvPr id="841" name="TextBox 343">
            <a:extLst>
              <a:ext uri="{FF2B5EF4-FFF2-40B4-BE49-F238E27FC236}">
                <a16:creationId xmlns:a16="http://schemas.microsoft.com/office/drawing/2014/main" id="{AF9369B6-3B9A-6849-A3A3-EFE4CDB9BF70}"/>
              </a:ext>
            </a:extLst>
          </p:cNvPr>
          <p:cNvSpPr txBox="1">
            <a:spLocks noChangeArrowheads="1"/>
          </p:cNvSpPr>
          <p:nvPr/>
        </p:nvSpPr>
        <p:spPr bwMode="auto">
          <a:xfrm>
            <a:off x="9526152" y="776257"/>
            <a:ext cx="130522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1200" kern="1200" dirty="0">
                <a:solidFill>
                  <a:srgbClr val="000000"/>
                </a:solidFill>
                <a:latin typeface="Calibri" charset="0"/>
              </a:rPr>
              <a:t>Data Manipulated</a:t>
            </a:r>
          </a:p>
        </p:txBody>
      </p:sp>
      <p:grpSp>
        <p:nvGrpSpPr>
          <p:cNvPr id="842" name="Group 23">
            <a:extLst>
              <a:ext uri="{FF2B5EF4-FFF2-40B4-BE49-F238E27FC236}">
                <a16:creationId xmlns:a16="http://schemas.microsoft.com/office/drawing/2014/main" id="{C7022DE6-5AB4-ED46-94B8-22E3FF8A2880}"/>
              </a:ext>
            </a:extLst>
          </p:cNvPr>
          <p:cNvGrpSpPr>
            <a:grpSpLocks/>
          </p:cNvGrpSpPr>
          <p:nvPr/>
        </p:nvGrpSpPr>
        <p:grpSpPr bwMode="auto">
          <a:xfrm>
            <a:off x="10367680" y="1304820"/>
            <a:ext cx="206375" cy="393700"/>
            <a:chOff x="603250" y="4737100"/>
            <a:chExt cx="355600" cy="654050"/>
          </a:xfrm>
        </p:grpSpPr>
        <p:sp>
          <p:nvSpPr>
            <p:cNvPr id="843" name="Delay 842">
              <a:extLst>
                <a:ext uri="{FF2B5EF4-FFF2-40B4-BE49-F238E27FC236}">
                  <a16:creationId xmlns:a16="http://schemas.microsoft.com/office/drawing/2014/main" id="{B3837FFC-0224-B64A-A6B6-512540FB60C6}"/>
                </a:ext>
              </a:extLst>
            </p:cNvPr>
            <p:cNvSpPr/>
            <p:nvPr/>
          </p:nvSpPr>
          <p:spPr>
            <a:xfrm rot="16200000">
              <a:off x="546330" y="4978630"/>
              <a:ext cx="469439"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44" name="Oval 843">
              <a:extLst>
                <a:ext uri="{FF2B5EF4-FFF2-40B4-BE49-F238E27FC236}">
                  <a16:creationId xmlns:a16="http://schemas.microsoft.com/office/drawing/2014/main" id="{8F3ED567-A828-DE49-8259-EB11EA2D1166}"/>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845" name="Group 844">
            <a:extLst>
              <a:ext uri="{FF2B5EF4-FFF2-40B4-BE49-F238E27FC236}">
                <a16:creationId xmlns:a16="http://schemas.microsoft.com/office/drawing/2014/main" id="{4E74A421-696D-DE48-8989-209FE7A66DED}"/>
              </a:ext>
            </a:extLst>
          </p:cNvPr>
          <p:cNvGrpSpPr/>
          <p:nvPr/>
        </p:nvGrpSpPr>
        <p:grpSpPr>
          <a:xfrm>
            <a:off x="10378375" y="1504417"/>
            <a:ext cx="180249" cy="172636"/>
            <a:chOff x="5291296" y="-516674"/>
            <a:chExt cx="292418" cy="280067"/>
          </a:xfrm>
          <a:noFill/>
        </p:grpSpPr>
        <p:grpSp>
          <p:nvGrpSpPr>
            <p:cNvPr id="846" name="Group 845">
              <a:extLst>
                <a:ext uri="{FF2B5EF4-FFF2-40B4-BE49-F238E27FC236}">
                  <a16:creationId xmlns:a16="http://schemas.microsoft.com/office/drawing/2014/main" id="{206D8530-D944-834C-B4E8-7E7FFC73A1EC}"/>
                </a:ext>
              </a:extLst>
            </p:cNvPr>
            <p:cNvGrpSpPr/>
            <p:nvPr/>
          </p:nvGrpSpPr>
          <p:grpSpPr>
            <a:xfrm>
              <a:off x="5291296" y="-516674"/>
              <a:ext cx="292418" cy="82089"/>
              <a:chOff x="5283050" y="-516674"/>
              <a:chExt cx="292418" cy="82089"/>
            </a:xfrm>
            <a:grpFill/>
          </p:grpSpPr>
          <p:sp>
            <p:nvSpPr>
              <p:cNvPr id="859" name="Oval 858">
                <a:extLst>
                  <a:ext uri="{FF2B5EF4-FFF2-40B4-BE49-F238E27FC236}">
                    <a16:creationId xmlns:a16="http://schemas.microsoft.com/office/drawing/2014/main" id="{F8FF5701-DDCE-5E4B-9750-A85EECFDB14C}"/>
                  </a:ext>
                </a:extLst>
              </p:cNvPr>
              <p:cNvSpPr/>
              <p:nvPr/>
            </p:nvSpPr>
            <p:spPr>
              <a:xfrm>
                <a:off x="528305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cxnSp>
            <p:nvCxnSpPr>
              <p:cNvPr id="860" name="Straight Connector 859">
                <a:extLst>
                  <a:ext uri="{FF2B5EF4-FFF2-40B4-BE49-F238E27FC236}">
                    <a16:creationId xmlns:a16="http://schemas.microsoft.com/office/drawing/2014/main" id="{CC0C55F6-48FD-E346-99A9-80FAFF7D2B15}"/>
                  </a:ext>
                </a:extLst>
              </p:cNvPr>
              <p:cNvCxnSpPr/>
              <p:nvPr/>
            </p:nvCxnSpPr>
            <p:spPr bwMode="auto">
              <a:xfrm>
                <a:off x="537304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61" name="Oval 860">
                <a:extLst>
                  <a:ext uri="{FF2B5EF4-FFF2-40B4-BE49-F238E27FC236}">
                    <a16:creationId xmlns:a16="http://schemas.microsoft.com/office/drawing/2014/main" id="{46A5AAD4-3E4B-1B45-98A3-9FAFD8216CA2}"/>
                  </a:ext>
                </a:extLst>
              </p:cNvPr>
              <p:cNvSpPr/>
              <p:nvPr/>
            </p:nvSpPr>
            <p:spPr>
              <a:xfrm>
                <a:off x="539548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cxnSp>
            <p:nvCxnSpPr>
              <p:cNvPr id="862" name="Straight Connector 861">
                <a:extLst>
                  <a:ext uri="{FF2B5EF4-FFF2-40B4-BE49-F238E27FC236}">
                    <a16:creationId xmlns:a16="http://schemas.microsoft.com/office/drawing/2014/main" id="{4EF638B4-4C45-A847-BC27-BC0A876A5A11}"/>
                  </a:ext>
                </a:extLst>
              </p:cNvPr>
              <p:cNvCxnSpPr/>
              <p:nvPr/>
            </p:nvCxnSpPr>
            <p:spPr bwMode="auto">
              <a:xfrm>
                <a:off x="548547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63" name="Oval 862">
                <a:extLst>
                  <a:ext uri="{FF2B5EF4-FFF2-40B4-BE49-F238E27FC236}">
                    <a16:creationId xmlns:a16="http://schemas.microsoft.com/office/drawing/2014/main" id="{48914BC8-8287-344C-94D5-48EC7A840045}"/>
                  </a:ext>
                </a:extLst>
              </p:cNvPr>
              <p:cNvSpPr/>
              <p:nvPr/>
            </p:nvSpPr>
            <p:spPr>
              <a:xfrm>
                <a:off x="550791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grpSp>
          <p:nvGrpSpPr>
            <p:cNvPr id="847" name="Group 846">
              <a:extLst>
                <a:ext uri="{FF2B5EF4-FFF2-40B4-BE49-F238E27FC236}">
                  <a16:creationId xmlns:a16="http://schemas.microsoft.com/office/drawing/2014/main" id="{5835BEC6-3927-F441-84BB-FAFD08484136}"/>
                </a:ext>
              </a:extLst>
            </p:cNvPr>
            <p:cNvGrpSpPr/>
            <p:nvPr/>
          </p:nvGrpSpPr>
          <p:grpSpPr>
            <a:xfrm>
              <a:off x="5291296" y="-318696"/>
              <a:ext cx="292418" cy="82089"/>
              <a:chOff x="5845200" y="-516674"/>
              <a:chExt cx="292418" cy="82089"/>
            </a:xfrm>
            <a:grpFill/>
          </p:grpSpPr>
          <p:sp>
            <p:nvSpPr>
              <p:cNvPr id="854" name="Oval 853">
                <a:extLst>
                  <a:ext uri="{FF2B5EF4-FFF2-40B4-BE49-F238E27FC236}">
                    <a16:creationId xmlns:a16="http://schemas.microsoft.com/office/drawing/2014/main" id="{628F6F9F-F45B-A64E-9D73-483A981672EE}"/>
                  </a:ext>
                </a:extLst>
              </p:cNvPr>
              <p:cNvSpPr/>
              <p:nvPr/>
            </p:nvSpPr>
            <p:spPr>
              <a:xfrm>
                <a:off x="584520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cxnSp>
            <p:nvCxnSpPr>
              <p:cNvPr id="855" name="Straight Connector 854">
                <a:extLst>
                  <a:ext uri="{FF2B5EF4-FFF2-40B4-BE49-F238E27FC236}">
                    <a16:creationId xmlns:a16="http://schemas.microsoft.com/office/drawing/2014/main" id="{9C3252DD-8888-8043-9E31-F542CDD1826D}"/>
                  </a:ext>
                </a:extLst>
              </p:cNvPr>
              <p:cNvCxnSpPr/>
              <p:nvPr/>
            </p:nvCxnSpPr>
            <p:spPr bwMode="auto">
              <a:xfrm>
                <a:off x="593519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56" name="Oval 855">
                <a:extLst>
                  <a:ext uri="{FF2B5EF4-FFF2-40B4-BE49-F238E27FC236}">
                    <a16:creationId xmlns:a16="http://schemas.microsoft.com/office/drawing/2014/main" id="{F1C0FBC3-2517-A14A-B8C9-A23BDAD114E7}"/>
                  </a:ext>
                </a:extLst>
              </p:cNvPr>
              <p:cNvSpPr/>
              <p:nvPr/>
            </p:nvSpPr>
            <p:spPr>
              <a:xfrm>
                <a:off x="595763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cxnSp>
            <p:nvCxnSpPr>
              <p:cNvPr id="857" name="Straight Connector 856">
                <a:extLst>
                  <a:ext uri="{FF2B5EF4-FFF2-40B4-BE49-F238E27FC236}">
                    <a16:creationId xmlns:a16="http://schemas.microsoft.com/office/drawing/2014/main" id="{87D52CDF-82DF-9A4E-92A2-E5F0E0CCD39D}"/>
                  </a:ext>
                </a:extLst>
              </p:cNvPr>
              <p:cNvCxnSpPr/>
              <p:nvPr/>
            </p:nvCxnSpPr>
            <p:spPr bwMode="auto">
              <a:xfrm>
                <a:off x="604762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58" name="Oval 857">
                <a:extLst>
                  <a:ext uri="{FF2B5EF4-FFF2-40B4-BE49-F238E27FC236}">
                    <a16:creationId xmlns:a16="http://schemas.microsoft.com/office/drawing/2014/main" id="{C698DC38-82B9-244E-A434-75F34DDACFA8}"/>
                  </a:ext>
                </a:extLst>
              </p:cNvPr>
              <p:cNvSpPr/>
              <p:nvPr/>
            </p:nvSpPr>
            <p:spPr>
              <a:xfrm>
                <a:off x="607006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grpSp>
          <p:nvGrpSpPr>
            <p:cNvPr id="848" name="Group 847">
              <a:extLst>
                <a:ext uri="{FF2B5EF4-FFF2-40B4-BE49-F238E27FC236}">
                  <a16:creationId xmlns:a16="http://schemas.microsoft.com/office/drawing/2014/main" id="{64ED1ED5-7E25-2D49-AA98-C520852A88A6}"/>
                </a:ext>
              </a:extLst>
            </p:cNvPr>
            <p:cNvGrpSpPr/>
            <p:nvPr/>
          </p:nvGrpSpPr>
          <p:grpSpPr>
            <a:xfrm>
              <a:off x="5325075" y="-417685"/>
              <a:ext cx="224860" cy="82089"/>
              <a:chOff x="5597904" y="-516674"/>
              <a:chExt cx="224860" cy="82089"/>
            </a:xfrm>
            <a:grpFill/>
          </p:grpSpPr>
          <p:sp>
            <p:nvSpPr>
              <p:cNvPr id="849" name="Oval 848">
                <a:extLst>
                  <a:ext uri="{FF2B5EF4-FFF2-40B4-BE49-F238E27FC236}">
                    <a16:creationId xmlns:a16="http://schemas.microsoft.com/office/drawing/2014/main" id="{B7A54068-1D04-5043-84CB-9DC95972B3D7}"/>
                  </a:ext>
                </a:extLst>
              </p:cNvPr>
              <p:cNvSpPr/>
              <p:nvPr/>
            </p:nvSpPr>
            <p:spPr>
              <a:xfrm>
                <a:off x="562034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cxnSp>
            <p:nvCxnSpPr>
              <p:cNvPr id="850" name="Straight Connector 849">
                <a:extLst>
                  <a:ext uri="{FF2B5EF4-FFF2-40B4-BE49-F238E27FC236}">
                    <a16:creationId xmlns:a16="http://schemas.microsoft.com/office/drawing/2014/main" id="{72DF56DA-48F3-E14C-B754-5F503EE4374C}"/>
                  </a:ext>
                </a:extLst>
              </p:cNvPr>
              <p:cNvCxnSpPr/>
              <p:nvPr/>
            </p:nvCxnSpPr>
            <p:spPr bwMode="auto">
              <a:xfrm>
                <a:off x="571033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51" name="Oval 850">
                <a:extLst>
                  <a:ext uri="{FF2B5EF4-FFF2-40B4-BE49-F238E27FC236}">
                    <a16:creationId xmlns:a16="http://schemas.microsoft.com/office/drawing/2014/main" id="{E81B1516-C365-1E44-B847-9BD284B64B4B}"/>
                  </a:ext>
                </a:extLst>
              </p:cNvPr>
              <p:cNvSpPr/>
              <p:nvPr/>
            </p:nvSpPr>
            <p:spPr>
              <a:xfrm>
                <a:off x="5732770" y="-516674"/>
                <a:ext cx="67558" cy="67558"/>
              </a:xfrm>
              <a:prstGeom prst="ellipse">
                <a:avLst/>
              </a:prstGeom>
              <a:grpFill/>
              <a:ln w="9525" cap="flat" cmpd="sng" algn="ctr">
                <a:solidFill>
                  <a:sysClr val="window" lastClr="FFFFFF"/>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cxnSp>
            <p:nvCxnSpPr>
              <p:cNvPr id="852" name="Straight Connector 851">
                <a:extLst>
                  <a:ext uri="{FF2B5EF4-FFF2-40B4-BE49-F238E27FC236}">
                    <a16:creationId xmlns:a16="http://schemas.microsoft.com/office/drawing/2014/main" id="{CCFD345C-28ED-4541-91F9-2FA9A9DE6A20}"/>
                  </a:ext>
                </a:extLst>
              </p:cNvPr>
              <p:cNvCxnSpPr/>
              <p:nvPr/>
            </p:nvCxnSpPr>
            <p:spPr bwMode="auto">
              <a:xfrm>
                <a:off x="582276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53" name="Straight Connector 852">
                <a:extLst>
                  <a:ext uri="{FF2B5EF4-FFF2-40B4-BE49-F238E27FC236}">
                    <a16:creationId xmlns:a16="http://schemas.microsoft.com/office/drawing/2014/main" id="{7857EF0C-F2F8-FC4E-A3A3-A7CE8DAC2C58}"/>
                  </a:ext>
                </a:extLst>
              </p:cNvPr>
              <p:cNvCxnSpPr/>
              <p:nvPr/>
            </p:nvCxnSpPr>
            <p:spPr bwMode="auto">
              <a:xfrm>
                <a:off x="5597904" y="-516674"/>
                <a:ext cx="0" cy="82089"/>
              </a:xfrm>
              <a:prstGeom prst="line">
                <a:avLst/>
              </a:prstGeom>
              <a:grpFill/>
              <a:ln w="9525" cap="flat" cmpd="sng" algn="ctr">
                <a:solidFill>
                  <a:sysClr val="window" lastClr="FFFFFF"/>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grpSp>
        <p:nvGrpSpPr>
          <p:cNvPr id="864" name="Group 470">
            <a:extLst>
              <a:ext uri="{FF2B5EF4-FFF2-40B4-BE49-F238E27FC236}">
                <a16:creationId xmlns:a16="http://schemas.microsoft.com/office/drawing/2014/main" id="{27E420CA-5414-084C-955C-ACB97F1AE47E}"/>
              </a:ext>
            </a:extLst>
          </p:cNvPr>
          <p:cNvGrpSpPr>
            <a:grpSpLocks/>
          </p:cNvGrpSpPr>
          <p:nvPr/>
        </p:nvGrpSpPr>
        <p:grpSpPr bwMode="auto">
          <a:xfrm>
            <a:off x="10378793" y="1831870"/>
            <a:ext cx="255587" cy="371475"/>
            <a:chOff x="4884738" y="1239838"/>
            <a:chExt cx="255587" cy="371475"/>
          </a:xfrm>
        </p:grpSpPr>
        <p:sp>
          <p:nvSpPr>
            <p:cNvPr id="865" name="Rounded Rectangle 54">
              <a:extLst>
                <a:ext uri="{FF2B5EF4-FFF2-40B4-BE49-F238E27FC236}">
                  <a16:creationId xmlns:a16="http://schemas.microsoft.com/office/drawing/2014/main" id="{60809933-5970-2F45-A209-E848364F122F}"/>
                </a:ext>
              </a:extLst>
            </p:cNvPr>
            <p:cNvSpPr>
              <a:spLocks noChangeArrowheads="1"/>
            </p:cNvSpPr>
            <p:nvPr/>
          </p:nvSpPr>
          <p:spPr bwMode="auto">
            <a:xfrm>
              <a:off x="4884738" y="1239838"/>
              <a:ext cx="255587" cy="371475"/>
            </a:xfrm>
            <a:prstGeom prst="roundRect">
              <a:avLst>
                <a:gd name="adj" fmla="val 16667"/>
              </a:avLst>
            </a:prstGeom>
            <a:solidFill>
              <a:srgbClr val="FFFFFF"/>
            </a:solidFill>
            <a:ln w="12700">
              <a:solidFill>
                <a:srgbClr val="1F497D"/>
              </a:solidFill>
              <a:prstDash val="sysDash"/>
              <a:round/>
              <a:headEnd/>
              <a:tailEnd/>
            </a:ln>
          </p:spPr>
          <p:txBody>
            <a:bodyPr anchor="ctr"/>
            <a:lstStyle/>
            <a:p>
              <a:pPr algn="ctr" defTabSz="457200"/>
              <a:endParaRPr lang="en-GB" kern="1200">
                <a:solidFill>
                  <a:srgbClr val="FFFFFF"/>
                </a:solidFill>
                <a:ea typeface="ＭＳ Ｐゴシック"/>
                <a:cs typeface="+mn-cs"/>
              </a:endParaRPr>
            </a:p>
          </p:txBody>
        </p:sp>
        <p:sp>
          <p:nvSpPr>
            <p:cNvPr id="866" name="Rounded Rectangle 111">
              <a:extLst>
                <a:ext uri="{FF2B5EF4-FFF2-40B4-BE49-F238E27FC236}">
                  <a16:creationId xmlns:a16="http://schemas.microsoft.com/office/drawing/2014/main" id="{681079E5-EB87-3848-B4DC-CC363FB272FB}"/>
                </a:ext>
              </a:extLst>
            </p:cNvPr>
            <p:cNvSpPr>
              <a:spLocks noChangeArrowheads="1"/>
            </p:cNvSpPr>
            <p:nvPr/>
          </p:nvSpPr>
          <p:spPr bwMode="auto">
            <a:xfrm>
              <a:off x="4970463" y="1463675"/>
              <a:ext cx="95250" cy="95250"/>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67" name="Diamond 102">
              <a:extLst>
                <a:ext uri="{FF2B5EF4-FFF2-40B4-BE49-F238E27FC236}">
                  <a16:creationId xmlns:a16="http://schemas.microsoft.com/office/drawing/2014/main" id="{C01F36A9-3BCC-7F4E-A0E8-D79CD9ED1147}"/>
                </a:ext>
              </a:extLst>
            </p:cNvPr>
            <p:cNvSpPr>
              <a:spLocks noChangeArrowheads="1"/>
            </p:cNvSpPr>
            <p:nvPr/>
          </p:nvSpPr>
          <p:spPr bwMode="auto">
            <a:xfrm>
              <a:off x="4930775" y="1265238"/>
              <a:ext cx="158750" cy="158750"/>
            </a:xfrm>
            <a:prstGeom prst="diamond">
              <a:avLst/>
            </a:prstGeom>
            <a:solidFill>
              <a:srgbClr val="1F497D"/>
            </a:solidFill>
            <a:ln w="9525">
              <a:solidFill>
                <a:srgbClr val="1F497D"/>
              </a:solidFill>
              <a:miter lim="800000"/>
              <a:headEnd/>
              <a:tailEnd/>
            </a:ln>
          </p:spPr>
          <p:txBody>
            <a:bodyPr anchor="ctr"/>
            <a:lstStyle/>
            <a:p>
              <a:pPr algn="ctr" defTabSz="457200"/>
              <a:endParaRPr lang="en-GB" sz="1800" kern="1200">
                <a:solidFill>
                  <a:srgbClr val="FFFFFF"/>
                </a:solidFill>
                <a:ea typeface="ＭＳ Ｐゴシック"/>
                <a:cs typeface="+mn-cs"/>
              </a:endParaRPr>
            </a:p>
          </p:txBody>
        </p:sp>
        <p:sp>
          <p:nvSpPr>
            <p:cNvPr id="868" name="Rounded Rectangle 371">
              <a:extLst>
                <a:ext uri="{FF2B5EF4-FFF2-40B4-BE49-F238E27FC236}">
                  <a16:creationId xmlns:a16="http://schemas.microsoft.com/office/drawing/2014/main" id="{BE9216B6-D60A-D44A-80EE-9A714F25C0DB}"/>
                </a:ext>
              </a:extLst>
            </p:cNvPr>
            <p:cNvSpPr>
              <a:spLocks noChangeArrowheads="1"/>
            </p:cNvSpPr>
            <p:nvPr/>
          </p:nvSpPr>
          <p:spPr bwMode="auto">
            <a:xfrm>
              <a:off x="4951413" y="1446213"/>
              <a:ext cx="36513" cy="33337"/>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69" name="Rounded Rectangle 105">
              <a:extLst>
                <a:ext uri="{FF2B5EF4-FFF2-40B4-BE49-F238E27FC236}">
                  <a16:creationId xmlns:a16="http://schemas.microsoft.com/office/drawing/2014/main" id="{2B1737C3-7EAC-FE42-9FBA-DA0A309AEB79}"/>
                </a:ext>
              </a:extLst>
            </p:cNvPr>
            <p:cNvSpPr>
              <a:spLocks noChangeArrowheads="1"/>
            </p:cNvSpPr>
            <p:nvPr/>
          </p:nvSpPr>
          <p:spPr bwMode="auto">
            <a:xfrm>
              <a:off x="5027612" y="1446213"/>
              <a:ext cx="38100" cy="33337"/>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70" name="Rounded Rectangle 106">
              <a:extLst>
                <a:ext uri="{FF2B5EF4-FFF2-40B4-BE49-F238E27FC236}">
                  <a16:creationId xmlns:a16="http://schemas.microsoft.com/office/drawing/2014/main" id="{1028FD1B-B1E1-D941-AE0F-67E8C8B860A7}"/>
                </a:ext>
              </a:extLst>
            </p:cNvPr>
            <p:cNvSpPr>
              <a:spLocks noChangeArrowheads="1"/>
            </p:cNvSpPr>
            <p:nvPr/>
          </p:nvSpPr>
          <p:spPr bwMode="auto">
            <a:xfrm>
              <a:off x="5027612" y="14827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71" name="Rounded Rectangle 107">
              <a:extLst>
                <a:ext uri="{FF2B5EF4-FFF2-40B4-BE49-F238E27FC236}">
                  <a16:creationId xmlns:a16="http://schemas.microsoft.com/office/drawing/2014/main" id="{53E7E248-C5A0-6C42-99D5-F72D7873E838}"/>
                </a:ext>
              </a:extLst>
            </p:cNvPr>
            <p:cNvSpPr>
              <a:spLocks noChangeArrowheads="1"/>
            </p:cNvSpPr>
            <p:nvPr/>
          </p:nvSpPr>
          <p:spPr bwMode="auto">
            <a:xfrm>
              <a:off x="5022850" y="1485900"/>
              <a:ext cx="71437" cy="34925"/>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72" name="Rounded Rectangle 108">
              <a:extLst>
                <a:ext uri="{FF2B5EF4-FFF2-40B4-BE49-F238E27FC236}">
                  <a16:creationId xmlns:a16="http://schemas.microsoft.com/office/drawing/2014/main" id="{F9F3A74D-DAC9-9A4F-902C-9396099990DB}"/>
                </a:ext>
              </a:extLst>
            </p:cNvPr>
            <p:cNvSpPr>
              <a:spLocks noChangeArrowheads="1"/>
            </p:cNvSpPr>
            <p:nvPr/>
          </p:nvSpPr>
          <p:spPr bwMode="auto">
            <a:xfrm>
              <a:off x="4951413" y="1520825"/>
              <a:ext cx="36513" cy="34925"/>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73" name="Rounded Rectangle 109">
              <a:extLst>
                <a:ext uri="{FF2B5EF4-FFF2-40B4-BE49-F238E27FC236}">
                  <a16:creationId xmlns:a16="http://schemas.microsoft.com/office/drawing/2014/main" id="{30AAD95F-5765-8740-8448-95B0C9D8516E}"/>
                </a:ext>
              </a:extLst>
            </p:cNvPr>
            <p:cNvSpPr>
              <a:spLocks noChangeArrowheads="1"/>
            </p:cNvSpPr>
            <p:nvPr/>
          </p:nvSpPr>
          <p:spPr bwMode="auto">
            <a:xfrm>
              <a:off x="4989513" y="1520825"/>
              <a:ext cx="38100" cy="34925"/>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74" name="Rounded Rectangle 110">
              <a:extLst>
                <a:ext uri="{FF2B5EF4-FFF2-40B4-BE49-F238E27FC236}">
                  <a16:creationId xmlns:a16="http://schemas.microsoft.com/office/drawing/2014/main" id="{018FE986-77A0-DA44-A63C-E783849EF5C0}"/>
                </a:ext>
              </a:extLst>
            </p:cNvPr>
            <p:cNvSpPr>
              <a:spLocks noChangeArrowheads="1"/>
            </p:cNvSpPr>
            <p:nvPr/>
          </p:nvSpPr>
          <p:spPr bwMode="auto">
            <a:xfrm>
              <a:off x="4994276" y="1552575"/>
              <a:ext cx="36512" cy="33338"/>
            </a:xfrm>
            <a:prstGeom prst="roundRect">
              <a:avLst>
                <a:gd name="adj" fmla="val 16667"/>
              </a:avLst>
            </a:prstGeom>
            <a:solidFill>
              <a:srgbClr val="1F497D"/>
            </a:solidFill>
            <a:ln w="9525">
              <a:solidFill>
                <a:srgbClr val="1F497D"/>
              </a:solidFill>
              <a:round/>
              <a:headEnd/>
              <a:tailEnd/>
            </a:ln>
          </p:spPr>
          <p:txBody>
            <a:bodyPr anchor="ctr"/>
            <a:lstStyle/>
            <a:p>
              <a:pPr algn="ctr" defTabSz="457200"/>
              <a:endParaRPr lang="en-GB" sz="1800" kern="1200">
                <a:solidFill>
                  <a:srgbClr val="FFFFFF"/>
                </a:solidFill>
                <a:ea typeface="ＭＳ Ｐゴシック"/>
                <a:cs typeface="+mn-cs"/>
              </a:endParaRPr>
            </a:p>
          </p:txBody>
        </p:sp>
        <p:sp>
          <p:nvSpPr>
            <p:cNvPr id="875" name="Rounded Rectangle 111">
              <a:extLst>
                <a:ext uri="{FF2B5EF4-FFF2-40B4-BE49-F238E27FC236}">
                  <a16:creationId xmlns:a16="http://schemas.microsoft.com/office/drawing/2014/main" id="{B6EEC92A-D18E-D84B-A45B-E5DB6640A31B}"/>
                </a:ext>
              </a:extLst>
            </p:cNvPr>
            <p:cNvSpPr>
              <a:spLocks noChangeArrowheads="1"/>
            </p:cNvSpPr>
            <p:nvPr/>
          </p:nvSpPr>
          <p:spPr bwMode="auto">
            <a:xfrm>
              <a:off x="4965701" y="1463675"/>
              <a:ext cx="80962" cy="90488"/>
            </a:xfrm>
            <a:prstGeom prst="roundRect">
              <a:avLst>
                <a:gd name="adj" fmla="val 16667"/>
              </a:avLst>
            </a:prstGeom>
            <a:solidFill>
              <a:srgbClr val="1F497D"/>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457200"/>
              <a:endParaRPr lang="en-GB" sz="1800" kern="1200">
                <a:solidFill>
                  <a:srgbClr val="FFFFFF"/>
                </a:solidFill>
                <a:ea typeface="ＭＳ Ｐゴシック"/>
                <a:cs typeface="+mn-cs"/>
              </a:endParaRPr>
            </a:p>
          </p:txBody>
        </p:sp>
      </p:grpSp>
      <p:sp>
        <p:nvSpPr>
          <p:cNvPr id="876" name="Rounded Rectangle 197">
            <a:extLst>
              <a:ext uri="{FF2B5EF4-FFF2-40B4-BE49-F238E27FC236}">
                <a16:creationId xmlns:a16="http://schemas.microsoft.com/office/drawing/2014/main" id="{FB660C7E-73B8-D246-A3A0-16F859541FC3}"/>
              </a:ext>
            </a:extLst>
          </p:cNvPr>
          <p:cNvSpPr>
            <a:spLocks noChangeArrowheads="1"/>
          </p:cNvSpPr>
          <p:nvPr/>
        </p:nvSpPr>
        <p:spPr bwMode="auto">
          <a:xfrm>
            <a:off x="9735855" y="2254145"/>
            <a:ext cx="885825" cy="428625"/>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a:ea typeface="ＭＳ Ｐゴシック"/>
                <a:cs typeface="+mn-cs"/>
              </a:rPr>
              <a:t>Data Repositories</a:t>
            </a:r>
          </a:p>
        </p:txBody>
      </p:sp>
      <p:sp>
        <p:nvSpPr>
          <p:cNvPr id="877" name="Rounded Rectangle 197">
            <a:extLst>
              <a:ext uri="{FF2B5EF4-FFF2-40B4-BE49-F238E27FC236}">
                <a16:creationId xmlns:a16="http://schemas.microsoft.com/office/drawing/2014/main" id="{AA3ED2F1-C8A1-DB46-93E1-8C6454C97009}"/>
              </a:ext>
            </a:extLst>
          </p:cNvPr>
          <p:cNvSpPr>
            <a:spLocks noChangeArrowheads="1"/>
          </p:cNvSpPr>
          <p:nvPr/>
        </p:nvSpPr>
        <p:spPr bwMode="auto">
          <a:xfrm>
            <a:off x="7053035" y="2923982"/>
            <a:ext cx="885825" cy="428625"/>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a:ea typeface="ＭＳ Ｐゴシック"/>
                <a:cs typeface="+mn-cs"/>
              </a:rPr>
              <a:t>Data Repositories</a:t>
            </a:r>
          </a:p>
        </p:txBody>
      </p:sp>
      <p:sp>
        <p:nvSpPr>
          <p:cNvPr id="878" name="Rounded Rectangle 197">
            <a:extLst>
              <a:ext uri="{FF2B5EF4-FFF2-40B4-BE49-F238E27FC236}">
                <a16:creationId xmlns:a16="http://schemas.microsoft.com/office/drawing/2014/main" id="{DFAD9633-C83E-8641-8D01-DF9D94FCB998}"/>
              </a:ext>
            </a:extLst>
          </p:cNvPr>
          <p:cNvSpPr>
            <a:spLocks noChangeArrowheads="1"/>
          </p:cNvSpPr>
          <p:nvPr/>
        </p:nvSpPr>
        <p:spPr bwMode="auto">
          <a:xfrm>
            <a:off x="8207148" y="2923982"/>
            <a:ext cx="885825" cy="428625"/>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a:ea typeface="ＭＳ Ｐゴシック"/>
                <a:cs typeface="+mn-cs"/>
              </a:rPr>
              <a:t>Data Repositories</a:t>
            </a:r>
          </a:p>
        </p:txBody>
      </p:sp>
      <p:sp>
        <p:nvSpPr>
          <p:cNvPr id="879" name="Rounded Rectangle 197">
            <a:extLst>
              <a:ext uri="{FF2B5EF4-FFF2-40B4-BE49-F238E27FC236}">
                <a16:creationId xmlns:a16="http://schemas.microsoft.com/office/drawing/2014/main" id="{A650AABF-0DA7-D14B-94F6-75D225D1B364}"/>
              </a:ext>
            </a:extLst>
          </p:cNvPr>
          <p:cNvSpPr>
            <a:spLocks noChangeArrowheads="1"/>
          </p:cNvSpPr>
          <p:nvPr/>
        </p:nvSpPr>
        <p:spPr bwMode="auto">
          <a:xfrm>
            <a:off x="5730147" y="2923982"/>
            <a:ext cx="885825" cy="428625"/>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dirty="0">
                <a:ea typeface="ＭＳ Ｐゴシック"/>
                <a:cs typeface="+mn-cs"/>
              </a:rPr>
              <a:t>Data Repositories</a:t>
            </a:r>
          </a:p>
        </p:txBody>
      </p:sp>
      <p:sp>
        <p:nvSpPr>
          <p:cNvPr id="880" name="Rounded Rectangle 197">
            <a:extLst>
              <a:ext uri="{FF2B5EF4-FFF2-40B4-BE49-F238E27FC236}">
                <a16:creationId xmlns:a16="http://schemas.microsoft.com/office/drawing/2014/main" id="{DC981F94-B1C1-E844-B867-B48948B6BA62}"/>
              </a:ext>
            </a:extLst>
          </p:cNvPr>
          <p:cNvSpPr>
            <a:spLocks noChangeArrowheads="1"/>
          </p:cNvSpPr>
          <p:nvPr/>
        </p:nvSpPr>
        <p:spPr bwMode="auto">
          <a:xfrm>
            <a:off x="9715273" y="4517669"/>
            <a:ext cx="885825" cy="428625"/>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a:ea typeface="ＭＳ Ｐゴシック"/>
                <a:cs typeface="+mn-cs"/>
              </a:rPr>
              <a:t>Data Repositories</a:t>
            </a:r>
          </a:p>
        </p:txBody>
      </p:sp>
      <p:sp>
        <p:nvSpPr>
          <p:cNvPr id="881" name="Rounded Rectangle 359">
            <a:extLst>
              <a:ext uri="{FF2B5EF4-FFF2-40B4-BE49-F238E27FC236}">
                <a16:creationId xmlns:a16="http://schemas.microsoft.com/office/drawing/2014/main" id="{BDDA245F-E25C-3E43-A396-79C4CCEC6C24}"/>
              </a:ext>
            </a:extLst>
          </p:cNvPr>
          <p:cNvSpPr>
            <a:spLocks noChangeArrowheads="1"/>
          </p:cNvSpPr>
          <p:nvPr/>
        </p:nvSpPr>
        <p:spPr bwMode="auto">
          <a:xfrm>
            <a:off x="6933973" y="1204720"/>
            <a:ext cx="104775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defTabSz="457200"/>
            <a:r>
              <a:rPr lang="en-GB" sz="1000" kern="1200">
                <a:ea typeface="ＭＳ Ｐゴシック"/>
                <a:cs typeface="+mn-cs"/>
              </a:rPr>
              <a:t>Information</a:t>
            </a:r>
          </a:p>
          <a:p>
            <a:pPr defTabSz="457200"/>
            <a:r>
              <a:rPr lang="en-GB" sz="1000" kern="1200">
                <a:ea typeface="ＭＳ Ｐゴシック"/>
                <a:cs typeface="+mn-cs"/>
              </a:rPr>
              <a:t>User</a:t>
            </a:r>
          </a:p>
        </p:txBody>
      </p:sp>
      <p:grpSp>
        <p:nvGrpSpPr>
          <p:cNvPr id="882" name="Group 88">
            <a:extLst>
              <a:ext uri="{FF2B5EF4-FFF2-40B4-BE49-F238E27FC236}">
                <a16:creationId xmlns:a16="http://schemas.microsoft.com/office/drawing/2014/main" id="{3AF87994-0BC0-2848-9998-E6A54F64A54A}"/>
              </a:ext>
            </a:extLst>
          </p:cNvPr>
          <p:cNvGrpSpPr>
            <a:grpSpLocks/>
          </p:cNvGrpSpPr>
          <p:nvPr/>
        </p:nvGrpSpPr>
        <p:grpSpPr bwMode="auto">
          <a:xfrm>
            <a:off x="7703910" y="1306320"/>
            <a:ext cx="204788" cy="374650"/>
            <a:chOff x="7802563" y="3073400"/>
            <a:chExt cx="355600" cy="654050"/>
          </a:xfrm>
        </p:grpSpPr>
        <p:sp>
          <p:nvSpPr>
            <p:cNvPr id="883" name="Delay 882">
              <a:extLst>
                <a:ext uri="{FF2B5EF4-FFF2-40B4-BE49-F238E27FC236}">
                  <a16:creationId xmlns:a16="http://schemas.microsoft.com/office/drawing/2014/main" id="{3C69C05D-9357-A248-AFF9-BB082F660B4A}"/>
                </a:ext>
              </a:extLst>
            </p:cNvPr>
            <p:cNvSpPr/>
            <p:nvPr/>
          </p:nvSpPr>
          <p:spPr bwMode="auto">
            <a:xfrm rot="16200000">
              <a:off x="7744793" y="3314082"/>
              <a:ext cx="471138"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84" name="Isosceles Triangle 387">
              <a:extLst>
                <a:ext uri="{FF2B5EF4-FFF2-40B4-BE49-F238E27FC236}">
                  <a16:creationId xmlns:a16="http://schemas.microsoft.com/office/drawing/2014/main" id="{2B77AEEE-74EF-F345-8297-9AC70698345C}"/>
                </a:ext>
              </a:extLst>
            </p:cNvPr>
            <p:cNvSpPr/>
            <p:nvPr/>
          </p:nvSpPr>
          <p:spPr>
            <a:xfrm flipV="1">
              <a:off x="7893531" y="3328369"/>
              <a:ext cx="173664" cy="155198"/>
            </a:xfrm>
            <a:prstGeom prst="triangle">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Arial"/>
                <a:ea typeface="ＭＳ Ｐゴシック"/>
                <a:cs typeface="Calibri"/>
              </a:endParaRPr>
            </a:p>
          </p:txBody>
        </p:sp>
        <p:sp>
          <p:nvSpPr>
            <p:cNvPr id="885" name="Oval 884">
              <a:extLst>
                <a:ext uri="{FF2B5EF4-FFF2-40B4-BE49-F238E27FC236}">
                  <a16:creationId xmlns:a16="http://schemas.microsoft.com/office/drawing/2014/main" id="{A0D0D61A-0CBB-A145-8E13-DAC215722C94}"/>
                </a:ext>
              </a:extLst>
            </p:cNvPr>
            <p:cNvSpPr/>
            <p:nvPr/>
          </p:nvSpPr>
          <p:spPr bwMode="auto">
            <a:xfrm>
              <a:off x="7827963" y="30734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886" name="Rounded Rectangle 359">
            <a:extLst>
              <a:ext uri="{FF2B5EF4-FFF2-40B4-BE49-F238E27FC236}">
                <a16:creationId xmlns:a16="http://schemas.microsoft.com/office/drawing/2014/main" id="{AB328E5D-165C-B74C-BC50-A0D151BE6F54}"/>
              </a:ext>
            </a:extLst>
          </p:cNvPr>
          <p:cNvSpPr>
            <a:spLocks noChangeArrowheads="1"/>
          </p:cNvSpPr>
          <p:nvPr/>
        </p:nvSpPr>
        <p:spPr bwMode="auto">
          <a:xfrm>
            <a:off x="8129360" y="1204720"/>
            <a:ext cx="101464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t"/>
          <a:lstStyle/>
          <a:p>
            <a:pPr algn="r" defTabSz="457200"/>
            <a:r>
              <a:rPr lang="en-GB" sz="900" kern="1200" dirty="0">
                <a:ea typeface="ＭＳ Ｐゴシック"/>
                <a:cs typeface="+mn-cs"/>
              </a:rPr>
              <a:t>Information</a:t>
            </a:r>
          </a:p>
          <a:p>
            <a:pPr algn="r" defTabSz="457200"/>
            <a:r>
              <a:rPr lang="en-GB" sz="900" kern="1200" dirty="0">
                <a:ea typeface="ＭＳ Ｐゴシック"/>
                <a:cs typeface="+mn-cs"/>
              </a:rPr>
              <a:t>User      </a:t>
            </a:r>
          </a:p>
        </p:txBody>
      </p:sp>
      <p:grpSp>
        <p:nvGrpSpPr>
          <p:cNvPr id="887" name="Group 88">
            <a:extLst>
              <a:ext uri="{FF2B5EF4-FFF2-40B4-BE49-F238E27FC236}">
                <a16:creationId xmlns:a16="http://schemas.microsoft.com/office/drawing/2014/main" id="{B2A91CEA-D338-9C41-9917-1B6EE60A3D1C}"/>
              </a:ext>
            </a:extLst>
          </p:cNvPr>
          <p:cNvGrpSpPr>
            <a:grpSpLocks/>
          </p:cNvGrpSpPr>
          <p:nvPr/>
        </p:nvGrpSpPr>
        <p:grpSpPr bwMode="auto">
          <a:xfrm>
            <a:off x="8915400" y="1382520"/>
            <a:ext cx="191294" cy="344680"/>
            <a:chOff x="7802563" y="3073400"/>
            <a:chExt cx="355600" cy="654050"/>
          </a:xfrm>
        </p:grpSpPr>
        <p:sp>
          <p:nvSpPr>
            <p:cNvPr id="888" name="Delay 887">
              <a:extLst>
                <a:ext uri="{FF2B5EF4-FFF2-40B4-BE49-F238E27FC236}">
                  <a16:creationId xmlns:a16="http://schemas.microsoft.com/office/drawing/2014/main" id="{2B8E21D1-3472-754C-9864-ED4E73390055}"/>
                </a:ext>
              </a:extLst>
            </p:cNvPr>
            <p:cNvSpPr/>
            <p:nvPr/>
          </p:nvSpPr>
          <p:spPr bwMode="auto">
            <a:xfrm rot="16200000">
              <a:off x="7744793" y="3314082"/>
              <a:ext cx="471138"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89" name="Isosceles Triangle 392">
              <a:extLst>
                <a:ext uri="{FF2B5EF4-FFF2-40B4-BE49-F238E27FC236}">
                  <a16:creationId xmlns:a16="http://schemas.microsoft.com/office/drawing/2014/main" id="{8B80FA53-648A-1240-A2B9-682A99670434}"/>
                </a:ext>
              </a:extLst>
            </p:cNvPr>
            <p:cNvSpPr/>
            <p:nvPr/>
          </p:nvSpPr>
          <p:spPr>
            <a:xfrm flipV="1">
              <a:off x="7893531" y="3328369"/>
              <a:ext cx="173664" cy="155198"/>
            </a:xfrm>
            <a:prstGeom prst="triangle">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Arial"/>
                <a:ea typeface="ＭＳ Ｐゴシック"/>
                <a:cs typeface="Calibri"/>
              </a:endParaRPr>
            </a:p>
          </p:txBody>
        </p:sp>
        <p:sp>
          <p:nvSpPr>
            <p:cNvPr id="890" name="Oval 889">
              <a:extLst>
                <a:ext uri="{FF2B5EF4-FFF2-40B4-BE49-F238E27FC236}">
                  <a16:creationId xmlns:a16="http://schemas.microsoft.com/office/drawing/2014/main" id="{0E138BD5-988C-934B-BE2C-06D2BDDB00C9}"/>
                </a:ext>
              </a:extLst>
            </p:cNvPr>
            <p:cNvSpPr/>
            <p:nvPr/>
          </p:nvSpPr>
          <p:spPr bwMode="auto">
            <a:xfrm>
              <a:off x="7827963" y="30734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891" name="Rounded Rectangle 359">
            <a:extLst>
              <a:ext uri="{FF2B5EF4-FFF2-40B4-BE49-F238E27FC236}">
                <a16:creationId xmlns:a16="http://schemas.microsoft.com/office/drawing/2014/main" id="{497E3BB8-632B-024D-AE8E-6865BCBCD045}"/>
              </a:ext>
            </a:extLst>
          </p:cNvPr>
          <p:cNvSpPr>
            <a:spLocks noChangeArrowheads="1"/>
          </p:cNvSpPr>
          <p:nvPr/>
        </p:nvSpPr>
        <p:spPr bwMode="auto">
          <a:xfrm>
            <a:off x="5677760" y="1204720"/>
            <a:ext cx="104775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defTabSz="457200"/>
            <a:r>
              <a:rPr lang="en-GB" sz="1000" kern="1200">
                <a:ea typeface="ＭＳ Ｐゴシック"/>
                <a:cs typeface="+mn-cs"/>
              </a:rPr>
              <a:t>Information</a:t>
            </a:r>
          </a:p>
          <a:p>
            <a:pPr defTabSz="457200"/>
            <a:r>
              <a:rPr lang="en-GB" sz="1000" kern="1200">
                <a:ea typeface="ＭＳ Ｐゴシック"/>
                <a:cs typeface="+mn-cs"/>
              </a:rPr>
              <a:t>User</a:t>
            </a:r>
          </a:p>
        </p:txBody>
      </p:sp>
      <p:grpSp>
        <p:nvGrpSpPr>
          <p:cNvPr id="892" name="Group 88">
            <a:extLst>
              <a:ext uri="{FF2B5EF4-FFF2-40B4-BE49-F238E27FC236}">
                <a16:creationId xmlns:a16="http://schemas.microsoft.com/office/drawing/2014/main" id="{B0F48A9E-0B8C-5040-9857-AA70E5AD3703}"/>
              </a:ext>
            </a:extLst>
          </p:cNvPr>
          <p:cNvGrpSpPr>
            <a:grpSpLocks/>
          </p:cNvGrpSpPr>
          <p:nvPr/>
        </p:nvGrpSpPr>
        <p:grpSpPr bwMode="auto">
          <a:xfrm>
            <a:off x="6447697" y="1306320"/>
            <a:ext cx="204788" cy="374650"/>
            <a:chOff x="7802563" y="3073400"/>
            <a:chExt cx="355600" cy="654050"/>
          </a:xfrm>
        </p:grpSpPr>
        <p:sp>
          <p:nvSpPr>
            <p:cNvPr id="893" name="Delay 892">
              <a:extLst>
                <a:ext uri="{FF2B5EF4-FFF2-40B4-BE49-F238E27FC236}">
                  <a16:creationId xmlns:a16="http://schemas.microsoft.com/office/drawing/2014/main" id="{17E86F21-2B7B-E949-A178-CB3A2009DF31}"/>
                </a:ext>
              </a:extLst>
            </p:cNvPr>
            <p:cNvSpPr/>
            <p:nvPr/>
          </p:nvSpPr>
          <p:spPr bwMode="auto">
            <a:xfrm rot="16200000">
              <a:off x="7744793" y="3314082"/>
              <a:ext cx="471138"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94" name="Isosceles Triangle 397">
              <a:extLst>
                <a:ext uri="{FF2B5EF4-FFF2-40B4-BE49-F238E27FC236}">
                  <a16:creationId xmlns:a16="http://schemas.microsoft.com/office/drawing/2014/main" id="{75C16ACC-31E8-0F48-A679-DA9FABC02AAB}"/>
                </a:ext>
              </a:extLst>
            </p:cNvPr>
            <p:cNvSpPr/>
            <p:nvPr/>
          </p:nvSpPr>
          <p:spPr>
            <a:xfrm flipV="1">
              <a:off x="7893531" y="3328369"/>
              <a:ext cx="173664" cy="155198"/>
            </a:xfrm>
            <a:prstGeom prst="triangle">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Arial"/>
                <a:ea typeface="ＭＳ Ｐゴシック"/>
                <a:cs typeface="Calibri"/>
              </a:endParaRPr>
            </a:p>
          </p:txBody>
        </p:sp>
        <p:sp>
          <p:nvSpPr>
            <p:cNvPr id="895" name="Oval 894">
              <a:extLst>
                <a:ext uri="{FF2B5EF4-FFF2-40B4-BE49-F238E27FC236}">
                  <a16:creationId xmlns:a16="http://schemas.microsoft.com/office/drawing/2014/main" id="{C17E72C9-D696-4A4D-8A3E-9BBCC2C95596}"/>
                </a:ext>
              </a:extLst>
            </p:cNvPr>
            <p:cNvSpPr/>
            <p:nvPr/>
          </p:nvSpPr>
          <p:spPr bwMode="auto">
            <a:xfrm>
              <a:off x="7827963" y="30734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896" name="Rounded Rectangle 359">
            <a:extLst>
              <a:ext uri="{FF2B5EF4-FFF2-40B4-BE49-F238E27FC236}">
                <a16:creationId xmlns:a16="http://schemas.microsoft.com/office/drawing/2014/main" id="{3210350F-19B4-A14E-9A32-406516C71388}"/>
              </a:ext>
            </a:extLst>
          </p:cNvPr>
          <p:cNvSpPr>
            <a:spLocks noChangeArrowheads="1"/>
          </p:cNvSpPr>
          <p:nvPr/>
        </p:nvSpPr>
        <p:spPr bwMode="auto">
          <a:xfrm>
            <a:off x="2751138" y="1211263"/>
            <a:ext cx="1047750" cy="577850"/>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defTabSz="457200"/>
            <a:r>
              <a:rPr lang="en-GB" sz="1000" kern="1200">
                <a:ea typeface="ＭＳ Ｐゴシック"/>
                <a:cs typeface="+mn-cs"/>
              </a:rPr>
              <a:t>Information</a:t>
            </a:r>
          </a:p>
          <a:p>
            <a:pPr defTabSz="457200"/>
            <a:r>
              <a:rPr lang="en-GB" sz="1000" kern="1200">
                <a:ea typeface="ＭＳ Ｐゴシック"/>
                <a:cs typeface="+mn-cs"/>
              </a:rPr>
              <a:t>User</a:t>
            </a:r>
          </a:p>
        </p:txBody>
      </p:sp>
      <p:grpSp>
        <p:nvGrpSpPr>
          <p:cNvPr id="897" name="Group 88">
            <a:extLst>
              <a:ext uri="{FF2B5EF4-FFF2-40B4-BE49-F238E27FC236}">
                <a16:creationId xmlns:a16="http://schemas.microsoft.com/office/drawing/2014/main" id="{EB84654A-A458-564F-B75A-05402A643E3B}"/>
              </a:ext>
            </a:extLst>
          </p:cNvPr>
          <p:cNvGrpSpPr>
            <a:grpSpLocks/>
          </p:cNvGrpSpPr>
          <p:nvPr/>
        </p:nvGrpSpPr>
        <p:grpSpPr bwMode="auto">
          <a:xfrm>
            <a:off x="3521075" y="1312863"/>
            <a:ext cx="204788" cy="374650"/>
            <a:chOff x="7802563" y="3073400"/>
            <a:chExt cx="355600" cy="654050"/>
          </a:xfrm>
        </p:grpSpPr>
        <p:sp>
          <p:nvSpPr>
            <p:cNvPr id="898" name="Delay 897">
              <a:extLst>
                <a:ext uri="{FF2B5EF4-FFF2-40B4-BE49-F238E27FC236}">
                  <a16:creationId xmlns:a16="http://schemas.microsoft.com/office/drawing/2014/main" id="{E21E3B19-EC59-084B-AED6-FC5ADBDE303B}"/>
                </a:ext>
              </a:extLst>
            </p:cNvPr>
            <p:cNvSpPr/>
            <p:nvPr/>
          </p:nvSpPr>
          <p:spPr bwMode="auto">
            <a:xfrm rot="16200000">
              <a:off x="7744793" y="3314082"/>
              <a:ext cx="471138" cy="355600"/>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99" name="Isosceles Triangle 402">
              <a:extLst>
                <a:ext uri="{FF2B5EF4-FFF2-40B4-BE49-F238E27FC236}">
                  <a16:creationId xmlns:a16="http://schemas.microsoft.com/office/drawing/2014/main" id="{B14E1294-B32A-954E-AE14-C5E2384BC9C3}"/>
                </a:ext>
              </a:extLst>
            </p:cNvPr>
            <p:cNvSpPr/>
            <p:nvPr/>
          </p:nvSpPr>
          <p:spPr>
            <a:xfrm flipV="1">
              <a:off x="7893531" y="3328369"/>
              <a:ext cx="173664" cy="155198"/>
            </a:xfrm>
            <a:prstGeom prst="triangle">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Arial"/>
                <a:ea typeface="ＭＳ Ｐゴシック"/>
                <a:cs typeface="Calibri"/>
              </a:endParaRPr>
            </a:p>
          </p:txBody>
        </p:sp>
        <p:sp>
          <p:nvSpPr>
            <p:cNvPr id="900" name="Oval 899">
              <a:extLst>
                <a:ext uri="{FF2B5EF4-FFF2-40B4-BE49-F238E27FC236}">
                  <a16:creationId xmlns:a16="http://schemas.microsoft.com/office/drawing/2014/main" id="{283B6D3A-C91F-0F4D-9DDC-45B0420880F6}"/>
                </a:ext>
              </a:extLst>
            </p:cNvPr>
            <p:cNvSpPr/>
            <p:nvPr/>
          </p:nvSpPr>
          <p:spPr bwMode="auto">
            <a:xfrm>
              <a:off x="7827963" y="30734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901" name="Rounded Rectangle 359">
            <a:extLst>
              <a:ext uri="{FF2B5EF4-FFF2-40B4-BE49-F238E27FC236}">
                <a16:creationId xmlns:a16="http://schemas.microsoft.com/office/drawing/2014/main" id="{AD3E94F7-E881-C641-96C8-9DC8306EB258}"/>
              </a:ext>
            </a:extLst>
          </p:cNvPr>
          <p:cNvSpPr>
            <a:spLocks noChangeArrowheads="1"/>
          </p:cNvSpPr>
          <p:nvPr/>
        </p:nvSpPr>
        <p:spPr bwMode="auto">
          <a:xfrm rot="-5400000">
            <a:off x="-1035050" y="4194175"/>
            <a:ext cx="2652713" cy="284163"/>
          </a:xfrm>
          <a:prstGeom prst="roundRect">
            <a:avLst>
              <a:gd name="adj" fmla="val 6014"/>
            </a:avLst>
          </a:prstGeom>
          <a:solidFill>
            <a:srgbClr val="C6E9F2"/>
          </a:solidFill>
          <a:ln w="12700">
            <a:solidFill>
              <a:srgbClr val="1F497D"/>
            </a:solidFill>
            <a:round/>
            <a:headEnd/>
            <a:tailEnd/>
          </a:ln>
        </p:spPr>
        <p:txBody>
          <a:bodyPr wrap="none" lIns="36000" tIns="0" rIns="36000" bIns="0" anchor="ctr"/>
          <a:lstStyle/>
          <a:p>
            <a:pPr algn="ctr" defTabSz="457200"/>
            <a:r>
              <a:rPr lang="en-GB" sz="1000" kern="1200">
                <a:ea typeface="ＭＳ Ｐゴシック"/>
                <a:cs typeface="+mn-cs"/>
              </a:rPr>
              <a:t>Enterprise IT</a:t>
            </a:r>
          </a:p>
        </p:txBody>
      </p:sp>
      <p:sp>
        <p:nvSpPr>
          <p:cNvPr id="902" name="TextBox 405">
            <a:extLst>
              <a:ext uri="{FF2B5EF4-FFF2-40B4-BE49-F238E27FC236}">
                <a16:creationId xmlns:a16="http://schemas.microsoft.com/office/drawing/2014/main" id="{A0E3A039-0A5B-6045-9444-11EAA1799344}"/>
              </a:ext>
            </a:extLst>
          </p:cNvPr>
          <p:cNvSpPr txBox="1">
            <a:spLocks noChangeArrowheads="1"/>
          </p:cNvSpPr>
          <p:nvPr/>
        </p:nvSpPr>
        <p:spPr bwMode="auto">
          <a:xfrm>
            <a:off x="1549400" y="788988"/>
            <a:ext cx="11335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a:solidFill>
                  <a:srgbClr val="000000"/>
                </a:solidFill>
                <a:latin typeface="Calibri" charset="0"/>
              </a:rPr>
              <a:t>Data Described</a:t>
            </a:r>
          </a:p>
        </p:txBody>
      </p:sp>
      <p:sp>
        <p:nvSpPr>
          <p:cNvPr id="903" name="TextBox 407">
            <a:extLst>
              <a:ext uri="{FF2B5EF4-FFF2-40B4-BE49-F238E27FC236}">
                <a16:creationId xmlns:a16="http://schemas.microsoft.com/office/drawing/2014/main" id="{87E32613-651F-894B-A660-26320C8A054F}"/>
              </a:ext>
            </a:extLst>
          </p:cNvPr>
          <p:cNvSpPr txBox="1">
            <a:spLocks noChangeArrowheads="1"/>
          </p:cNvSpPr>
          <p:nvPr/>
        </p:nvSpPr>
        <p:spPr bwMode="auto">
          <a:xfrm>
            <a:off x="2846388" y="792163"/>
            <a:ext cx="91717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1200" kern="1200">
                <a:solidFill>
                  <a:srgbClr val="000000"/>
                </a:solidFill>
                <a:latin typeface="Calibri" charset="0"/>
              </a:rPr>
              <a:t>Data Added</a:t>
            </a:r>
          </a:p>
        </p:txBody>
      </p:sp>
      <p:sp>
        <p:nvSpPr>
          <p:cNvPr id="904" name="Left-Right Arrow 408">
            <a:extLst>
              <a:ext uri="{FF2B5EF4-FFF2-40B4-BE49-F238E27FC236}">
                <a16:creationId xmlns:a16="http://schemas.microsoft.com/office/drawing/2014/main" id="{CF722205-E22A-E440-A9AC-DBC701344727}"/>
              </a:ext>
            </a:extLst>
          </p:cNvPr>
          <p:cNvSpPr/>
          <p:nvPr/>
        </p:nvSpPr>
        <p:spPr>
          <a:xfrm rot="5400000">
            <a:off x="2189957" y="2713831"/>
            <a:ext cx="207962" cy="130175"/>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05" name="TextBox 409">
            <a:extLst>
              <a:ext uri="{FF2B5EF4-FFF2-40B4-BE49-F238E27FC236}">
                <a16:creationId xmlns:a16="http://schemas.microsoft.com/office/drawing/2014/main" id="{D4072D09-A22F-BC48-B43C-75FB8F32E83E}"/>
              </a:ext>
            </a:extLst>
          </p:cNvPr>
          <p:cNvSpPr txBox="1">
            <a:spLocks noChangeArrowheads="1"/>
          </p:cNvSpPr>
          <p:nvPr/>
        </p:nvSpPr>
        <p:spPr bwMode="auto">
          <a:xfrm>
            <a:off x="7000713" y="5150493"/>
            <a:ext cx="202725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1200" kern="1200" dirty="0">
                <a:solidFill>
                  <a:srgbClr val="000000"/>
                </a:solidFill>
                <a:latin typeface="Calibri" charset="0"/>
              </a:rPr>
              <a:t>Governance assessment and planning</a:t>
            </a:r>
          </a:p>
        </p:txBody>
      </p:sp>
      <p:sp>
        <p:nvSpPr>
          <p:cNvPr id="906" name="Rounded Rectangle 197">
            <a:extLst>
              <a:ext uri="{FF2B5EF4-FFF2-40B4-BE49-F238E27FC236}">
                <a16:creationId xmlns:a16="http://schemas.microsoft.com/office/drawing/2014/main" id="{BB81F6F3-12A0-E048-BAD5-E110751835D4}"/>
              </a:ext>
            </a:extLst>
          </p:cNvPr>
          <p:cNvSpPr>
            <a:spLocks noChangeArrowheads="1"/>
          </p:cNvSpPr>
          <p:nvPr/>
        </p:nvSpPr>
        <p:spPr bwMode="auto">
          <a:xfrm>
            <a:off x="4455838" y="2257830"/>
            <a:ext cx="882650" cy="404813"/>
          </a:xfrm>
          <a:prstGeom prst="roundRect">
            <a:avLst>
              <a:gd name="adj" fmla="val 11542"/>
            </a:avLst>
          </a:prstGeom>
          <a:solidFill>
            <a:srgbClr val="CCFFCC"/>
          </a:solidFill>
          <a:ln w="9525">
            <a:solidFill>
              <a:srgbClr val="1F497D"/>
            </a:solidFill>
            <a:round/>
            <a:headEnd/>
            <a:tailEnd/>
          </a:ln>
        </p:spPr>
        <p:txBody>
          <a:bodyPr lIns="36000" tIns="36000" rIns="36000" bIns="36000" anchor="ctr"/>
          <a:lstStyle/>
          <a:p>
            <a:pPr defTabSz="457200"/>
            <a:r>
              <a:rPr lang="en-GB" sz="800" kern="1200">
                <a:ea typeface="ＭＳ Ｐゴシック"/>
                <a:cs typeface="+mn-cs"/>
              </a:rPr>
              <a:t>Catalog</a:t>
            </a:r>
          </a:p>
          <a:p>
            <a:pPr defTabSz="457200"/>
            <a:r>
              <a:rPr lang="en-GB" sz="800" kern="1200">
                <a:ea typeface="ＭＳ Ｐゴシック"/>
                <a:cs typeface="+mn-cs"/>
              </a:rPr>
              <a:t>Interfaces</a:t>
            </a:r>
          </a:p>
        </p:txBody>
      </p:sp>
      <p:grpSp>
        <p:nvGrpSpPr>
          <p:cNvPr id="907" name="Group 44">
            <a:extLst>
              <a:ext uri="{FF2B5EF4-FFF2-40B4-BE49-F238E27FC236}">
                <a16:creationId xmlns:a16="http://schemas.microsoft.com/office/drawing/2014/main" id="{07FE88CB-5196-A348-A677-A33E4FB709F5}"/>
              </a:ext>
            </a:extLst>
          </p:cNvPr>
          <p:cNvGrpSpPr>
            <a:grpSpLocks/>
          </p:cNvGrpSpPr>
          <p:nvPr/>
        </p:nvGrpSpPr>
        <p:grpSpPr bwMode="auto">
          <a:xfrm>
            <a:off x="5013051" y="2330855"/>
            <a:ext cx="261937" cy="258763"/>
            <a:chOff x="6451600" y="0"/>
            <a:chExt cx="990600" cy="977900"/>
          </a:xfrm>
        </p:grpSpPr>
        <p:sp>
          <p:nvSpPr>
            <p:cNvPr id="908" name="Off-page Connector 907">
              <a:extLst>
                <a:ext uri="{FF2B5EF4-FFF2-40B4-BE49-F238E27FC236}">
                  <a16:creationId xmlns:a16="http://schemas.microsoft.com/office/drawing/2014/main" id="{960FA9CF-E1C4-154D-9D6D-0C4B19A2C218}"/>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sp>
          <p:nvSpPr>
            <p:cNvPr id="909" name="Rounded Rectangle 908">
              <a:extLst>
                <a:ext uri="{FF2B5EF4-FFF2-40B4-BE49-F238E27FC236}">
                  <a16:creationId xmlns:a16="http://schemas.microsoft.com/office/drawing/2014/main" id="{C157DBF9-79C9-2C40-90F9-F8F76539CE74}"/>
                </a:ext>
              </a:extLst>
            </p:cNvPr>
            <p:cNvSpPr>
              <a:spLocks noChangeArrowheads="1"/>
            </p:cNvSpPr>
            <p:nvPr/>
          </p:nvSpPr>
          <p:spPr bwMode="auto">
            <a:xfrm>
              <a:off x="6565667" y="59994"/>
              <a:ext cx="774472" cy="689930"/>
            </a:xfrm>
            <a:prstGeom prst="roundRect">
              <a:avLst>
                <a:gd name="adj" fmla="val 16667"/>
              </a:avLst>
            </a:prstGeom>
            <a:solidFill>
              <a:sysClr val="window" lastClr="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grpSp>
      <p:sp>
        <p:nvSpPr>
          <p:cNvPr id="910" name="Rounded Rectangle 197">
            <a:extLst>
              <a:ext uri="{FF2B5EF4-FFF2-40B4-BE49-F238E27FC236}">
                <a16:creationId xmlns:a16="http://schemas.microsoft.com/office/drawing/2014/main" id="{1BC4BCDF-5449-884A-999D-28C7802AAEA6}"/>
              </a:ext>
            </a:extLst>
          </p:cNvPr>
          <p:cNvSpPr>
            <a:spLocks noChangeArrowheads="1"/>
          </p:cNvSpPr>
          <p:nvPr/>
        </p:nvSpPr>
        <p:spPr bwMode="auto">
          <a:xfrm>
            <a:off x="7522935" y="4766887"/>
            <a:ext cx="882650" cy="404813"/>
          </a:xfrm>
          <a:prstGeom prst="roundRect">
            <a:avLst>
              <a:gd name="adj" fmla="val 11542"/>
            </a:avLst>
          </a:prstGeom>
          <a:solidFill>
            <a:srgbClr val="CCFFCC"/>
          </a:solidFill>
          <a:ln w="9525">
            <a:solidFill>
              <a:srgbClr val="1F497D"/>
            </a:solidFill>
            <a:round/>
            <a:headEnd/>
            <a:tailEnd/>
          </a:ln>
        </p:spPr>
        <p:txBody>
          <a:bodyPr lIns="36000" tIns="36000" rIns="36000" bIns="36000" anchor="ctr"/>
          <a:lstStyle/>
          <a:p>
            <a:pPr defTabSz="457200"/>
            <a:r>
              <a:rPr lang="en-GB" sz="800" kern="1200">
                <a:ea typeface="ＭＳ Ｐゴシック"/>
                <a:cs typeface="+mn-cs"/>
              </a:rPr>
              <a:t>Catalog</a:t>
            </a:r>
          </a:p>
          <a:p>
            <a:pPr defTabSz="457200"/>
            <a:r>
              <a:rPr lang="en-GB" sz="800" kern="1200">
                <a:ea typeface="ＭＳ Ｐゴシック"/>
                <a:cs typeface="+mn-cs"/>
              </a:rPr>
              <a:t>Interfaces</a:t>
            </a:r>
          </a:p>
        </p:txBody>
      </p:sp>
      <p:grpSp>
        <p:nvGrpSpPr>
          <p:cNvPr id="911" name="Group 44">
            <a:extLst>
              <a:ext uri="{FF2B5EF4-FFF2-40B4-BE49-F238E27FC236}">
                <a16:creationId xmlns:a16="http://schemas.microsoft.com/office/drawing/2014/main" id="{33806807-2CB3-6449-8449-BCBC125B4CF8}"/>
              </a:ext>
            </a:extLst>
          </p:cNvPr>
          <p:cNvGrpSpPr>
            <a:grpSpLocks/>
          </p:cNvGrpSpPr>
          <p:nvPr/>
        </p:nvGrpSpPr>
        <p:grpSpPr bwMode="auto">
          <a:xfrm>
            <a:off x="8080148" y="4839912"/>
            <a:ext cx="261937" cy="258763"/>
            <a:chOff x="6451600" y="0"/>
            <a:chExt cx="990600" cy="977900"/>
          </a:xfrm>
        </p:grpSpPr>
        <p:sp>
          <p:nvSpPr>
            <p:cNvPr id="912" name="Off-page Connector 911">
              <a:extLst>
                <a:ext uri="{FF2B5EF4-FFF2-40B4-BE49-F238E27FC236}">
                  <a16:creationId xmlns:a16="http://schemas.microsoft.com/office/drawing/2014/main" id="{B761BEC8-BAB4-554F-9860-D6E378B8EB1F}"/>
                </a:ext>
              </a:extLst>
            </p:cNvPr>
            <p:cNvSpPr>
              <a:spLocks noChangeArrowheads="1"/>
            </p:cNvSpPr>
            <p:nvPr/>
          </p:nvSpPr>
          <p:spPr bwMode="auto">
            <a:xfrm>
              <a:off x="6451600" y="0"/>
              <a:ext cx="990600" cy="977900"/>
            </a:xfrm>
            <a:prstGeom prst="flowChartOffpageConnector">
              <a:avLst/>
            </a:prstGeom>
            <a:solidFill>
              <a:srgbClr val="1F497D"/>
            </a:solidFill>
            <a:ln w="9525">
              <a:solidFill>
                <a:srgbClr val="1F497D"/>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sp>
          <p:nvSpPr>
            <p:cNvPr id="913" name="Rounded Rectangle 912">
              <a:extLst>
                <a:ext uri="{FF2B5EF4-FFF2-40B4-BE49-F238E27FC236}">
                  <a16:creationId xmlns:a16="http://schemas.microsoft.com/office/drawing/2014/main" id="{EBF099F6-513B-2F4C-8773-A8B7B79735D9}"/>
                </a:ext>
              </a:extLst>
            </p:cNvPr>
            <p:cNvSpPr>
              <a:spLocks noChangeArrowheads="1"/>
            </p:cNvSpPr>
            <p:nvPr/>
          </p:nvSpPr>
          <p:spPr bwMode="auto">
            <a:xfrm>
              <a:off x="6565667" y="59994"/>
              <a:ext cx="774472" cy="689930"/>
            </a:xfrm>
            <a:prstGeom prst="roundRect">
              <a:avLst>
                <a:gd name="adj" fmla="val 16667"/>
              </a:avLst>
            </a:prstGeom>
            <a:solidFill>
              <a:sysClr val="window" lastClr="FFFFFF"/>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457200">
                <a:defRPr/>
              </a:pPr>
              <a:endParaRPr lang="en-GB" sz="1800">
                <a:solidFill>
                  <a:prstClr val="white"/>
                </a:solidFill>
                <a:ea typeface="ＭＳ Ｐゴシック"/>
                <a:cs typeface="MS PGothic" charset="0"/>
              </a:endParaRPr>
            </a:p>
          </p:txBody>
        </p:sp>
      </p:grpSp>
      <p:grpSp>
        <p:nvGrpSpPr>
          <p:cNvPr id="914" name="Group 22">
            <a:extLst>
              <a:ext uri="{FF2B5EF4-FFF2-40B4-BE49-F238E27FC236}">
                <a16:creationId xmlns:a16="http://schemas.microsoft.com/office/drawing/2014/main" id="{7446B1EB-48DA-8041-9DC1-2846BFEE459B}"/>
              </a:ext>
            </a:extLst>
          </p:cNvPr>
          <p:cNvGrpSpPr>
            <a:grpSpLocks/>
          </p:cNvGrpSpPr>
          <p:nvPr/>
        </p:nvGrpSpPr>
        <p:grpSpPr bwMode="auto">
          <a:xfrm>
            <a:off x="8526235" y="2287395"/>
            <a:ext cx="569913" cy="279400"/>
            <a:chOff x="4270269" y="212172"/>
            <a:chExt cx="604130" cy="279781"/>
          </a:xfrm>
        </p:grpSpPr>
        <p:sp>
          <p:nvSpPr>
            <p:cNvPr id="915" name="Rectangle 649">
              <a:extLst>
                <a:ext uri="{FF2B5EF4-FFF2-40B4-BE49-F238E27FC236}">
                  <a16:creationId xmlns:a16="http://schemas.microsoft.com/office/drawing/2014/main" id="{4AA301FB-D73A-5847-9CBE-780B517D9D3A}"/>
                </a:ext>
              </a:extLst>
            </p:cNvPr>
            <p:cNvSpPr>
              <a:spLocks noChangeArrowheads="1"/>
            </p:cNvSpPr>
            <p:nvPr/>
          </p:nvSpPr>
          <p:spPr bwMode="auto">
            <a:xfrm>
              <a:off x="4270269" y="212172"/>
              <a:ext cx="604130" cy="279781"/>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700" b="0" i="0" u="none" strike="noStrike" kern="1200" cap="small" spc="0" normalizeH="0" baseline="0" noProof="0" dirty="0">
                <a:ln>
                  <a:noFill/>
                </a:ln>
                <a:solidFill>
                  <a:prstClr val="black"/>
                </a:solidFill>
                <a:effectLst/>
                <a:uLnTx/>
                <a:uFillTx/>
                <a:ea typeface="ＭＳ Ｐゴシック"/>
                <a:cs typeface="MS PGothic" charset="0"/>
              </a:endParaRPr>
            </a:p>
          </p:txBody>
        </p:sp>
        <p:sp>
          <p:nvSpPr>
            <p:cNvPr id="916" name="Can 434">
              <a:extLst>
                <a:ext uri="{FF2B5EF4-FFF2-40B4-BE49-F238E27FC236}">
                  <a16:creationId xmlns:a16="http://schemas.microsoft.com/office/drawing/2014/main" id="{2669CF14-E909-2743-A8DD-5CB52923C144}"/>
                </a:ext>
              </a:extLst>
            </p:cNvPr>
            <p:cNvSpPr>
              <a:spLocks noChangeArrowheads="1"/>
            </p:cNvSpPr>
            <p:nvPr/>
          </p:nvSpPr>
          <p:spPr bwMode="auto">
            <a:xfrm>
              <a:off x="4667413" y="302908"/>
              <a:ext cx="129576" cy="133443"/>
            </a:xfrm>
            <a:prstGeom prst="can">
              <a:avLst>
                <a:gd name="adj" fmla="val 25002"/>
              </a:avLst>
            </a:prstGeom>
            <a:solidFill>
              <a:srgbClr val="9DD7E2"/>
            </a:solidFill>
            <a:ln w="12700">
              <a:solidFill>
                <a:srgbClr val="1F497D"/>
              </a:solidFill>
              <a:round/>
              <a:headEnd/>
              <a:tailEnd/>
            </a:ln>
          </p:spPr>
          <p:txBody>
            <a:bodyPr lIns="36000" tIns="36000" rIns="36000" bIns="36000"/>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ＭＳ Ｐゴシック"/>
                <a:cs typeface="+mn-cs"/>
              </a:endParaRPr>
            </a:p>
          </p:txBody>
        </p:sp>
      </p:grpSp>
      <p:grpSp>
        <p:nvGrpSpPr>
          <p:cNvPr id="917" name="Group 194">
            <a:extLst>
              <a:ext uri="{FF2B5EF4-FFF2-40B4-BE49-F238E27FC236}">
                <a16:creationId xmlns:a16="http://schemas.microsoft.com/office/drawing/2014/main" id="{2FD5A9FB-81B7-B349-9C29-CD919095DAAD}"/>
              </a:ext>
            </a:extLst>
          </p:cNvPr>
          <p:cNvGrpSpPr>
            <a:grpSpLocks/>
          </p:cNvGrpSpPr>
          <p:nvPr/>
        </p:nvGrpSpPr>
        <p:grpSpPr bwMode="auto">
          <a:xfrm>
            <a:off x="8600848" y="2331845"/>
            <a:ext cx="146050" cy="188912"/>
            <a:chOff x="-2001837" y="584200"/>
            <a:chExt cx="355600" cy="546100"/>
          </a:xfrm>
        </p:grpSpPr>
        <p:sp>
          <p:nvSpPr>
            <p:cNvPr id="918" name="Can 917">
              <a:extLst>
                <a:ext uri="{FF2B5EF4-FFF2-40B4-BE49-F238E27FC236}">
                  <a16:creationId xmlns:a16="http://schemas.microsoft.com/office/drawing/2014/main" id="{0913F2F4-36DE-0F41-8B27-C5C5BB02A05E}"/>
                </a:ext>
              </a:extLst>
            </p:cNvPr>
            <p:cNvSpPr/>
            <p:nvPr/>
          </p:nvSpPr>
          <p:spPr bwMode="auto">
            <a:xfrm>
              <a:off x="-2001837" y="951327"/>
              <a:ext cx="355600" cy="178973"/>
            </a:xfrm>
            <a:prstGeom prst="can">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919" name="Group 188">
              <a:extLst>
                <a:ext uri="{FF2B5EF4-FFF2-40B4-BE49-F238E27FC236}">
                  <a16:creationId xmlns:a16="http://schemas.microsoft.com/office/drawing/2014/main" id="{D1B5FDBC-50B5-704D-B53B-4486411C0CD8}"/>
                </a:ext>
              </a:extLst>
            </p:cNvPr>
            <p:cNvGrpSpPr>
              <a:grpSpLocks/>
            </p:cNvGrpSpPr>
            <p:nvPr/>
          </p:nvGrpSpPr>
          <p:grpSpPr bwMode="auto">
            <a:xfrm>
              <a:off x="-1968500" y="584200"/>
              <a:ext cx="285750" cy="228600"/>
              <a:chOff x="3009900" y="-850900"/>
              <a:chExt cx="539750" cy="431800"/>
            </a:xfrm>
          </p:grpSpPr>
          <p:grpSp>
            <p:nvGrpSpPr>
              <p:cNvPr id="922" name="Group 182">
                <a:extLst>
                  <a:ext uri="{FF2B5EF4-FFF2-40B4-BE49-F238E27FC236}">
                    <a16:creationId xmlns:a16="http://schemas.microsoft.com/office/drawing/2014/main" id="{EE6A2EA7-2C6D-834F-8924-1EA7812FBF5A}"/>
                  </a:ext>
                </a:extLst>
              </p:cNvPr>
              <p:cNvGrpSpPr>
                <a:grpSpLocks/>
              </p:cNvGrpSpPr>
              <p:nvPr/>
            </p:nvGrpSpPr>
            <p:grpSpPr bwMode="auto">
              <a:xfrm>
                <a:off x="3009900" y="-850900"/>
                <a:ext cx="234950" cy="431800"/>
                <a:chOff x="603250" y="4737100"/>
                <a:chExt cx="355600" cy="654050"/>
              </a:xfrm>
            </p:grpSpPr>
            <p:sp>
              <p:nvSpPr>
                <p:cNvPr id="926" name="Delay 925">
                  <a:extLst>
                    <a:ext uri="{FF2B5EF4-FFF2-40B4-BE49-F238E27FC236}">
                      <a16:creationId xmlns:a16="http://schemas.microsoft.com/office/drawing/2014/main" id="{422EE9D4-F2B5-1D49-9027-C310CDC9D78B}"/>
                    </a:ext>
                  </a:extLst>
                </p:cNvPr>
                <p:cNvSpPr/>
                <p:nvPr/>
              </p:nvSpPr>
              <p:spPr>
                <a:xfrm rot="16200000">
                  <a:off x="547853" y="4980458"/>
                  <a:ext cx="472679" cy="353602"/>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27" name="Oval 926">
                  <a:extLst>
                    <a:ext uri="{FF2B5EF4-FFF2-40B4-BE49-F238E27FC236}">
                      <a16:creationId xmlns:a16="http://schemas.microsoft.com/office/drawing/2014/main" id="{37629734-29FE-B749-9DCD-8064AD76D647}"/>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923" name="Group 43">
                <a:extLst>
                  <a:ext uri="{FF2B5EF4-FFF2-40B4-BE49-F238E27FC236}">
                    <a16:creationId xmlns:a16="http://schemas.microsoft.com/office/drawing/2014/main" id="{6FA25643-8BAE-B242-9253-E29B7606E542}"/>
                  </a:ext>
                </a:extLst>
              </p:cNvPr>
              <p:cNvGrpSpPr>
                <a:grpSpLocks/>
              </p:cNvGrpSpPr>
              <p:nvPr/>
            </p:nvGrpSpPr>
            <p:grpSpPr bwMode="auto">
              <a:xfrm>
                <a:off x="3314700" y="-850900"/>
                <a:ext cx="234950" cy="431800"/>
                <a:chOff x="603250" y="4737100"/>
                <a:chExt cx="355600" cy="654050"/>
              </a:xfrm>
            </p:grpSpPr>
            <p:sp>
              <p:nvSpPr>
                <p:cNvPr id="924" name="Delay 923">
                  <a:extLst>
                    <a:ext uri="{FF2B5EF4-FFF2-40B4-BE49-F238E27FC236}">
                      <a16:creationId xmlns:a16="http://schemas.microsoft.com/office/drawing/2014/main" id="{160F9ABB-08ED-FA4F-B5AD-5FB9ADD04816}"/>
                    </a:ext>
                  </a:extLst>
                </p:cNvPr>
                <p:cNvSpPr/>
                <p:nvPr/>
              </p:nvSpPr>
              <p:spPr>
                <a:xfrm rot="16200000">
                  <a:off x="500918" y="4930730"/>
                  <a:ext cx="472679" cy="453049"/>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25" name="Oval 924">
                  <a:extLst>
                    <a:ext uri="{FF2B5EF4-FFF2-40B4-BE49-F238E27FC236}">
                      <a16:creationId xmlns:a16="http://schemas.microsoft.com/office/drawing/2014/main" id="{C49BF4CB-DA18-094A-8DF7-376C24D4A120}"/>
                    </a:ext>
                  </a:extLst>
                </p:cNvPr>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cxnSp>
          <p:nvCxnSpPr>
            <p:cNvPr id="920" name="Elbow Connector 919">
              <a:extLst>
                <a:ext uri="{FF2B5EF4-FFF2-40B4-BE49-F238E27FC236}">
                  <a16:creationId xmlns:a16="http://schemas.microsoft.com/office/drawing/2014/main" id="{2EC202DC-720C-FB4A-B24A-DA57611BDDC1}"/>
                </a:ext>
              </a:extLst>
            </p:cNvPr>
            <p:cNvCxnSpPr>
              <a:stCxn id="926" idx="1"/>
              <a:endCxn id="918" idx="1"/>
            </p:cNvCxnSpPr>
            <p:nvPr/>
          </p:nvCxnSpPr>
          <p:spPr>
            <a:xfrm rot="16200000" flipH="1">
              <a:off x="-1935391" y="839973"/>
              <a:ext cx="137673" cy="85035"/>
            </a:xfrm>
            <a:prstGeom prst="bentConnector3">
              <a:avLst>
                <a:gd name="adj1" fmla="val 50000"/>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cxnSp>
          <p:nvCxnSpPr>
            <p:cNvPr id="921" name="Elbow Connector 920">
              <a:extLst>
                <a:ext uri="{FF2B5EF4-FFF2-40B4-BE49-F238E27FC236}">
                  <a16:creationId xmlns:a16="http://schemas.microsoft.com/office/drawing/2014/main" id="{EB43535F-4264-6843-8DC2-20568E4FADCC}"/>
                </a:ext>
              </a:extLst>
            </p:cNvPr>
            <p:cNvCxnSpPr>
              <a:stCxn id="924" idx="1"/>
              <a:endCxn id="918" idx="1"/>
            </p:cNvCxnSpPr>
            <p:nvPr/>
          </p:nvCxnSpPr>
          <p:spPr>
            <a:xfrm rot="5400000">
              <a:off x="-1856156" y="841907"/>
              <a:ext cx="137673" cy="81171"/>
            </a:xfrm>
            <a:prstGeom prst="bentConnector3">
              <a:avLst>
                <a:gd name="adj1" fmla="val 50000"/>
              </a:avLst>
            </a:prstGeom>
            <a:noFill/>
            <a:ln w="25400" cap="flat" cmpd="sng" algn="ctr">
              <a:solidFill>
                <a:srgbClr val="1F497D"/>
              </a:solidFill>
              <a:prstDash val="solid"/>
              <a:tailEnd type="none"/>
            </a:ln>
            <a:effectLst>
              <a:outerShdw blurRad="40000" dist="20000" dir="5400000" rotWithShape="0">
                <a:srgbClr val="000000">
                  <a:alpha val="38000"/>
                </a:srgbClr>
              </a:outerShdw>
            </a:effectLst>
          </p:spPr>
        </p:cxnSp>
      </p:grpSp>
      <p:sp>
        <p:nvSpPr>
          <p:cNvPr id="928" name="TextBox 389">
            <a:extLst>
              <a:ext uri="{FF2B5EF4-FFF2-40B4-BE49-F238E27FC236}">
                <a16:creationId xmlns:a16="http://schemas.microsoft.com/office/drawing/2014/main" id="{BA834834-1065-3B46-8211-8880067281BC}"/>
              </a:ext>
            </a:extLst>
          </p:cNvPr>
          <p:cNvSpPr txBox="1">
            <a:spLocks noChangeArrowheads="1"/>
          </p:cNvSpPr>
          <p:nvPr/>
        </p:nvSpPr>
        <p:spPr bwMode="auto">
          <a:xfrm>
            <a:off x="8435748" y="1844482"/>
            <a:ext cx="4270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700" kern="1200">
                <a:solidFill>
                  <a:prstClr val="black"/>
                </a:solidFill>
                <a:latin typeface="Calibri" charset="0"/>
              </a:rPr>
              <a:t>Data</a:t>
            </a:r>
          </a:p>
          <a:p>
            <a:pPr algn="ctr" defTabSz="457200"/>
            <a:r>
              <a:rPr lang="en-US" sz="700" kern="1200">
                <a:solidFill>
                  <a:prstClr val="black"/>
                </a:solidFill>
                <a:latin typeface="Calibri" charset="0"/>
              </a:rPr>
              <a:t>Access</a:t>
            </a:r>
          </a:p>
        </p:txBody>
      </p:sp>
      <p:sp>
        <p:nvSpPr>
          <p:cNvPr id="929" name="Up Arrow 928">
            <a:extLst>
              <a:ext uri="{FF2B5EF4-FFF2-40B4-BE49-F238E27FC236}">
                <a16:creationId xmlns:a16="http://schemas.microsoft.com/office/drawing/2014/main" id="{D5F666AB-1E49-6444-AB1C-C90B0E529D5E}"/>
              </a:ext>
            </a:extLst>
          </p:cNvPr>
          <p:cNvSpPr/>
          <p:nvPr/>
        </p:nvSpPr>
        <p:spPr bwMode="auto">
          <a:xfrm>
            <a:off x="8799285" y="1806382"/>
            <a:ext cx="152400" cy="393700"/>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30" name="Rounded Rectangle 197">
            <a:extLst>
              <a:ext uri="{FF2B5EF4-FFF2-40B4-BE49-F238E27FC236}">
                <a16:creationId xmlns:a16="http://schemas.microsoft.com/office/drawing/2014/main" id="{88995B2E-A8D4-634B-AF8D-BAF5144DD109}"/>
              </a:ext>
            </a:extLst>
          </p:cNvPr>
          <p:cNvSpPr>
            <a:spLocks noChangeArrowheads="1"/>
          </p:cNvSpPr>
          <p:nvPr/>
        </p:nvSpPr>
        <p:spPr bwMode="auto">
          <a:xfrm>
            <a:off x="4148249" y="3327400"/>
            <a:ext cx="1183684" cy="1677110"/>
          </a:xfrm>
          <a:prstGeom prst="roundRect">
            <a:avLst>
              <a:gd name="adj" fmla="val 7907"/>
            </a:avLst>
          </a:prstGeom>
          <a:solidFill>
            <a:srgbClr val="CCFFCC"/>
          </a:solidFill>
          <a:ln w="9525">
            <a:solidFill>
              <a:srgbClr val="1F497D"/>
            </a:solidFill>
            <a:round/>
            <a:headEnd/>
            <a:tailEnd/>
          </a:ln>
        </p:spPr>
        <p:txBody>
          <a:bodyPr lIns="36000" tIns="36000" rIns="36000" bIns="36000" anchor="t"/>
          <a:lstStyle/>
          <a:p>
            <a:pPr algn="ctr" defTabSz="457200"/>
            <a:r>
              <a:rPr lang="en-GB" sz="800" kern="1200" dirty="0">
                <a:ea typeface="ＭＳ Ｐゴシック"/>
                <a:cs typeface="+mn-cs"/>
              </a:rPr>
              <a:t>Data Repositories</a:t>
            </a:r>
          </a:p>
        </p:txBody>
      </p:sp>
      <p:sp>
        <p:nvSpPr>
          <p:cNvPr id="931" name="Rectangle 649">
            <a:extLst>
              <a:ext uri="{FF2B5EF4-FFF2-40B4-BE49-F238E27FC236}">
                <a16:creationId xmlns:a16="http://schemas.microsoft.com/office/drawing/2014/main" id="{182759A7-F4A5-014B-9B6B-D5A0534D611D}"/>
              </a:ext>
            </a:extLst>
          </p:cNvPr>
          <p:cNvSpPr>
            <a:spLocks noChangeArrowheads="1"/>
          </p:cNvSpPr>
          <p:nvPr/>
        </p:nvSpPr>
        <p:spPr bwMode="auto">
          <a:xfrm>
            <a:off x="4290591" y="3674261"/>
            <a:ext cx="906293" cy="386489"/>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1200" cap="small" spc="0" normalizeH="0" baseline="0" noProof="0" dirty="0">
                <a:ln>
                  <a:noFill/>
                </a:ln>
                <a:solidFill>
                  <a:prstClr val="black"/>
                </a:solidFill>
                <a:effectLst/>
                <a:uLnTx/>
                <a:uFillTx/>
                <a:ea typeface="ＭＳ Ｐゴシック"/>
                <a:cs typeface="MS PGothic" charset="0"/>
              </a:rPr>
              <a:t>Repository</a:t>
            </a:r>
          </a:p>
        </p:txBody>
      </p:sp>
      <p:sp>
        <p:nvSpPr>
          <p:cNvPr id="932" name="Rectangle 649">
            <a:extLst>
              <a:ext uri="{FF2B5EF4-FFF2-40B4-BE49-F238E27FC236}">
                <a16:creationId xmlns:a16="http://schemas.microsoft.com/office/drawing/2014/main" id="{9CC70FC8-B5C4-4B44-9531-501AFC4E6AC9}"/>
              </a:ext>
            </a:extLst>
          </p:cNvPr>
          <p:cNvSpPr>
            <a:spLocks noChangeArrowheads="1"/>
          </p:cNvSpPr>
          <p:nvPr/>
        </p:nvSpPr>
        <p:spPr bwMode="auto">
          <a:xfrm>
            <a:off x="4290591" y="4458561"/>
            <a:ext cx="906293" cy="386489"/>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1200" cap="small" spc="0" normalizeH="0" baseline="0" noProof="0" dirty="0">
                <a:ln>
                  <a:noFill/>
                </a:ln>
                <a:solidFill>
                  <a:prstClr val="black"/>
                </a:solidFill>
                <a:effectLst/>
                <a:uLnTx/>
                <a:uFillTx/>
                <a:ea typeface="ＭＳ Ｐゴシック"/>
                <a:cs typeface="MS PGothic" charset="0"/>
              </a:rPr>
              <a:t>Repository</a:t>
            </a:r>
          </a:p>
        </p:txBody>
      </p:sp>
      <p:sp>
        <p:nvSpPr>
          <p:cNvPr id="933" name="TextBox 2">
            <a:extLst>
              <a:ext uri="{FF2B5EF4-FFF2-40B4-BE49-F238E27FC236}">
                <a16:creationId xmlns:a16="http://schemas.microsoft.com/office/drawing/2014/main" id="{55E4C49F-9539-D544-92B0-D6EB88532019}"/>
              </a:ext>
            </a:extLst>
          </p:cNvPr>
          <p:cNvSpPr txBox="1">
            <a:spLocks noChangeArrowheads="1"/>
          </p:cNvSpPr>
          <p:nvPr/>
        </p:nvSpPr>
        <p:spPr bwMode="auto">
          <a:xfrm>
            <a:off x="3836988" y="5092430"/>
            <a:ext cx="17518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1200" kern="1200" dirty="0">
                <a:solidFill>
                  <a:srgbClr val="000000"/>
                </a:solidFill>
                <a:latin typeface="Calibri" charset="0"/>
              </a:rPr>
              <a:t>Data Processing within the data lake</a:t>
            </a:r>
          </a:p>
        </p:txBody>
      </p:sp>
      <p:sp>
        <p:nvSpPr>
          <p:cNvPr id="934" name="Up Arrow 933">
            <a:extLst>
              <a:ext uri="{FF2B5EF4-FFF2-40B4-BE49-F238E27FC236}">
                <a16:creationId xmlns:a16="http://schemas.microsoft.com/office/drawing/2014/main" id="{948F757D-E178-0247-B6A1-9050F53C9D79}"/>
              </a:ext>
            </a:extLst>
          </p:cNvPr>
          <p:cNvSpPr/>
          <p:nvPr/>
        </p:nvSpPr>
        <p:spPr bwMode="auto">
          <a:xfrm flipV="1">
            <a:off x="4657662" y="4143489"/>
            <a:ext cx="172150" cy="246284"/>
          </a:xfrm>
          <a:prstGeom prst="up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nvGrpSpPr>
          <p:cNvPr id="1048" name="Group 1">
            <a:extLst>
              <a:ext uri="{FF2B5EF4-FFF2-40B4-BE49-F238E27FC236}">
                <a16:creationId xmlns:a16="http://schemas.microsoft.com/office/drawing/2014/main" id="{4D2CCA25-1316-D945-AE98-EBE3297D3F05}"/>
              </a:ext>
            </a:extLst>
          </p:cNvPr>
          <p:cNvGrpSpPr>
            <a:grpSpLocks/>
          </p:cNvGrpSpPr>
          <p:nvPr/>
        </p:nvGrpSpPr>
        <p:grpSpPr bwMode="auto">
          <a:xfrm>
            <a:off x="5893648" y="4455347"/>
            <a:ext cx="588962" cy="376238"/>
            <a:chOff x="3521327" y="5529810"/>
            <a:chExt cx="588474" cy="355741"/>
          </a:xfrm>
        </p:grpSpPr>
        <p:sp>
          <p:nvSpPr>
            <p:cNvPr id="1095" name="Rectangle 1094">
              <a:extLst>
                <a:ext uri="{FF2B5EF4-FFF2-40B4-BE49-F238E27FC236}">
                  <a16:creationId xmlns:a16="http://schemas.microsoft.com/office/drawing/2014/main" id="{557FB7CB-9A89-E144-BCC0-F8D01243ED7A}"/>
                </a:ext>
              </a:extLst>
            </p:cNvPr>
            <p:cNvSpPr/>
            <p:nvPr/>
          </p:nvSpPr>
          <p:spPr bwMode="auto">
            <a:xfrm>
              <a:off x="3521327" y="5529810"/>
              <a:ext cx="588474" cy="355741"/>
            </a:xfrm>
            <a:prstGeom prst="rect">
              <a:avLst/>
            </a:prstGeom>
            <a:solidFill>
              <a:sysClr val="window" lastClr="FFFFFF"/>
            </a:solidFill>
            <a:ln w="19050"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wrap="none" lIns="36000" tIns="0" rIns="36000" bIns="0"/>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small" spc="0" normalizeH="0" baseline="0" noProof="0" dirty="0">
                  <a:ln>
                    <a:noFill/>
                  </a:ln>
                  <a:solidFill>
                    <a:prstClr val="black"/>
                  </a:solidFill>
                  <a:effectLst/>
                  <a:uLnTx/>
                  <a:uFillTx/>
                  <a:latin typeface="Arial"/>
                  <a:ea typeface="ＭＳ Ｐゴシック"/>
                  <a:cs typeface="+mn-cs"/>
                </a:rPr>
                <a:t>Information</a:t>
              </a:r>
            </a:p>
            <a:p>
              <a:pPr marL="0" marR="0" lvl="0" indent="0" defTabSz="457200" eaLnBrk="1" fontAlgn="auto" latinLnBrk="0" hangingPunct="1">
                <a:lnSpc>
                  <a:spcPct val="100000"/>
                </a:lnSpc>
                <a:spcBef>
                  <a:spcPts val="0"/>
                </a:spcBef>
                <a:spcAft>
                  <a:spcPts val="0"/>
                </a:spcAft>
                <a:buClrTx/>
                <a:buSzTx/>
                <a:buFontTx/>
                <a:buNone/>
                <a:tabLst/>
                <a:defRPr/>
              </a:pPr>
              <a:r>
                <a:rPr kumimoji="0" lang="en-GB" sz="700" b="0" i="0" u="none" strike="noStrike" kern="1200" cap="small" spc="0" normalizeH="0" baseline="0" noProof="0" dirty="0">
                  <a:ln>
                    <a:noFill/>
                  </a:ln>
                  <a:solidFill>
                    <a:prstClr val="black"/>
                  </a:solidFill>
                  <a:effectLst/>
                  <a:uLnTx/>
                  <a:uFillTx/>
                  <a:latin typeface="Arial"/>
                  <a:ea typeface="ＭＳ Ｐゴシック"/>
                  <a:cs typeface="+mn-cs"/>
                </a:rPr>
                <a:t>Broker</a:t>
              </a:r>
            </a:p>
          </p:txBody>
        </p:sp>
        <p:grpSp>
          <p:nvGrpSpPr>
            <p:cNvPr id="1096" name="Group 13">
              <a:extLst>
                <a:ext uri="{FF2B5EF4-FFF2-40B4-BE49-F238E27FC236}">
                  <a16:creationId xmlns:a16="http://schemas.microsoft.com/office/drawing/2014/main" id="{076B4EB0-D388-E64E-A3C6-8FC08066C410}"/>
                </a:ext>
              </a:extLst>
            </p:cNvPr>
            <p:cNvGrpSpPr>
              <a:grpSpLocks/>
            </p:cNvGrpSpPr>
            <p:nvPr/>
          </p:nvGrpSpPr>
          <p:grpSpPr bwMode="auto">
            <a:xfrm>
              <a:off x="3911907" y="5673080"/>
              <a:ext cx="140802" cy="178264"/>
              <a:chOff x="8324256" y="2233750"/>
              <a:chExt cx="693737" cy="763588"/>
            </a:xfrm>
          </p:grpSpPr>
          <p:sp>
            <p:nvSpPr>
              <p:cNvPr id="1097" name="Rectangle 1096">
                <a:extLst>
                  <a:ext uri="{FF2B5EF4-FFF2-40B4-BE49-F238E27FC236}">
                    <a16:creationId xmlns:a16="http://schemas.microsoft.com/office/drawing/2014/main" id="{6870D412-8EF3-1A4B-B5DB-EDBD50E2F41F}"/>
                  </a:ext>
                </a:extLst>
              </p:cNvPr>
              <p:cNvSpPr/>
              <p:nvPr/>
            </p:nvSpPr>
            <p:spPr bwMode="auto">
              <a:xfrm>
                <a:off x="8322390" y="2230866"/>
                <a:ext cx="695549" cy="765115"/>
              </a:xfrm>
              <a:prstGeom prst="rect">
                <a:avLst/>
              </a:prstGeom>
              <a:solidFill>
                <a:sysClr val="window" lastClr="FFFFFF"/>
              </a:solidFill>
              <a:ln w="19050" cap="flat" cmpd="sng" algn="ctr">
                <a:solidFill>
                  <a:srgbClr val="1F497D"/>
                </a:solidFill>
                <a:prstDash val="solid"/>
                <a:round/>
                <a:headEnd type="none" w="med" len="med"/>
                <a:tailEnd type="none" w="med" len="me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98" name="Plaque 1097">
                <a:extLst>
                  <a:ext uri="{FF2B5EF4-FFF2-40B4-BE49-F238E27FC236}">
                    <a16:creationId xmlns:a16="http://schemas.microsoft.com/office/drawing/2014/main" id="{5E12678D-75B6-4241-80C1-3874587F7981}"/>
                  </a:ext>
                </a:extLst>
              </p:cNvPr>
              <p:cNvSpPr/>
              <p:nvPr/>
            </p:nvSpPr>
            <p:spPr>
              <a:xfrm>
                <a:off x="8330203" y="2243725"/>
                <a:ext cx="679923" cy="745828"/>
              </a:xfrm>
              <a:prstGeom prst="plaque">
                <a:avLst>
                  <a:gd name="adj" fmla="val 38096"/>
                </a:avLst>
              </a:prstGeom>
              <a:solidFill>
                <a:sysClr val="window" lastClr="FFFFFF"/>
              </a:solidFill>
              <a:ln w="9525" cap="flat" cmpd="sng" algn="ctr">
                <a:solidFill>
                  <a:srgbClr val="1F497D"/>
                </a:solidFill>
                <a:prstDash val="solid"/>
              </a:ln>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99" name="Snip Same Side Corner Rectangle 1133">
                <a:extLst>
                  <a:ext uri="{FF2B5EF4-FFF2-40B4-BE49-F238E27FC236}">
                    <a16:creationId xmlns:a16="http://schemas.microsoft.com/office/drawing/2014/main" id="{6E8D63C3-2BBA-4447-BB66-DAC26B92FDCC}"/>
                  </a:ext>
                </a:extLst>
              </p:cNvPr>
              <p:cNvSpPr/>
              <p:nvPr/>
            </p:nvSpPr>
            <p:spPr bwMode="auto">
              <a:xfrm>
                <a:off x="8494324" y="2410894"/>
                <a:ext cx="351681" cy="372914"/>
              </a:xfrm>
              <a:prstGeom prst="snip2SameRect">
                <a:avLst>
                  <a:gd name="adj1" fmla="val 22549"/>
                  <a:gd name="adj2" fmla="val 0"/>
                </a:avLst>
              </a:prstGeom>
              <a:solidFill>
                <a:srgbClr val="9DD7E2"/>
              </a:solidFill>
              <a:ln w="9525" cap="flat" cmpd="sng" algn="ctr">
                <a:solidFill>
                  <a:srgbClr val="1F497D"/>
                </a:solidFill>
                <a:prstDash val="solid"/>
              </a:ln>
              <a:effectLst>
                <a:outerShdw blurRad="40000" dist="23000" dir="5400000" rotWithShape="0">
                  <a:srgbClr val="000000">
                    <a:alpha val="35000"/>
                  </a:srgbClr>
                </a:outerShdw>
              </a:effectLst>
            </p:spPr>
            <p:txBody>
              <a:bodyPr lIns="36000" tIns="36000" rIns="36000" bIns="36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sp>
        <p:nvSpPr>
          <p:cNvPr id="1100" name="Rounded Rectangle 197">
            <a:extLst>
              <a:ext uri="{FF2B5EF4-FFF2-40B4-BE49-F238E27FC236}">
                <a16:creationId xmlns:a16="http://schemas.microsoft.com/office/drawing/2014/main" id="{BA292163-9219-2C4E-A708-C6D8886E4C4C}"/>
              </a:ext>
            </a:extLst>
          </p:cNvPr>
          <p:cNvSpPr>
            <a:spLocks noChangeArrowheads="1"/>
          </p:cNvSpPr>
          <p:nvPr/>
        </p:nvSpPr>
        <p:spPr bwMode="auto">
          <a:xfrm>
            <a:off x="5730147" y="3722687"/>
            <a:ext cx="885825" cy="428625"/>
          </a:xfrm>
          <a:prstGeom prst="roundRect">
            <a:avLst>
              <a:gd name="adj" fmla="val 7907"/>
            </a:avLst>
          </a:prstGeom>
          <a:solidFill>
            <a:srgbClr val="CCFFCC"/>
          </a:solidFill>
          <a:ln w="9525">
            <a:solidFill>
              <a:srgbClr val="1F497D"/>
            </a:solidFill>
            <a:round/>
            <a:headEnd/>
            <a:tailEnd/>
          </a:ln>
        </p:spPr>
        <p:txBody>
          <a:bodyPr lIns="36000" tIns="36000" rIns="36000" bIns="36000" anchor="ctr"/>
          <a:lstStyle/>
          <a:p>
            <a:pPr algn="ctr" defTabSz="457200"/>
            <a:r>
              <a:rPr lang="en-GB" sz="800" kern="1200" dirty="0">
                <a:ea typeface="ＭＳ Ｐゴシック"/>
                <a:cs typeface="+mn-cs"/>
              </a:rPr>
              <a:t>Data Repositories</a:t>
            </a:r>
          </a:p>
        </p:txBody>
      </p:sp>
      <p:sp>
        <p:nvSpPr>
          <p:cNvPr id="1101" name="Left-Right Arrow 141">
            <a:extLst>
              <a:ext uri="{FF2B5EF4-FFF2-40B4-BE49-F238E27FC236}">
                <a16:creationId xmlns:a16="http://schemas.microsoft.com/office/drawing/2014/main" id="{0B0F2887-A325-5C4F-A8DB-2A6860871C59}"/>
              </a:ext>
            </a:extLst>
          </p:cNvPr>
          <p:cNvSpPr/>
          <p:nvPr/>
        </p:nvSpPr>
        <p:spPr>
          <a:xfrm rot="5400000">
            <a:off x="6092892" y="4253514"/>
            <a:ext cx="207962" cy="130175"/>
          </a:xfrm>
          <a:prstGeom prst="leftRight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102" name="TextBox 409">
            <a:extLst>
              <a:ext uri="{FF2B5EF4-FFF2-40B4-BE49-F238E27FC236}">
                <a16:creationId xmlns:a16="http://schemas.microsoft.com/office/drawing/2014/main" id="{D4349DCF-6B08-E845-8711-3EC63F6B7009}"/>
              </a:ext>
            </a:extLst>
          </p:cNvPr>
          <p:cNvSpPr txBox="1">
            <a:spLocks noChangeArrowheads="1"/>
          </p:cNvSpPr>
          <p:nvPr/>
        </p:nvSpPr>
        <p:spPr bwMode="auto">
          <a:xfrm>
            <a:off x="5541482" y="5095409"/>
            <a:ext cx="12735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a:r>
              <a:rPr lang="en-US" sz="1200" kern="1200" dirty="0">
                <a:solidFill>
                  <a:srgbClr val="000000"/>
                </a:solidFill>
                <a:latin typeface="Calibri" charset="0"/>
              </a:rPr>
              <a:t>Automated maintenance</a:t>
            </a:r>
          </a:p>
        </p:txBody>
      </p:sp>
      <p:sp>
        <p:nvSpPr>
          <p:cNvPr id="1103" name="Rectangle 649">
            <a:extLst>
              <a:ext uri="{FF2B5EF4-FFF2-40B4-BE49-F238E27FC236}">
                <a16:creationId xmlns:a16="http://schemas.microsoft.com/office/drawing/2014/main" id="{10F281E8-DE5F-AC47-9BC3-796FA5F186BC}"/>
              </a:ext>
            </a:extLst>
          </p:cNvPr>
          <p:cNvSpPr>
            <a:spLocks noChangeArrowheads="1"/>
          </p:cNvSpPr>
          <p:nvPr/>
        </p:nvSpPr>
        <p:spPr bwMode="auto">
          <a:xfrm>
            <a:off x="8242300" y="1333500"/>
            <a:ext cx="152400" cy="215900"/>
          </a:xfrm>
          <a:prstGeom prst="rect">
            <a:avLst/>
          </a:prstGeom>
          <a:solidFill>
            <a:sysClr val="window" lastClr="FFFFFF"/>
          </a:solidFill>
          <a:ln w="19050">
            <a:solidFill>
              <a:srgbClr val="1F497D"/>
            </a:solidFill>
            <a:miter lim="800000"/>
            <a:headEnd/>
            <a:tailEnd/>
          </a:ln>
        </p:spPr>
        <p:txBody>
          <a:bodyPr wrap="none" lIns="36000" tIns="0" rIns="36000" bIns="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000" b="0" i="0" u="none" strike="noStrike" kern="1200" cap="small" spc="0" normalizeH="0" baseline="0" noProof="0" dirty="0">
              <a:ln>
                <a:noFill/>
              </a:ln>
              <a:solidFill>
                <a:prstClr val="black"/>
              </a:solidFill>
              <a:effectLst/>
              <a:uLnTx/>
              <a:uFillTx/>
              <a:ea typeface="ＭＳ Ｐゴシック"/>
              <a:cs typeface="MS PGothic" charset="0"/>
            </a:endParaRPr>
          </a:p>
        </p:txBody>
      </p:sp>
      <p:sp>
        <p:nvSpPr>
          <p:cNvPr id="4" name="TextBox 3">
            <a:extLst>
              <a:ext uri="{FF2B5EF4-FFF2-40B4-BE49-F238E27FC236}">
                <a16:creationId xmlns:a16="http://schemas.microsoft.com/office/drawing/2014/main" id="{1EB31E96-2969-A94F-A0E4-168C5F82E41A}"/>
              </a:ext>
            </a:extLst>
          </p:cNvPr>
          <p:cNvSpPr txBox="1"/>
          <p:nvPr/>
        </p:nvSpPr>
        <p:spPr>
          <a:xfrm>
            <a:off x="8089900" y="1562100"/>
            <a:ext cx="748923" cy="230832"/>
          </a:xfrm>
          <a:prstGeom prst="rect">
            <a:avLst/>
          </a:prstGeom>
          <a:noFill/>
        </p:spPr>
        <p:txBody>
          <a:bodyPr wrap="none" rtlCol="0">
            <a:spAutoFit/>
          </a:bodyPr>
          <a:lstStyle/>
          <a:p>
            <a:r>
              <a:rPr lang="en-US" sz="900" dirty="0"/>
              <a:t>Application</a:t>
            </a:r>
          </a:p>
        </p:txBody>
      </p:sp>
    </p:spTree>
    <p:extLst>
      <p:ext uri="{BB962C8B-B14F-4D97-AF65-F5344CB8AC3E}">
        <p14:creationId xmlns:p14="http://schemas.microsoft.com/office/powerpoint/2010/main" val="301116055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C393-7A96-894E-9DA0-7BD9A8E449FE}"/>
              </a:ext>
            </a:extLst>
          </p:cNvPr>
          <p:cNvSpPr>
            <a:spLocks noGrp="1"/>
          </p:cNvSpPr>
          <p:nvPr>
            <p:ph type="title"/>
          </p:nvPr>
        </p:nvSpPr>
        <p:spPr/>
        <p:txBody>
          <a:bodyPr/>
          <a:lstStyle/>
          <a:p>
            <a:r>
              <a:rPr lang="en-US" dirty="0"/>
              <a:t>Data lakes v data warehouses – what has changed?</a:t>
            </a:r>
          </a:p>
        </p:txBody>
      </p:sp>
      <p:sp>
        <p:nvSpPr>
          <p:cNvPr id="3" name="Content Placeholder 2">
            <a:extLst>
              <a:ext uri="{FF2B5EF4-FFF2-40B4-BE49-F238E27FC236}">
                <a16:creationId xmlns:a16="http://schemas.microsoft.com/office/drawing/2014/main" id="{269C5363-B42D-054B-A196-7F0A697F7D3D}"/>
              </a:ext>
            </a:extLst>
          </p:cNvPr>
          <p:cNvSpPr>
            <a:spLocks noGrp="1"/>
          </p:cNvSpPr>
          <p:nvPr>
            <p:ph idx="1"/>
          </p:nvPr>
        </p:nvSpPr>
        <p:spPr/>
        <p:txBody>
          <a:bodyPr/>
          <a:lstStyle/>
          <a:p>
            <a:r>
              <a:rPr lang="en-US" dirty="0"/>
              <a:t>The data lakes are a hub</a:t>
            </a:r>
          </a:p>
          <a:p>
            <a:pPr lvl="1"/>
            <a:r>
              <a:rPr lang="en-US" dirty="0"/>
              <a:t>Receiving information about the current state of the business</a:t>
            </a:r>
          </a:p>
          <a:p>
            <a:pPr lvl="1"/>
            <a:r>
              <a:rPr lang="en-US" dirty="0"/>
              <a:t>Supplying insight to drive the business</a:t>
            </a:r>
          </a:p>
          <a:p>
            <a:pPr lvl="1"/>
            <a:r>
              <a:rPr lang="en-US" dirty="0"/>
              <a:t>Supporting the development of real-time analytics</a:t>
            </a:r>
          </a:p>
          <a:p>
            <a:endParaRPr lang="en-US" dirty="0"/>
          </a:p>
          <a:p>
            <a:r>
              <a:rPr lang="en-US" dirty="0"/>
              <a:t>Warehouse is a flow left to right</a:t>
            </a:r>
          </a:p>
          <a:p>
            <a:pPr lvl="1"/>
            <a:r>
              <a:rPr lang="en-US" dirty="0"/>
              <a:t>Adjusting the truth from the “operational systems”</a:t>
            </a:r>
          </a:p>
          <a:p>
            <a:pPr lvl="1"/>
            <a:r>
              <a:rPr lang="en-US" dirty="0"/>
              <a:t>Creating views of the past for downstream consumption</a:t>
            </a:r>
          </a:p>
        </p:txBody>
      </p:sp>
      <p:sp>
        <p:nvSpPr>
          <p:cNvPr id="4" name="Slide Number Placeholder 3">
            <a:extLst>
              <a:ext uri="{FF2B5EF4-FFF2-40B4-BE49-F238E27FC236}">
                <a16:creationId xmlns:a16="http://schemas.microsoft.com/office/drawing/2014/main" id="{2DCEE9BF-ECF6-3141-B330-B9D68A7D9895}"/>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7</a:t>
            </a:fld>
            <a:endParaRPr lang="en-US" sz="1000"/>
          </a:p>
        </p:txBody>
      </p:sp>
      <p:sp>
        <p:nvSpPr>
          <p:cNvPr id="5" name="TextBox 4">
            <a:extLst>
              <a:ext uri="{FF2B5EF4-FFF2-40B4-BE49-F238E27FC236}">
                <a16:creationId xmlns:a16="http://schemas.microsoft.com/office/drawing/2014/main" id="{DD4864AA-DCEB-EA46-894A-BCF0E03AF5C6}"/>
              </a:ext>
            </a:extLst>
          </p:cNvPr>
          <p:cNvSpPr txBox="1"/>
          <p:nvPr/>
        </p:nvSpPr>
        <p:spPr>
          <a:xfrm>
            <a:off x="787401" y="4114800"/>
            <a:ext cx="7404100" cy="523220"/>
          </a:xfrm>
          <a:prstGeom prst="rect">
            <a:avLst/>
          </a:prstGeom>
          <a:noFill/>
        </p:spPr>
        <p:txBody>
          <a:bodyPr wrap="square" rtlCol="0">
            <a:spAutoFit/>
          </a:bodyPr>
          <a:lstStyle/>
          <a:p>
            <a:r>
              <a:rPr lang="en-US" b="1" dirty="0">
                <a:solidFill>
                  <a:srgbClr val="002060"/>
                </a:solidFill>
              </a:rPr>
              <a:t>Note </a:t>
            </a:r>
            <a:r>
              <a:rPr lang="en-US" dirty="0">
                <a:solidFill>
                  <a:srgbClr val="002060"/>
                </a:solidFill>
              </a:rPr>
              <a:t>the data warehouse remains vital for regulatory and other types of reporting and lives inside the data lake</a:t>
            </a:r>
          </a:p>
        </p:txBody>
      </p:sp>
    </p:spTree>
    <p:extLst>
      <p:ext uri="{BB962C8B-B14F-4D97-AF65-F5344CB8AC3E}">
        <p14:creationId xmlns:p14="http://schemas.microsoft.com/office/powerpoint/2010/main" val="177561481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p:txBody>
          <a:bodyPr>
            <a:normAutofit/>
          </a:bodyPr>
          <a:lstStyle/>
          <a:p>
            <a:r>
              <a:rPr lang="en-US" dirty="0">
                <a:latin typeface="Arial" charset="0"/>
                <a:ea typeface="MS PGothic" charset="0"/>
              </a:rPr>
              <a:t>Data lake as a hub</a:t>
            </a:r>
          </a:p>
        </p:txBody>
      </p:sp>
      <p:sp>
        <p:nvSpPr>
          <p:cNvPr id="85" name="Rectangle 84"/>
          <p:cNvSpPr/>
          <p:nvPr/>
        </p:nvSpPr>
        <p:spPr>
          <a:xfrm>
            <a:off x="4344459" y="2786441"/>
            <a:ext cx="238113" cy="21008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dirty="0">
              <a:solidFill>
                <a:srgbClr val="1F497D"/>
              </a:solidFill>
              <a:latin typeface="Calibri"/>
              <a:ea typeface="+mn-ea"/>
              <a:cs typeface="Calibri"/>
            </a:endParaRPr>
          </a:p>
        </p:txBody>
      </p:sp>
      <p:sp>
        <p:nvSpPr>
          <p:cNvPr id="86" name="Rectangle 85"/>
          <p:cNvSpPr/>
          <p:nvPr/>
        </p:nvSpPr>
        <p:spPr>
          <a:xfrm>
            <a:off x="4344459" y="3072308"/>
            <a:ext cx="238113" cy="21008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dirty="0">
              <a:solidFill>
                <a:srgbClr val="1F497D"/>
              </a:solidFill>
              <a:latin typeface="Calibri"/>
              <a:ea typeface="+mn-ea"/>
              <a:cs typeface="Calibri"/>
            </a:endParaRPr>
          </a:p>
        </p:txBody>
      </p:sp>
      <p:sp>
        <p:nvSpPr>
          <p:cNvPr id="87" name="Rectangle 86"/>
          <p:cNvSpPr/>
          <p:nvPr/>
        </p:nvSpPr>
        <p:spPr>
          <a:xfrm>
            <a:off x="4344459" y="3358175"/>
            <a:ext cx="238113" cy="21008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dirty="0">
              <a:solidFill>
                <a:srgbClr val="1F497D"/>
              </a:solidFill>
              <a:latin typeface="Calibri"/>
              <a:ea typeface="+mn-ea"/>
              <a:cs typeface="Calibri"/>
            </a:endParaRPr>
          </a:p>
        </p:txBody>
      </p:sp>
      <p:sp>
        <p:nvSpPr>
          <p:cNvPr id="88" name="Rectangle 87"/>
          <p:cNvSpPr/>
          <p:nvPr/>
        </p:nvSpPr>
        <p:spPr>
          <a:xfrm>
            <a:off x="4344459" y="3644042"/>
            <a:ext cx="238113" cy="21008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dirty="0">
              <a:solidFill>
                <a:srgbClr val="1F497D"/>
              </a:solidFill>
              <a:latin typeface="Calibri"/>
              <a:ea typeface="+mn-ea"/>
              <a:cs typeface="Calibri"/>
            </a:endParaRPr>
          </a:p>
        </p:txBody>
      </p:sp>
      <p:sp>
        <p:nvSpPr>
          <p:cNvPr id="89" name="Rectangle 88"/>
          <p:cNvSpPr/>
          <p:nvPr/>
        </p:nvSpPr>
        <p:spPr>
          <a:xfrm>
            <a:off x="4344459" y="3929908"/>
            <a:ext cx="238113" cy="21008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dirty="0">
              <a:solidFill>
                <a:srgbClr val="1F497D"/>
              </a:solidFill>
              <a:latin typeface="Calibri"/>
              <a:ea typeface="+mn-ea"/>
              <a:cs typeface="Calibri"/>
            </a:endParaRPr>
          </a:p>
        </p:txBody>
      </p:sp>
      <p:sp>
        <p:nvSpPr>
          <p:cNvPr id="90" name="TextBox 25"/>
          <p:cNvSpPr txBox="1">
            <a:spLocks noChangeArrowheads="1"/>
          </p:cNvSpPr>
          <p:nvPr/>
        </p:nvSpPr>
        <p:spPr bwMode="auto">
          <a:xfrm>
            <a:off x="3535444" y="1668736"/>
            <a:ext cx="935831"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dirty="0">
                <a:latin typeface="Calibri" charset="0"/>
              </a:rPr>
              <a:t>Exchange of data and insight</a:t>
            </a:r>
          </a:p>
        </p:txBody>
      </p:sp>
      <p:sp>
        <p:nvSpPr>
          <p:cNvPr id="91" name="TextBox 30"/>
          <p:cNvSpPr txBox="1">
            <a:spLocks noChangeArrowheads="1"/>
          </p:cNvSpPr>
          <p:nvPr/>
        </p:nvSpPr>
        <p:spPr bwMode="auto">
          <a:xfrm>
            <a:off x="1436046" y="2326655"/>
            <a:ext cx="114965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50" dirty="0">
                <a:latin typeface="Calibri" charset="0"/>
              </a:rPr>
              <a:t>Requests for action and push of status information</a:t>
            </a:r>
          </a:p>
        </p:txBody>
      </p:sp>
      <p:sp>
        <p:nvSpPr>
          <p:cNvPr id="92" name="Rounded Rectangle 359"/>
          <p:cNvSpPr>
            <a:spLocks noChangeArrowheads="1"/>
          </p:cNvSpPr>
          <p:nvPr/>
        </p:nvSpPr>
        <p:spPr bwMode="auto">
          <a:xfrm>
            <a:off x="2638302" y="1820065"/>
            <a:ext cx="842963" cy="2855972"/>
          </a:xfrm>
          <a:prstGeom prst="roundRect">
            <a:avLst>
              <a:gd name="adj" fmla="val 5343"/>
            </a:avLst>
          </a:prstGeom>
          <a:solidFill>
            <a:srgbClr val="C6E9F2"/>
          </a:solidFill>
          <a:ln w="12700">
            <a:solidFill>
              <a:srgbClr val="1F497D"/>
            </a:solidFill>
            <a:round/>
            <a:headEnd/>
            <a:tailEnd/>
          </a:ln>
        </p:spPr>
        <p:txBody>
          <a:bodyPr wrap="none" tIns="0" bIns="0"/>
          <a:lstStyle/>
          <a:p>
            <a:pPr algn="ctr" defTabSz="685800">
              <a:defRPr/>
            </a:pPr>
            <a:r>
              <a:rPr lang="en-GB" sz="750">
                <a:solidFill>
                  <a:sysClr val="windowText" lastClr="000000"/>
                </a:solidFill>
              </a:rPr>
              <a:t>Enterprise IT</a:t>
            </a:r>
          </a:p>
        </p:txBody>
      </p:sp>
      <p:sp>
        <p:nvSpPr>
          <p:cNvPr id="93" name="Rounded Rectangle 60"/>
          <p:cNvSpPr>
            <a:spLocks noChangeArrowheads="1"/>
          </p:cNvSpPr>
          <p:nvPr/>
        </p:nvSpPr>
        <p:spPr bwMode="auto">
          <a:xfrm>
            <a:off x="2683546" y="4209312"/>
            <a:ext cx="738188" cy="402431"/>
          </a:xfrm>
          <a:prstGeom prst="roundRect">
            <a:avLst>
              <a:gd name="adj" fmla="val 13954"/>
            </a:avLst>
          </a:prstGeom>
          <a:solidFill>
            <a:srgbClr val="1F497D"/>
          </a:solidFill>
          <a:ln w="12700">
            <a:solidFill>
              <a:sysClr val="window" lastClr="FFFFFF"/>
            </a:solidFill>
            <a:round/>
            <a:headEnd/>
            <a:tailEnd/>
          </a:ln>
        </p:spPr>
        <p:txBody>
          <a:bodyPr lIns="27000" tIns="27000" rIns="27000" bIns="27000" anchor="ctr"/>
          <a:lstStyle/>
          <a:p>
            <a:pPr algn="ctr" defTabSz="685800">
              <a:defRPr/>
            </a:pPr>
            <a:r>
              <a:rPr lang="en-GB" sz="825" dirty="0">
                <a:solidFill>
                  <a:sysClr val="window" lastClr="FFFFFF"/>
                </a:solidFill>
              </a:rPr>
              <a:t>Other Data Lakes</a:t>
            </a:r>
          </a:p>
        </p:txBody>
      </p:sp>
      <p:sp>
        <p:nvSpPr>
          <p:cNvPr id="94" name="Rounded Rectangle 60"/>
          <p:cNvSpPr>
            <a:spLocks noChangeArrowheads="1"/>
          </p:cNvSpPr>
          <p:nvPr/>
        </p:nvSpPr>
        <p:spPr bwMode="auto">
          <a:xfrm>
            <a:off x="2675211" y="2782943"/>
            <a:ext cx="753666" cy="425053"/>
          </a:xfrm>
          <a:prstGeom prst="roundRect">
            <a:avLst>
              <a:gd name="adj" fmla="val 13476"/>
            </a:avLst>
          </a:prstGeom>
          <a:solidFill>
            <a:sysClr val="window" lastClr="FFFFFF"/>
          </a:solidFill>
          <a:ln w="12700">
            <a:solidFill>
              <a:srgbClr val="1F497D"/>
            </a:solidFill>
            <a:round/>
            <a:headEnd/>
            <a:tailEnd/>
          </a:ln>
        </p:spPr>
        <p:txBody>
          <a:bodyPr lIns="27000" tIns="27000" rIns="27000" bIns="27000" anchor="ctr"/>
          <a:lstStyle/>
          <a:p>
            <a:pPr algn="ctr" defTabSz="685800">
              <a:defRPr/>
            </a:pPr>
            <a:r>
              <a:rPr lang="en-GB" sz="788" dirty="0">
                <a:solidFill>
                  <a:sysClr val="windowText" lastClr="000000"/>
                </a:solidFill>
                <a:latin typeface="Calibri"/>
                <a:ea typeface="+mn-ea"/>
                <a:cs typeface="MS PGothic" charset="0"/>
              </a:rPr>
              <a:t>Systems of Engagement</a:t>
            </a:r>
          </a:p>
        </p:txBody>
      </p:sp>
      <p:sp>
        <p:nvSpPr>
          <p:cNvPr id="95" name="Rounded Rectangle 60"/>
          <p:cNvSpPr>
            <a:spLocks noChangeArrowheads="1"/>
          </p:cNvSpPr>
          <p:nvPr/>
        </p:nvSpPr>
        <p:spPr bwMode="auto">
          <a:xfrm>
            <a:off x="2675211" y="3733062"/>
            <a:ext cx="753666" cy="425053"/>
          </a:xfrm>
          <a:prstGeom prst="roundRect">
            <a:avLst>
              <a:gd name="adj" fmla="val 13476"/>
            </a:avLst>
          </a:prstGeom>
          <a:solidFill>
            <a:sysClr val="window" lastClr="FFFFFF"/>
          </a:solidFill>
          <a:ln w="12700">
            <a:solidFill>
              <a:srgbClr val="1F497D"/>
            </a:solidFill>
            <a:round/>
            <a:headEnd/>
            <a:tailEnd/>
          </a:ln>
        </p:spPr>
        <p:txBody>
          <a:bodyPr lIns="27000" tIns="27000" rIns="27000" bIns="27000" anchor="ctr"/>
          <a:lstStyle/>
          <a:p>
            <a:pPr algn="ctr" defTabSz="685800">
              <a:defRPr/>
            </a:pPr>
            <a:r>
              <a:rPr lang="en-GB" sz="788" dirty="0">
                <a:solidFill>
                  <a:sysClr val="windowText" lastClr="000000"/>
                </a:solidFill>
                <a:latin typeface="Calibri"/>
                <a:ea typeface="+mn-ea"/>
                <a:cs typeface="MS PGothic" charset="0"/>
              </a:rPr>
              <a:t>Systems of Automation</a:t>
            </a:r>
          </a:p>
        </p:txBody>
      </p:sp>
      <p:sp>
        <p:nvSpPr>
          <p:cNvPr id="96" name="Rounded Rectangle 60"/>
          <p:cNvSpPr>
            <a:spLocks noChangeArrowheads="1"/>
          </p:cNvSpPr>
          <p:nvPr/>
        </p:nvSpPr>
        <p:spPr bwMode="auto">
          <a:xfrm>
            <a:off x="2675211" y="2012577"/>
            <a:ext cx="753666" cy="425053"/>
          </a:xfrm>
          <a:prstGeom prst="roundRect">
            <a:avLst>
              <a:gd name="adj" fmla="val 13476"/>
            </a:avLst>
          </a:prstGeom>
          <a:solidFill>
            <a:sysClr val="window" lastClr="FFFFFF"/>
          </a:solidFill>
          <a:ln w="12700">
            <a:solidFill>
              <a:srgbClr val="1F497D"/>
            </a:solidFill>
            <a:round/>
            <a:headEnd/>
            <a:tailEnd/>
          </a:ln>
        </p:spPr>
        <p:txBody>
          <a:bodyPr lIns="27000" tIns="27000" rIns="27000" bIns="27000" anchor="ctr"/>
          <a:lstStyle/>
          <a:p>
            <a:pPr algn="ctr" defTabSz="685800">
              <a:defRPr/>
            </a:pPr>
            <a:r>
              <a:rPr lang="en-GB" sz="788" dirty="0">
                <a:solidFill>
                  <a:sysClr val="windowText" lastClr="000000"/>
                </a:solidFill>
                <a:latin typeface="Calibri"/>
                <a:ea typeface="+mn-ea"/>
                <a:cs typeface="MS PGothic" charset="0"/>
              </a:rPr>
              <a:t>Systems of Record</a:t>
            </a:r>
          </a:p>
        </p:txBody>
      </p:sp>
      <p:sp>
        <p:nvSpPr>
          <p:cNvPr id="97" name="Rounded Rectangle 60"/>
          <p:cNvSpPr>
            <a:spLocks noChangeArrowheads="1"/>
          </p:cNvSpPr>
          <p:nvPr/>
        </p:nvSpPr>
        <p:spPr bwMode="auto">
          <a:xfrm>
            <a:off x="2675211" y="3258001"/>
            <a:ext cx="753666" cy="425054"/>
          </a:xfrm>
          <a:prstGeom prst="roundRect">
            <a:avLst>
              <a:gd name="adj" fmla="val 13476"/>
            </a:avLst>
          </a:prstGeom>
          <a:solidFill>
            <a:sysClr val="window" lastClr="FFFFFF"/>
          </a:solidFill>
          <a:ln w="12700">
            <a:solidFill>
              <a:srgbClr val="1F497D"/>
            </a:solidFill>
            <a:round/>
            <a:headEnd/>
            <a:tailEnd/>
          </a:ln>
        </p:spPr>
        <p:txBody>
          <a:bodyPr lIns="27000" tIns="27000" rIns="27000" bIns="27000" anchor="ctr"/>
          <a:lstStyle/>
          <a:p>
            <a:pPr algn="ctr" defTabSz="685800">
              <a:defRPr/>
            </a:pPr>
            <a:r>
              <a:rPr lang="en-GB" sz="788" dirty="0">
                <a:solidFill>
                  <a:sysClr val="windowText" lastClr="000000"/>
                </a:solidFill>
                <a:latin typeface="Calibri"/>
                <a:ea typeface="+mn-ea"/>
                <a:cs typeface="MS PGothic" charset="0"/>
              </a:rPr>
              <a:t>New Sources</a:t>
            </a:r>
          </a:p>
        </p:txBody>
      </p:sp>
      <p:sp>
        <p:nvSpPr>
          <p:cNvPr id="98" name="Up-Down Arrow 97"/>
          <p:cNvSpPr/>
          <p:nvPr/>
        </p:nvSpPr>
        <p:spPr>
          <a:xfrm>
            <a:off x="2977885" y="2478321"/>
            <a:ext cx="168080" cy="294115"/>
          </a:xfrm>
          <a:prstGeom prst="upDownArrow">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dirty="0">
              <a:solidFill>
                <a:srgbClr val="1F497D"/>
              </a:solidFill>
              <a:latin typeface="Calibri"/>
              <a:ea typeface="+mn-ea"/>
              <a:cs typeface="Calibri"/>
            </a:endParaRPr>
          </a:p>
        </p:txBody>
      </p:sp>
      <p:cxnSp>
        <p:nvCxnSpPr>
          <p:cNvPr id="99" name="Straight Connector 98"/>
          <p:cNvCxnSpPr>
            <a:stCxn id="89" idx="1"/>
            <a:endCxn id="93" idx="3"/>
          </p:cNvCxnSpPr>
          <p:nvPr/>
        </p:nvCxnSpPr>
        <p:spPr bwMode="auto">
          <a:xfrm flipH="1">
            <a:off x="3421734" y="4034950"/>
            <a:ext cx="922726" cy="375578"/>
          </a:xfrm>
          <a:prstGeom prst="line">
            <a:avLst/>
          </a:prstGeom>
          <a:solidFill>
            <a:srgbClr val="CC99FF"/>
          </a:solidFill>
          <a:ln w="76200" cap="flat" cmpd="tri" algn="ctr">
            <a:solidFill>
              <a:srgbClr val="1F497D"/>
            </a:solidFill>
            <a:prstDash val="solid"/>
            <a:round/>
            <a:headEnd type="arrow"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0" name="Straight Connector 99"/>
          <p:cNvCxnSpPr>
            <a:stCxn id="86" idx="1"/>
            <a:endCxn id="94" idx="3"/>
          </p:cNvCxnSpPr>
          <p:nvPr/>
        </p:nvCxnSpPr>
        <p:spPr bwMode="auto">
          <a:xfrm flipH="1" flipV="1">
            <a:off x="3428877" y="2995469"/>
            <a:ext cx="915582" cy="181880"/>
          </a:xfrm>
          <a:prstGeom prst="line">
            <a:avLst/>
          </a:prstGeom>
          <a:solidFill>
            <a:srgbClr val="CC99FF"/>
          </a:solidFill>
          <a:ln w="76200" cap="flat" cmpd="tri" algn="ctr">
            <a:solidFill>
              <a:srgbClr val="1F497D"/>
            </a:solidFill>
            <a:prstDash val="solid"/>
            <a:round/>
            <a:headEnd type="arrow"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1" name="Straight Connector 100"/>
          <p:cNvCxnSpPr>
            <a:stCxn id="88" idx="1"/>
            <a:endCxn id="95" idx="3"/>
          </p:cNvCxnSpPr>
          <p:nvPr/>
        </p:nvCxnSpPr>
        <p:spPr bwMode="auto">
          <a:xfrm flipH="1">
            <a:off x="3428877" y="3749083"/>
            <a:ext cx="915582" cy="196505"/>
          </a:xfrm>
          <a:prstGeom prst="line">
            <a:avLst/>
          </a:prstGeom>
          <a:solidFill>
            <a:srgbClr val="CC99FF"/>
          </a:solidFill>
          <a:ln w="76200" cap="flat" cmpd="tri" algn="ctr">
            <a:solidFill>
              <a:srgbClr val="1F497D"/>
            </a:solidFill>
            <a:prstDash val="solid"/>
            <a:round/>
            <a:headEnd type="arrow"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2" name="Straight Connector 101"/>
          <p:cNvCxnSpPr>
            <a:stCxn id="87" idx="1"/>
            <a:endCxn id="97" idx="3"/>
          </p:cNvCxnSpPr>
          <p:nvPr/>
        </p:nvCxnSpPr>
        <p:spPr bwMode="auto">
          <a:xfrm flipH="1">
            <a:off x="3428877" y="3463216"/>
            <a:ext cx="915582" cy="7313"/>
          </a:xfrm>
          <a:prstGeom prst="line">
            <a:avLst/>
          </a:prstGeom>
          <a:solidFill>
            <a:srgbClr val="CC99FF"/>
          </a:solidFill>
          <a:ln w="76200" cap="flat" cmpd="tri" algn="ctr">
            <a:solidFill>
              <a:srgbClr val="1F497D"/>
            </a:solidFill>
            <a:prstDash val="solid"/>
            <a:round/>
            <a:headEnd type="arrow"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3" name="Straight Connector 102"/>
          <p:cNvCxnSpPr>
            <a:stCxn id="96" idx="3"/>
            <a:endCxn id="85" idx="1"/>
          </p:cNvCxnSpPr>
          <p:nvPr/>
        </p:nvCxnSpPr>
        <p:spPr bwMode="auto">
          <a:xfrm>
            <a:off x="3428877" y="2225104"/>
            <a:ext cx="915582" cy="666378"/>
          </a:xfrm>
          <a:prstGeom prst="line">
            <a:avLst/>
          </a:prstGeom>
          <a:solidFill>
            <a:srgbClr val="CC99FF"/>
          </a:solidFill>
          <a:ln w="76200" cap="flat" cmpd="tri" algn="ctr">
            <a:solidFill>
              <a:srgbClr val="1F497D"/>
            </a:solidFill>
            <a:prstDash val="solid"/>
            <a:round/>
            <a:headEnd type="arrow"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4" name="Rounded Rectangle 103"/>
          <p:cNvSpPr/>
          <p:nvPr/>
        </p:nvSpPr>
        <p:spPr>
          <a:xfrm>
            <a:off x="4304832" y="2369905"/>
            <a:ext cx="1771650" cy="2056235"/>
          </a:xfrm>
          <a:prstGeom prst="roundRect">
            <a:avLst>
              <a:gd name="adj" fmla="val 4940"/>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lstStyle/>
          <a:p>
            <a:pPr algn="ctr" defTabSz="685800">
              <a:defRPr/>
            </a:pPr>
            <a:r>
              <a:rPr lang="en-US" sz="1350" dirty="0">
                <a:solidFill>
                  <a:sysClr val="window" lastClr="FFFFFF"/>
                </a:solidFill>
                <a:latin typeface="Calibri"/>
                <a:ea typeface="+mn-ea"/>
                <a:cs typeface="+mn-cs"/>
              </a:rPr>
              <a:t>Data Lake</a:t>
            </a:r>
          </a:p>
        </p:txBody>
      </p:sp>
      <p:grpSp>
        <p:nvGrpSpPr>
          <p:cNvPr id="105" name="Group 104"/>
          <p:cNvGrpSpPr/>
          <p:nvPr/>
        </p:nvGrpSpPr>
        <p:grpSpPr>
          <a:xfrm>
            <a:off x="4208870" y="2788127"/>
            <a:ext cx="1953260" cy="1440529"/>
            <a:chOff x="1299886" y="1371600"/>
            <a:chExt cx="6096000" cy="4495800"/>
          </a:xfrm>
        </p:grpSpPr>
        <p:sp>
          <p:nvSpPr>
            <p:cNvPr id="106" name="Oval 105"/>
            <p:cNvSpPr/>
            <p:nvPr/>
          </p:nvSpPr>
          <p:spPr>
            <a:xfrm>
              <a:off x="2135710" y="1371600"/>
              <a:ext cx="4495800" cy="4495800"/>
            </a:xfrm>
            <a:prstGeom prst="ellipse">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675">
                <a:solidFill>
                  <a:sysClr val="window" lastClr="FFFFFF"/>
                </a:solidFill>
                <a:latin typeface="Calibri"/>
                <a:ea typeface="+mn-ea"/>
                <a:cs typeface="+mn-cs"/>
              </a:endParaRPr>
            </a:p>
          </p:txBody>
        </p:sp>
        <p:grpSp>
          <p:nvGrpSpPr>
            <p:cNvPr id="107" name="Group 106"/>
            <p:cNvGrpSpPr/>
            <p:nvPr/>
          </p:nvGrpSpPr>
          <p:grpSpPr>
            <a:xfrm>
              <a:off x="1299886" y="1658436"/>
              <a:ext cx="6096000" cy="4117917"/>
              <a:chOff x="1598702" y="1695784"/>
              <a:chExt cx="6096000" cy="4117917"/>
            </a:xfrm>
          </p:grpSpPr>
          <p:graphicFrame>
            <p:nvGraphicFramePr>
              <p:cNvPr id="108" name="Diagram 107"/>
              <p:cNvGraphicFramePr/>
              <p:nvPr/>
            </p:nvGraphicFramePr>
            <p:xfrm>
              <a:off x="1598702" y="169578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9" name="TextBox 108"/>
              <p:cNvSpPr txBox="1"/>
              <p:nvPr/>
            </p:nvSpPr>
            <p:spPr bwMode="auto">
              <a:xfrm>
                <a:off x="2714880" y="3025178"/>
                <a:ext cx="1456834" cy="504290"/>
              </a:xfrm>
              <a:prstGeom prst="rect">
                <a:avLst/>
              </a:prstGeom>
              <a:noFill/>
              <a:ln w="9525">
                <a:noFill/>
                <a:miter lim="800000"/>
                <a:headEnd/>
                <a:tailEnd/>
              </a:ln>
            </p:spPr>
            <p:txBody>
              <a:bodyPr wrap="none" rtlCol="0">
                <a:prstTxWarp prst="textNoShape">
                  <a:avLst/>
                </a:prstTxWarp>
                <a:spAutoFit/>
              </a:bodyPr>
              <a:lstStyle/>
              <a:p>
                <a:pPr defTabSz="685800">
                  <a:defRPr/>
                </a:pPr>
                <a:r>
                  <a:rPr lang="en-US" sz="450" b="1" dirty="0">
                    <a:solidFill>
                      <a:srgbClr val="4F81BD"/>
                    </a:solidFill>
                    <a:latin typeface="Calibri" pitchFamily="-1" charset="0"/>
                  </a:rPr>
                  <a:t>Locate Data</a:t>
                </a:r>
              </a:p>
            </p:txBody>
          </p:sp>
          <p:sp>
            <p:nvSpPr>
              <p:cNvPr id="110" name="TextBox 109"/>
              <p:cNvSpPr txBox="1"/>
              <p:nvPr/>
            </p:nvSpPr>
            <p:spPr bwMode="auto">
              <a:xfrm>
                <a:off x="4973024" y="3046860"/>
                <a:ext cx="2192258" cy="504290"/>
              </a:xfrm>
              <a:prstGeom prst="rect">
                <a:avLst/>
              </a:prstGeom>
              <a:noFill/>
              <a:ln w="9525">
                <a:noFill/>
                <a:miter lim="800000"/>
                <a:headEnd/>
                <a:tailEnd/>
              </a:ln>
            </p:spPr>
            <p:txBody>
              <a:bodyPr wrap="none" rtlCol="0">
                <a:prstTxWarp prst="textNoShape">
                  <a:avLst/>
                </a:prstTxWarp>
                <a:spAutoFit/>
              </a:bodyPr>
              <a:lstStyle/>
              <a:p>
                <a:pPr defTabSz="685800">
                  <a:defRPr/>
                </a:pPr>
                <a:r>
                  <a:rPr lang="en-US" sz="450" b="1" dirty="0">
                    <a:solidFill>
                      <a:srgbClr val="4F81BD"/>
                    </a:solidFill>
                    <a:latin typeface="Calibri" pitchFamily="-1" charset="0"/>
                  </a:rPr>
                  <a:t>Build Analytic Models</a:t>
                </a:r>
              </a:p>
            </p:txBody>
          </p:sp>
          <p:sp>
            <p:nvSpPr>
              <p:cNvPr id="111" name="TextBox 110"/>
              <p:cNvSpPr txBox="1"/>
              <p:nvPr/>
            </p:nvSpPr>
            <p:spPr bwMode="auto">
              <a:xfrm>
                <a:off x="3729337" y="5309411"/>
                <a:ext cx="2102207" cy="504290"/>
              </a:xfrm>
              <a:prstGeom prst="rect">
                <a:avLst/>
              </a:prstGeom>
              <a:noFill/>
              <a:ln w="9525">
                <a:noFill/>
                <a:miter lim="800000"/>
                <a:headEnd/>
                <a:tailEnd/>
              </a:ln>
            </p:spPr>
            <p:txBody>
              <a:bodyPr wrap="none" rtlCol="0">
                <a:prstTxWarp prst="textNoShape">
                  <a:avLst/>
                </a:prstTxWarp>
                <a:spAutoFit/>
              </a:bodyPr>
              <a:lstStyle/>
              <a:p>
                <a:pPr defTabSz="685800">
                  <a:defRPr/>
                </a:pPr>
                <a:r>
                  <a:rPr lang="en-US" sz="450" b="1" dirty="0">
                    <a:solidFill>
                      <a:srgbClr val="4F81BD"/>
                    </a:solidFill>
                    <a:latin typeface="Calibri" pitchFamily="-1" charset="0"/>
                  </a:rPr>
                  <a:t>Run Analytic Models</a:t>
                </a:r>
              </a:p>
            </p:txBody>
          </p:sp>
        </p:grpSp>
      </p:grpSp>
      <p:sp>
        <p:nvSpPr>
          <p:cNvPr id="112" name="Rounded Rectangular Callout 111"/>
          <p:cNvSpPr/>
          <p:nvPr/>
        </p:nvSpPr>
        <p:spPr>
          <a:xfrm>
            <a:off x="6223070" y="1417336"/>
            <a:ext cx="1565063" cy="818510"/>
          </a:xfrm>
          <a:prstGeom prst="wedgeRoundRectCallout">
            <a:avLst>
              <a:gd name="adj1" fmla="val -72613"/>
              <a:gd name="adj2" fmla="val 104725"/>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350" b="1" dirty="0">
                <a:solidFill>
                  <a:srgbClr val="1D3649"/>
                </a:solidFill>
                <a:latin typeface="Calibri"/>
                <a:ea typeface="+mn-ea"/>
                <a:cs typeface="+mn-cs"/>
              </a:rPr>
              <a:t>Big data and warehouse environment</a:t>
            </a:r>
          </a:p>
        </p:txBody>
      </p:sp>
      <p:sp>
        <p:nvSpPr>
          <p:cNvPr id="113" name="Rounded Rectangular Callout 112"/>
          <p:cNvSpPr/>
          <p:nvPr/>
        </p:nvSpPr>
        <p:spPr>
          <a:xfrm>
            <a:off x="6219463" y="3041534"/>
            <a:ext cx="1565063" cy="675668"/>
          </a:xfrm>
          <a:prstGeom prst="wedgeRoundRectCallout">
            <a:avLst>
              <a:gd name="adj1" fmla="val -73045"/>
              <a:gd name="adj2" fmla="val 13947"/>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350" b="1" dirty="0">
                <a:solidFill>
                  <a:srgbClr val="1D3649"/>
                </a:solidFill>
                <a:latin typeface="Calibri"/>
                <a:ea typeface="+mn-ea"/>
                <a:cs typeface="+mn-cs"/>
              </a:rPr>
              <a:t>Agile analytics development</a:t>
            </a:r>
          </a:p>
        </p:txBody>
      </p:sp>
      <p:sp>
        <p:nvSpPr>
          <p:cNvPr id="114" name="Rounded Rectangular Callout 113"/>
          <p:cNvSpPr/>
          <p:nvPr/>
        </p:nvSpPr>
        <p:spPr>
          <a:xfrm>
            <a:off x="6242576" y="2304008"/>
            <a:ext cx="1565063" cy="677543"/>
          </a:xfrm>
          <a:prstGeom prst="wedgeRoundRectCallout">
            <a:avLst>
              <a:gd name="adj1" fmla="val -127227"/>
              <a:gd name="adj2" fmla="val 87742"/>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350" b="1" dirty="0">
                <a:solidFill>
                  <a:srgbClr val="1D3649"/>
                </a:solidFill>
                <a:latin typeface="Calibri"/>
                <a:ea typeface="+mn-ea"/>
                <a:cs typeface="+mn-cs"/>
              </a:rPr>
              <a:t>Self-service for </a:t>
            </a:r>
            <a:br>
              <a:rPr lang="en-US" sz="1350" b="1" dirty="0">
                <a:solidFill>
                  <a:srgbClr val="1D3649"/>
                </a:solidFill>
                <a:latin typeface="Calibri"/>
                <a:ea typeface="+mn-ea"/>
                <a:cs typeface="+mn-cs"/>
              </a:rPr>
            </a:br>
            <a:r>
              <a:rPr lang="en-US" sz="1350" b="1" dirty="0">
                <a:solidFill>
                  <a:srgbClr val="1D3649"/>
                </a:solidFill>
                <a:latin typeface="Calibri"/>
                <a:ea typeface="+mn-ea"/>
                <a:cs typeface="+mn-cs"/>
              </a:rPr>
              <a:t>ad hoc analytics</a:t>
            </a:r>
          </a:p>
        </p:txBody>
      </p:sp>
      <p:sp>
        <p:nvSpPr>
          <p:cNvPr id="115" name="Rounded Rectangular Callout 114"/>
          <p:cNvSpPr/>
          <p:nvPr/>
        </p:nvSpPr>
        <p:spPr>
          <a:xfrm>
            <a:off x="1294013" y="1324361"/>
            <a:ext cx="1294344" cy="642380"/>
          </a:xfrm>
          <a:prstGeom prst="wedgeRoundRectCallout">
            <a:avLst>
              <a:gd name="adj1" fmla="val 60213"/>
              <a:gd name="adj2" fmla="val 76338"/>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350" b="1" dirty="0">
                <a:solidFill>
                  <a:srgbClr val="1D3649"/>
                </a:solidFill>
                <a:latin typeface="Calibri"/>
                <a:ea typeface="+mn-ea"/>
                <a:cs typeface="+mn-cs"/>
              </a:rPr>
              <a:t>Core Business Systems</a:t>
            </a:r>
          </a:p>
        </p:txBody>
      </p:sp>
      <p:sp>
        <p:nvSpPr>
          <p:cNvPr id="116" name="Rounded Rectangular Callout 115"/>
          <p:cNvSpPr/>
          <p:nvPr/>
        </p:nvSpPr>
        <p:spPr>
          <a:xfrm>
            <a:off x="1280532" y="2993489"/>
            <a:ext cx="1294344" cy="818510"/>
          </a:xfrm>
          <a:prstGeom prst="wedgeRoundRectCallout">
            <a:avLst>
              <a:gd name="adj1" fmla="val 62008"/>
              <a:gd name="adj2" fmla="val -38626"/>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350" b="1" dirty="0">
                <a:solidFill>
                  <a:srgbClr val="1D3649"/>
                </a:solidFill>
                <a:latin typeface="Calibri"/>
                <a:ea typeface="+mn-ea"/>
                <a:cs typeface="+mn-cs"/>
              </a:rPr>
              <a:t>Digital Channels</a:t>
            </a:r>
          </a:p>
        </p:txBody>
      </p:sp>
      <p:sp>
        <p:nvSpPr>
          <p:cNvPr id="117" name="Rounded Rectangular Callout 116"/>
          <p:cNvSpPr/>
          <p:nvPr/>
        </p:nvSpPr>
        <p:spPr>
          <a:xfrm>
            <a:off x="6221206" y="3798811"/>
            <a:ext cx="1565063" cy="967661"/>
          </a:xfrm>
          <a:prstGeom prst="wedgeRoundRectCallout">
            <a:avLst>
              <a:gd name="adj1" fmla="val -94880"/>
              <a:gd name="adj2" fmla="val -24933"/>
              <a:gd name="adj3" fmla="val 16667"/>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rtlCol="0" anchor="ctr"/>
          <a:lstStyle/>
          <a:p>
            <a:pPr algn="ctr" defTabSz="685800">
              <a:defRPr/>
            </a:pPr>
            <a:r>
              <a:rPr lang="en-US" sz="1350" b="1" dirty="0">
                <a:solidFill>
                  <a:srgbClr val="1D3649"/>
                </a:solidFill>
                <a:latin typeface="Calibri"/>
                <a:ea typeface="+mn-ea"/>
                <a:cs typeface="+mn-cs"/>
              </a:rPr>
              <a:t>Analytics deployed</a:t>
            </a:r>
          </a:p>
          <a:p>
            <a:pPr algn="ctr" defTabSz="685800">
              <a:defRPr/>
            </a:pPr>
            <a:r>
              <a:rPr lang="en-US" sz="1350" b="1" dirty="0">
                <a:solidFill>
                  <a:srgbClr val="1D3649"/>
                </a:solidFill>
                <a:latin typeface="Calibri"/>
                <a:ea typeface="+mn-ea"/>
                <a:cs typeface="+mn-cs"/>
              </a:rPr>
              <a:t>providing deep</a:t>
            </a:r>
          </a:p>
          <a:p>
            <a:pPr algn="ctr" defTabSz="685800">
              <a:defRPr/>
            </a:pPr>
            <a:r>
              <a:rPr lang="en-US" sz="1350" b="1" dirty="0">
                <a:solidFill>
                  <a:srgbClr val="1D3649"/>
                </a:solidFill>
                <a:latin typeface="Calibri"/>
                <a:ea typeface="+mn-ea"/>
                <a:cs typeface="+mn-cs"/>
              </a:rPr>
              <a:t>Understanding</a:t>
            </a:r>
          </a:p>
          <a:p>
            <a:pPr algn="ctr" defTabSz="685800">
              <a:defRPr/>
            </a:pPr>
            <a:r>
              <a:rPr lang="en-US" sz="1350" b="1" dirty="0">
                <a:solidFill>
                  <a:srgbClr val="1D3649"/>
                </a:solidFill>
                <a:latin typeface="Calibri"/>
                <a:ea typeface="+mn-ea"/>
                <a:cs typeface="+mn-cs"/>
              </a:rPr>
              <a:t>of customer </a:t>
            </a:r>
          </a:p>
        </p:txBody>
      </p:sp>
    </p:spTree>
    <p:extLst>
      <p:ext uri="{BB962C8B-B14F-4D97-AF65-F5344CB8AC3E}">
        <p14:creationId xmlns:p14="http://schemas.microsoft.com/office/powerpoint/2010/main" val="343312490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normAutofit/>
          </a:bodyPr>
          <a:lstStyle/>
          <a:p>
            <a:r>
              <a:rPr lang="en-US" dirty="0">
                <a:latin typeface="Arial" charset="0"/>
                <a:ea typeface="MS PGothic" charset="0"/>
              </a:rPr>
              <a:t>How does the data lake support analytics development?</a:t>
            </a:r>
          </a:p>
        </p:txBody>
      </p:sp>
      <p:sp>
        <p:nvSpPr>
          <p:cNvPr id="4" name="Rounded Rectangle 3"/>
          <p:cNvSpPr/>
          <p:nvPr/>
        </p:nvSpPr>
        <p:spPr>
          <a:xfrm>
            <a:off x="1691879" y="2472929"/>
            <a:ext cx="1031081" cy="548878"/>
          </a:xfrm>
          <a:prstGeom prst="roundRect">
            <a:avLst/>
          </a:prstGeom>
          <a:solidFill>
            <a:srgbClr val="FFB7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1F497D"/>
                </a:solidFill>
                <a:latin typeface="Calibri"/>
                <a:cs typeface="Calibri"/>
              </a:rPr>
              <a:t>Advertise</a:t>
            </a:r>
          </a:p>
        </p:txBody>
      </p:sp>
      <p:sp>
        <p:nvSpPr>
          <p:cNvPr id="11" name="Rounded Rectangle 10"/>
          <p:cNvSpPr/>
          <p:nvPr/>
        </p:nvSpPr>
        <p:spPr>
          <a:xfrm>
            <a:off x="3820717" y="2868217"/>
            <a:ext cx="3631406" cy="1401365"/>
          </a:xfrm>
          <a:prstGeom prst="roundRect">
            <a:avLst/>
          </a:prstGeom>
          <a:solidFill>
            <a:srgbClr val="00206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chemeClr val="bg1"/>
                </a:solidFill>
                <a:latin typeface="Calibri"/>
                <a:cs typeface="Calibri"/>
              </a:rPr>
              <a:t>Data Lake</a:t>
            </a:r>
          </a:p>
        </p:txBody>
      </p:sp>
      <p:sp>
        <p:nvSpPr>
          <p:cNvPr id="12" name="Folded Corner 11"/>
          <p:cNvSpPr/>
          <p:nvPr/>
        </p:nvSpPr>
        <p:spPr>
          <a:xfrm>
            <a:off x="3350419" y="23872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3" name="Folded Corner 12"/>
          <p:cNvSpPr/>
          <p:nvPr/>
        </p:nvSpPr>
        <p:spPr>
          <a:xfrm>
            <a:off x="3464719" y="25015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4" name="Folded Corner 13"/>
          <p:cNvSpPr/>
          <p:nvPr/>
        </p:nvSpPr>
        <p:spPr>
          <a:xfrm>
            <a:off x="3579019" y="2615804"/>
            <a:ext cx="548879" cy="650081"/>
          </a:xfrm>
          <a:prstGeom prst="foldedCorner">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19463" name="TextBox 14"/>
          <p:cNvSpPr txBox="1">
            <a:spLocks noChangeArrowheads="1"/>
          </p:cNvSpPr>
          <p:nvPr/>
        </p:nvSpPr>
        <p:spPr bwMode="auto">
          <a:xfrm>
            <a:off x="3574257" y="2745581"/>
            <a:ext cx="59503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Calibri" charset="0"/>
              </a:rPr>
              <a:t>Catalog</a:t>
            </a:r>
          </a:p>
        </p:txBody>
      </p:sp>
      <p:sp>
        <p:nvSpPr>
          <p:cNvPr id="16" name="Right Arrow 15"/>
          <p:cNvSpPr/>
          <p:nvPr/>
        </p:nvSpPr>
        <p:spPr>
          <a:xfrm>
            <a:off x="2817019" y="2632472"/>
            <a:ext cx="426244" cy="213122"/>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1F497D"/>
              </a:solidFill>
              <a:latin typeface="Calibri"/>
              <a:cs typeface="Calibri"/>
            </a:endParaRPr>
          </a:p>
        </p:txBody>
      </p:sp>
      <p:sp>
        <p:nvSpPr>
          <p:cNvPr id="28" name="Oval 27"/>
          <p:cNvSpPr/>
          <p:nvPr/>
        </p:nvSpPr>
        <p:spPr>
          <a:xfrm>
            <a:off x="1569244" y="2308622"/>
            <a:ext cx="246460" cy="22383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1</a:t>
            </a:r>
          </a:p>
        </p:txBody>
      </p:sp>
      <p:sp>
        <p:nvSpPr>
          <p:cNvPr id="29" name="Oval 28"/>
          <p:cNvSpPr/>
          <p:nvPr/>
        </p:nvSpPr>
        <p:spPr>
          <a:xfrm>
            <a:off x="3195638" y="2265760"/>
            <a:ext cx="246460" cy="225028"/>
          </a:xfrm>
          <a:prstGeom prst="ellipse">
            <a:avLst/>
          </a:prstGeom>
          <a:solidFill>
            <a:srgbClr val="FFFF00"/>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1200" dirty="0">
                <a:solidFill>
                  <a:schemeClr val="tx2"/>
                </a:solidFill>
                <a:latin typeface="Calibri"/>
                <a:cs typeface="Calibri"/>
              </a:rPr>
              <a:t>2</a:t>
            </a:r>
          </a:p>
        </p:txBody>
      </p:sp>
    </p:spTree>
    <p:extLst>
      <p:ext uri="{BB962C8B-B14F-4D97-AF65-F5344CB8AC3E}">
        <p14:creationId xmlns:p14="http://schemas.microsoft.com/office/powerpoint/2010/main" val="897649590"/>
      </p:ext>
    </p:extLst>
  </p:cSld>
  <p:clrMapOvr>
    <a:masterClrMapping/>
  </p:clrMapOvr>
  <p:transition spd="med">
    <p:fade/>
  </p:transition>
</p:sld>
</file>

<file path=ppt/theme/theme1.xml><?xml version="1.0" encoding="utf-8"?>
<a:theme xmlns:a="http://schemas.openxmlformats.org/drawingml/2006/main" name="1_simple-light-2">
  <a:themeElements>
    <a:clrScheme name="Hyperledger">
      <a:dk1>
        <a:srgbClr val="FFFFFF"/>
      </a:dk1>
      <a:lt1>
        <a:srgbClr val="595959"/>
      </a:lt1>
      <a:dk2>
        <a:srgbClr val="FFFFFF"/>
      </a:dk2>
      <a:lt2>
        <a:srgbClr val="595959"/>
      </a:lt2>
      <a:accent1>
        <a:srgbClr val="00B0F0"/>
      </a:accent1>
      <a:accent2>
        <a:srgbClr val="595959"/>
      </a:accent2>
      <a:accent3>
        <a:srgbClr val="00B0F0"/>
      </a:accent3>
      <a:accent4>
        <a:srgbClr val="595959"/>
      </a:accent4>
      <a:accent5>
        <a:srgbClr val="00B0F0"/>
      </a:accent5>
      <a:accent6>
        <a:srgbClr val="595959"/>
      </a:accent6>
      <a:hlink>
        <a:srgbClr val="00B0F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DCCDE"/>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ln w="0"/>
            <a:solidFill>
              <a:schemeClr val="accent6">
                <a:lumMod val="50000"/>
              </a:schemeClr>
            </a:solidFill>
            <a:effectLst>
              <a:outerShdw blurRad="38100" dist="19050" dir="2700000" algn="tl" rotWithShape="0">
                <a:schemeClr val="dk1">
                  <a:alpha val="40000"/>
                </a:scheme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54513</TotalTime>
  <Words>3289</Words>
  <Application>Microsoft Macintosh PowerPoint</Application>
  <PresentationFormat>On-screen Show (16:9)</PresentationFormat>
  <Paragraphs>859</Paragraphs>
  <Slides>65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Amaze</vt:lpstr>
      <vt:lpstr>Arial</vt:lpstr>
      <vt:lpstr>Calibri</vt:lpstr>
      <vt:lpstr>Lucida Sans Unicode</vt:lpstr>
      <vt:lpstr>Times New Roman</vt:lpstr>
      <vt:lpstr>Wingdings</vt:lpstr>
      <vt:lpstr>1_simple-light-2</vt:lpstr>
      <vt:lpstr>Building a Data Lake with Egeria</vt:lpstr>
      <vt:lpstr>Big Data Lakes or Swamps?</vt:lpstr>
      <vt:lpstr>Data lake anti-patterns</vt:lpstr>
      <vt:lpstr>Architecture necessary for business agility and cost reduction</vt:lpstr>
      <vt:lpstr>Data Lake – expanding the scope of data processed</vt:lpstr>
      <vt:lpstr>The subsystems inside IBM’s Data Lake</vt:lpstr>
      <vt:lpstr>Data lakes v data warehouses – what has changed?</vt:lpstr>
      <vt:lpstr>Data lake as a hub</vt:lpstr>
      <vt:lpstr>How does the data lake support analytics development?</vt:lpstr>
      <vt:lpstr>How does the data lake support analytics development?</vt:lpstr>
      <vt:lpstr>How does the data lake support analytics development?</vt:lpstr>
      <vt:lpstr>How does the data lake support analytics development?</vt:lpstr>
      <vt:lpstr>How does the data lake support data distribution?</vt:lpstr>
      <vt:lpstr>Considerations for a well-managed and governed data lake</vt:lpstr>
      <vt:lpstr>The Journey Continues …</vt:lpstr>
      <vt:lpstr>Data Lake use cases with ODPi Egeria</vt:lpstr>
      <vt:lpstr>Key Data Interactions</vt:lpstr>
      <vt:lpstr>Key Data Interactions</vt:lpstr>
      <vt:lpstr>Key Data Interactions</vt:lpstr>
      <vt:lpstr>Key Data Interactions</vt:lpstr>
      <vt:lpstr>Key Data Interactions</vt:lpstr>
      <vt:lpstr>Key Data Interactions</vt:lpstr>
      <vt:lpstr>Key Data Interactions</vt:lpstr>
      <vt:lpstr>Key Data Interactions</vt:lpstr>
      <vt:lpstr>System context diagram</vt:lpstr>
      <vt:lpstr>System context diagram</vt:lpstr>
      <vt:lpstr>Current Open Metadata Access Services (OMASs)</vt:lpstr>
      <vt:lpstr>Event-driven governance</vt:lpstr>
      <vt:lpstr>Connected OMAG Servers</vt:lpstr>
      <vt:lpstr>Key Data Interactions</vt:lpstr>
      <vt:lpstr>Data onboarding</vt:lpstr>
      <vt:lpstr>Key Data Interactions</vt:lpstr>
      <vt:lpstr>Ad hoc data search and use</vt:lpstr>
      <vt:lpstr>Reporting and analytics applications</vt:lpstr>
      <vt:lpstr>Key Data Interactions</vt:lpstr>
      <vt:lpstr>Analytics Lifecycle</vt:lpstr>
      <vt:lpstr>Key Data Interactions</vt:lpstr>
      <vt:lpstr>Repositories</vt:lpstr>
      <vt:lpstr>Key Data Interactions</vt:lpstr>
      <vt:lpstr>Archiving and related maintenance</vt:lpstr>
      <vt:lpstr>Key Data Interactions</vt:lpstr>
      <vt:lpstr>Interfaces for the governance teams</vt:lpstr>
      <vt:lpstr>Key Data Interactions</vt:lpstr>
      <vt:lpstr>Deploying new function in data lake</vt:lpstr>
      <vt:lpstr>Layers</vt:lpstr>
      <vt:lpstr>Summary</vt:lpstr>
      <vt:lpstr>Open forum</vt:lpstr>
      <vt:lpstr>Further Data Lake pictures</vt:lpstr>
      <vt:lpstr>Forrester – The system of insight will power digital business</vt:lpstr>
      <vt:lpstr>The Data Lake</vt:lpstr>
      <vt:lpstr>Users supported by IBM’s Data Lake</vt:lpstr>
      <vt:lpstr>The subsystems inside IBM’s Data Lake</vt:lpstr>
      <vt:lpstr>Secure access to the data lake’s data</vt:lpstr>
      <vt:lpstr>Two-layer defense – The Inner and Outer Ring</vt:lpstr>
      <vt:lpstr>Well-defined Access Points</vt:lpstr>
      <vt:lpstr>Data-centric security access</vt:lpstr>
      <vt:lpstr>Self-service access</vt:lpstr>
      <vt:lpstr>Governing and managing Big Data for Analytics and Decision Makers</vt:lpstr>
      <vt:lpstr>Designing and Operating a Data Reservoir</vt:lpstr>
      <vt:lpstr>Patterns of Information Management</vt:lpstr>
      <vt:lpstr>Ethics for Big Data and Analytics</vt:lpstr>
      <vt:lpstr>Common Information Models for an Open, Analytical and Agile World</vt:lpstr>
      <vt:lpstr>Links</vt:lpstr>
      <vt:lpstr>Open forum</vt:lpstr>
      <vt:lpstr>Key data lake use cases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Overview</dc:title>
  <dc:creator>Greg Wallace</dc:creator>
  <cp:lastModifiedBy>Mandy Chessell</cp:lastModifiedBy>
  <cp:revision>789</cp:revision>
  <cp:lastPrinted>2019-02-08T18:53:05Z</cp:lastPrinted>
  <dcterms:modified xsi:type="dcterms:W3CDTF">2020-06-02T11:02:27Z</dcterms:modified>
</cp:coreProperties>
</file>