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39"/>
  </p:notesMasterIdLst>
  <p:sldIdLst>
    <p:sldId id="716" r:id="rId2"/>
    <p:sldId id="720" r:id="rId3"/>
    <p:sldId id="889" r:id="rId4"/>
    <p:sldId id="892" r:id="rId5"/>
    <p:sldId id="891" r:id="rId6"/>
    <p:sldId id="875" r:id="rId7"/>
    <p:sldId id="893" r:id="rId8"/>
    <p:sldId id="876" r:id="rId9"/>
    <p:sldId id="877" r:id="rId10"/>
    <p:sldId id="878" r:id="rId11"/>
    <p:sldId id="879" r:id="rId12"/>
    <p:sldId id="880" r:id="rId13"/>
    <p:sldId id="881" r:id="rId14"/>
    <p:sldId id="882" r:id="rId15"/>
    <p:sldId id="894" r:id="rId16"/>
    <p:sldId id="883" r:id="rId17"/>
    <p:sldId id="884" r:id="rId18"/>
    <p:sldId id="885" r:id="rId19"/>
    <p:sldId id="886" r:id="rId20"/>
    <p:sldId id="324" r:id="rId21"/>
    <p:sldId id="887" r:id="rId22"/>
    <p:sldId id="873" r:id="rId23"/>
    <p:sldId id="888" r:id="rId24"/>
    <p:sldId id="895" r:id="rId25"/>
    <p:sldId id="897" r:id="rId26"/>
    <p:sldId id="898" r:id="rId27"/>
    <p:sldId id="900" r:id="rId28"/>
    <p:sldId id="899" r:id="rId29"/>
    <p:sldId id="890" r:id="rId30"/>
    <p:sldId id="466" r:id="rId31"/>
    <p:sldId id="747" r:id="rId32"/>
    <p:sldId id="684" r:id="rId33"/>
    <p:sldId id="748" r:id="rId34"/>
    <p:sldId id="864" r:id="rId35"/>
    <p:sldId id="432" r:id="rId36"/>
    <p:sldId id="744" r:id="rId37"/>
    <p:sldId id="369"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7" name="Mandy Chessell" initials="MC" lastIdx="16" clrIdx="7"/>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CDE"/>
    <a:srgbClr val="FFFFFF"/>
    <a:srgbClr val="FFB7FF"/>
    <a:srgbClr val="FEFFB3"/>
    <a:srgbClr val="FF9933"/>
    <a:srgbClr val="595959"/>
    <a:srgbClr val="F6F6F6"/>
    <a:srgbClr val="000000"/>
    <a:srgbClr val="CDCDCD"/>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autoAdjust="0"/>
    <p:restoredTop sz="77455" autoAdjust="0"/>
  </p:normalViewPr>
  <p:slideViewPr>
    <p:cSldViewPr snapToGrid="0" snapToObjects="1">
      <p:cViewPr varScale="1">
        <p:scale>
          <a:sx n="118" d="100"/>
          <a:sy n="118" d="100"/>
        </p:scale>
        <p:origin x="432" y="184"/>
      </p:cViewPr>
      <p:guideLst>
        <p:guide orient="horz" pos="1620"/>
        <p:guide pos="2880"/>
      </p:guideLst>
    </p:cSldViewPr>
  </p:slideViewPr>
  <p:notesTextViewPr>
    <p:cViewPr>
      <p:scale>
        <a:sx n="1" d="1"/>
        <a:sy n="1" d="1"/>
      </p:scale>
      <p:origin x="0" y="0"/>
    </p:cViewPr>
  </p:notesTextViewPr>
  <p:sorterViewPr>
    <p:cViewPr>
      <p:scale>
        <a:sx n="66" d="100"/>
        <a:sy n="66"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357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488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fontAlgn="base" hangingPunct="1">
              <a:spcBef>
                <a:spcPct val="0"/>
              </a:spcBef>
              <a:spcAft>
                <a:spcPct val="0"/>
              </a:spcAft>
            </a:pPr>
            <a:fld id="{AAC19C13-DA02-BA47-894E-C1D8943A6549}" type="slidenum">
              <a:rPr lang="en-US" sz="1200">
                <a:ea typeface="MS PGothic" charset="0"/>
                <a:cs typeface="MS PGothic" charset="0"/>
              </a:rPr>
              <a:pPr defTabSz="455613" eaLnBrk="1" fontAlgn="base" hangingPunct="1">
                <a:spcBef>
                  <a:spcPct val="0"/>
                </a:spcBef>
                <a:spcAft>
                  <a:spcPct val="0"/>
                </a:spcAft>
              </a:pPr>
              <a:t>34</a:t>
            </a:fld>
            <a:endParaRPr lang="en-US" sz="1200">
              <a:ea typeface="MS PGothic" charset="0"/>
              <a:cs typeface="MS PGothic" charset="0"/>
            </a:endParaRPr>
          </a:p>
        </p:txBody>
      </p:sp>
    </p:spTree>
    <p:extLst>
      <p:ext uri="{BB962C8B-B14F-4D97-AF65-F5344CB8AC3E}">
        <p14:creationId xmlns:p14="http://schemas.microsoft.com/office/powerpoint/2010/main" val="118545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797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p>
        </p:txBody>
      </p:sp>
      <p:sp>
        <p:nvSpPr>
          <p:cNvPr id="10" name="Shape 8">
            <a:extLst>
              <a:ext uri="{FF2B5EF4-FFF2-40B4-BE49-F238E27FC236}">
                <a16:creationId xmlns:a16="http://schemas.microsoft.com/office/drawing/2014/main" id="{30782772-9EE8-BC4D-B671-350F57E8184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151869E8-F977-0646-8A04-9770A5FABE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57142" y="522495"/>
            <a:ext cx="1646463" cy="670781"/>
          </a:xfrm>
          <a:prstGeom prst="rect">
            <a:avLst/>
          </a:prstGeom>
        </p:spPr>
      </p:pic>
    </p:spTree>
    <p:extLst>
      <p:ext uri="{BB962C8B-B14F-4D97-AF65-F5344CB8AC3E}">
        <p14:creationId xmlns:p14="http://schemas.microsoft.com/office/powerpoint/2010/main" val="397227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dirty="0">
              <a:solidFill>
                <a:srgbClr val="434343"/>
              </a:solidFill>
              <a:latin typeface="Arial"/>
              <a:ea typeface="Arial"/>
              <a:cs typeface="Arial"/>
              <a:sym typeface="Arial"/>
            </a:endParaRPr>
          </a:p>
        </p:txBody>
      </p:sp>
      <p:sp>
        <p:nvSpPr>
          <p:cNvPr id="20" name="Shape 20"/>
          <p:cNvSpPr txBox="1">
            <a:spLocks noGrp="1"/>
          </p:cNvSpPr>
          <p:nvPr>
            <p:ph type="body" idx="1"/>
          </p:nvPr>
        </p:nvSpPr>
        <p:spPr>
          <a:xfrm>
            <a:off x="311146"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2" name="TextBox 1"/>
          <p:cNvSpPr txBox="1"/>
          <p:nvPr userDrawn="1"/>
        </p:nvSpPr>
        <p:spPr>
          <a:xfrm>
            <a:off x="188068" y="4944576"/>
            <a:ext cx="833883" cy="246221"/>
          </a:xfrm>
          <a:prstGeom prst="rect">
            <a:avLst/>
          </a:prstGeom>
          <a:noFill/>
        </p:spPr>
        <p:txBody>
          <a:bodyPr wrap="none" rtlCol="0">
            <a:spAutoFit/>
          </a:bodyPr>
          <a:lstStyle/>
          <a:p>
            <a:r>
              <a:rPr lang="en-US" sz="1000" dirty="0">
                <a:solidFill>
                  <a:schemeClr val="bg2"/>
                </a:solidFill>
              </a:rPr>
              <a:t>@</a:t>
            </a:r>
            <a:r>
              <a:rPr lang="en-US" sz="1000" dirty="0" err="1">
                <a:solidFill>
                  <a:schemeClr val="bg2"/>
                </a:solidFill>
              </a:rPr>
              <a:t>ODPiOrg</a:t>
            </a:r>
            <a:endParaRPr lang="en-US" sz="1000" dirty="0">
              <a:solidFill>
                <a:schemeClr val="bg2"/>
              </a:solidFill>
            </a:endParaRPr>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7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 name="Shape 15"/>
          <p:cNvSpPr txBox="1">
            <a:spLocks noGrp="1"/>
          </p:cNvSpPr>
          <p:nvPr>
            <p:ph type="title" hasCustomPrompt="1"/>
          </p:nvPr>
        </p:nvSpPr>
        <p:spPr>
          <a:xfrm>
            <a:off x="328344" y="1876358"/>
            <a:ext cx="8118191"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small">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sp>
        <p:nvSpPr>
          <p:cNvPr id="8" name="Shape 8">
            <a:extLst>
              <a:ext uri="{FF2B5EF4-FFF2-40B4-BE49-F238E27FC236}">
                <a16:creationId xmlns:a16="http://schemas.microsoft.com/office/drawing/2014/main" id="{63848344-E58E-1C48-89A1-C7DC8AFDE55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9" name="Graphic 8">
            <a:extLst>
              <a:ext uri="{FF2B5EF4-FFF2-40B4-BE49-F238E27FC236}">
                <a16:creationId xmlns:a16="http://schemas.microsoft.com/office/drawing/2014/main" id="{DDBE4D5C-ADD9-9646-8796-2FA76CCD75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4291" y="431086"/>
            <a:ext cx="2449143" cy="997799"/>
          </a:xfrm>
          <a:prstGeom prst="rect">
            <a:avLst/>
          </a:prstGeom>
        </p:spPr>
      </p:pic>
    </p:spTree>
    <p:extLst>
      <p:ext uri="{BB962C8B-B14F-4D97-AF65-F5344CB8AC3E}">
        <p14:creationId xmlns:p14="http://schemas.microsoft.com/office/powerpoint/2010/main" val="221816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00" y="1088135"/>
            <a:ext cx="8541385" cy="3560115"/>
          </a:xfrm>
        </p:spPr>
        <p:txBody>
          <a:bodyPr/>
          <a:lstStyle>
            <a:lvl1pPr marL="285750" indent="-285750">
              <a:buClr>
                <a:schemeClr val="accent6">
                  <a:lumMod val="50000"/>
                </a:schemeClr>
              </a:buClr>
              <a:buFont typeface="Wingdings" pitchFamily="2" charset="2"/>
              <a:buChar char="§"/>
              <a:defRPr>
                <a:solidFill>
                  <a:schemeClr val="accent6">
                    <a:lumMod val="50000"/>
                  </a:schemeClr>
                </a:solidFill>
              </a:defRPr>
            </a:lvl1pPr>
            <a:lvl2pPr marL="742950" indent="-285750">
              <a:buClr>
                <a:schemeClr val="accent6">
                  <a:lumMod val="50000"/>
                </a:schemeClr>
              </a:buClr>
              <a:buFont typeface="Wingdings" pitchFamily="2" charset="2"/>
              <a:buChar char="§"/>
              <a:defRPr>
                <a:solidFill>
                  <a:schemeClr val="accent6">
                    <a:lumMod val="50000"/>
                  </a:schemeClr>
                </a:solidFill>
              </a:defRPr>
            </a:lvl2pPr>
            <a:lvl3pPr marL="1200150" indent="-285750">
              <a:buClr>
                <a:schemeClr val="accent6">
                  <a:lumMod val="50000"/>
                </a:schemeClr>
              </a:buClr>
              <a:buFont typeface="Wingdings" pitchFamily="2" charset="2"/>
              <a:buChar char="§"/>
              <a:defRPr>
                <a:solidFill>
                  <a:schemeClr val="accent6">
                    <a:lumMod val="50000"/>
                  </a:schemeClr>
                </a:solidFill>
              </a:defRPr>
            </a:lvl3pPr>
            <a:lvl4pPr marL="1657350" indent="-285750">
              <a:buClr>
                <a:schemeClr val="accent6">
                  <a:lumMod val="50000"/>
                </a:schemeClr>
              </a:buClr>
              <a:buFont typeface="Wingdings" pitchFamily="2" charset="2"/>
              <a:buChar char="§"/>
              <a:defRPr>
                <a:solidFill>
                  <a:schemeClr val="accent6">
                    <a:lumMod val="50000"/>
                  </a:schemeClr>
                </a:solidFill>
              </a:defRPr>
            </a:lvl4pPr>
            <a:lvl5pPr marL="2114550" indent="-285750">
              <a:buClr>
                <a:schemeClr val="accent6">
                  <a:lumMod val="50000"/>
                </a:schemeClr>
              </a:buClr>
              <a:buFont typeface="Wingdings" pitchFamily="2" charset="2"/>
              <a:buChar char="§"/>
              <a:defRPr>
                <a:solidFill>
                  <a:schemeClr val="accent6">
                    <a:lumMod val="5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359200" y="144708"/>
            <a:ext cx="4474777" cy="859023"/>
          </a:xfrm>
          <a:prstGeom prst="rect">
            <a:avLst/>
          </a:prstGeom>
        </p:spPr>
        <p:txBody>
          <a:bodyPr>
            <a:normAutofit/>
          </a:bodyPr>
          <a:lstStyle>
            <a:lvl1pPr>
              <a:defRPr sz="2400"/>
            </a:lvl1pPr>
          </a:lstStyle>
          <a:p>
            <a:r>
              <a:rPr lang="en-US" noProof="0"/>
              <a:t>Click to edit Master title style</a:t>
            </a:r>
          </a:p>
        </p:txBody>
      </p:sp>
      <p:sp>
        <p:nvSpPr>
          <p:cNvPr id="8" name="Rectangle 7"/>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
            <a:extLst>
              <a:ext uri="{FF2B5EF4-FFF2-40B4-BE49-F238E27FC236}">
                <a16:creationId xmlns:a16="http://schemas.microsoft.com/office/drawing/2014/main" id="{89CCB5E2-86B7-DF4F-95FF-16227AB8F676}"/>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 name="Shape 8">
            <a:extLst>
              <a:ext uri="{FF2B5EF4-FFF2-40B4-BE49-F238E27FC236}">
                <a16:creationId xmlns:a16="http://schemas.microsoft.com/office/drawing/2014/main" id="{EE930199-1DB9-E040-9099-9A8B2D5601A9}"/>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631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00" y="280673"/>
            <a:ext cx="8473099" cy="572699"/>
          </a:xfrm>
          <a:prstGeom prst="rect">
            <a:avLst/>
          </a:prstGeo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59200" y="965874"/>
            <a:ext cx="8473100" cy="3603001"/>
          </a:xfrm>
        </p:spPr>
        <p:txBody>
          <a:bodyPr/>
          <a:lstStyle>
            <a:lvl1pPr marL="285750" indent="-285750">
              <a:spcAft>
                <a:spcPts val="600"/>
              </a:spcAft>
              <a:buClr>
                <a:schemeClr val="accent6">
                  <a:lumMod val="75000"/>
                </a:schemeClr>
              </a:buClr>
              <a:buFont typeface="Wingdings" pitchFamily="2" charset="2"/>
              <a:buChar char="§"/>
              <a:defRPr>
                <a:solidFill>
                  <a:schemeClr val="accent6">
                    <a:lumMod val="50000"/>
                  </a:schemeClr>
                </a:solidFill>
              </a:defRPr>
            </a:lvl1pPr>
            <a:lvl2pPr marL="742950" indent="-285750">
              <a:spcAft>
                <a:spcPts val="600"/>
              </a:spcAft>
              <a:buClr>
                <a:schemeClr val="accent6">
                  <a:lumMod val="75000"/>
                </a:schemeClr>
              </a:buClr>
              <a:buFont typeface="Wingdings" pitchFamily="2" charset="2"/>
              <a:buChar char="§"/>
              <a:defRPr>
                <a:solidFill>
                  <a:schemeClr val="accent6">
                    <a:lumMod val="50000"/>
                  </a:schemeClr>
                </a:solidFill>
              </a:defRPr>
            </a:lvl2pPr>
            <a:lvl3pPr marL="1200150" indent="-285750">
              <a:spcAft>
                <a:spcPts val="600"/>
              </a:spcAft>
              <a:buClr>
                <a:schemeClr val="accent6">
                  <a:lumMod val="75000"/>
                </a:schemeClr>
              </a:buClr>
              <a:buFont typeface="Wingdings" pitchFamily="2" charset="2"/>
              <a:buChar char="§"/>
              <a:defRPr>
                <a:solidFill>
                  <a:schemeClr val="accent6">
                    <a:lumMod val="50000"/>
                  </a:schemeClr>
                </a:solidFill>
              </a:defRPr>
            </a:lvl3pPr>
            <a:lvl4pPr marL="1657350" indent="-285750">
              <a:spcAft>
                <a:spcPts val="600"/>
              </a:spcAft>
              <a:buClr>
                <a:schemeClr val="accent6">
                  <a:lumMod val="75000"/>
                </a:schemeClr>
              </a:buClr>
              <a:buFont typeface="Wingdings" pitchFamily="2" charset="2"/>
              <a:buChar char="§"/>
              <a:defRPr>
                <a:solidFill>
                  <a:schemeClr val="accent6">
                    <a:lumMod val="50000"/>
                  </a:schemeClr>
                </a:solidFill>
              </a:defRPr>
            </a:lvl4pPr>
            <a:lvl5pPr marL="2114550" indent="-285750">
              <a:spcAft>
                <a:spcPts val="600"/>
              </a:spcAft>
              <a:buClr>
                <a:schemeClr val="accent6">
                  <a:lumMod val="75000"/>
                </a:schemeClr>
              </a:buClr>
              <a:buFont typeface="Wingdings" pitchFamily="2" charset="2"/>
              <a:buChar cha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
            <a:extLst>
              <a:ext uri="{FF2B5EF4-FFF2-40B4-BE49-F238E27FC236}">
                <a16:creationId xmlns:a16="http://schemas.microsoft.com/office/drawing/2014/main" id="{54F62638-0F6C-9E44-ABE3-F347A745845A}"/>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Shape 8">
            <a:extLst>
              <a:ext uri="{FF2B5EF4-FFF2-40B4-BE49-F238E27FC236}">
                <a16:creationId xmlns:a16="http://schemas.microsoft.com/office/drawing/2014/main" id="{7E1EFA56-B995-2E4A-ADBD-A8A9FD43691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45087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099"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9">
            <a:extLst>
              <a:ext uri="{FF2B5EF4-FFF2-40B4-BE49-F238E27FC236}">
                <a16:creationId xmlns:a16="http://schemas.microsoft.com/office/drawing/2014/main" id="{45FB6608-D6CB-1E47-97E0-946893699D85}"/>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9" name="Shape 8">
            <a:extLst>
              <a:ext uri="{FF2B5EF4-FFF2-40B4-BE49-F238E27FC236}">
                <a16:creationId xmlns:a16="http://schemas.microsoft.com/office/drawing/2014/main" id="{30689E75-890B-DE48-8C2D-0BE1828F938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8107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100"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59200" y="1037771"/>
            <a:ext cx="8473096" cy="373742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83C6D269-4A47-0542-B90B-2670FFD97F35}"/>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263495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1" y="290285"/>
            <a:ext cx="8520599" cy="505507"/>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11147"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1B1A3FF0-47D0-6D46-9D37-CB8959363757}"/>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08827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279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7" name="Shape 7"/>
          <p:cNvSpPr txBox="1">
            <a:spLocks noGrp="1"/>
          </p:cNvSpPr>
          <p:nvPr>
            <p:ph type="body" idx="1"/>
          </p:nvPr>
        </p:nvSpPr>
        <p:spPr>
          <a:xfrm>
            <a:off x="311701"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0" name="Shape 10"/>
          <p:cNvSpPr/>
          <p:nvPr/>
        </p:nvSpPr>
        <p:spPr>
          <a:xfrm rot="10800000" flipH="1" flipV="1">
            <a:off x="0" y="4956626"/>
            <a:ext cx="9144000" cy="180169"/>
          </a:xfrm>
          <a:prstGeom prst="rect">
            <a:avLst/>
          </a:prstGeom>
          <a:solidFill>
            <a:srgbClr val="6DCCDE"/>
          </a:solidFill>
          <a:ln>
            <a:noFill/>
          </a:ln>
        </p:spPr>
        <p:txBody>
          <a:bodyPr lIns="91425" tIns="45700" rIns="91425" bIns="45700" anchor="ctr" anchorCtr="0">
            <a:noAutofit/>
          </a:bodyPr>
          <a:lstStyle/>
          <a:p>
            <a:pPr algn="ctr"/>
            <a:r>
              <a:rPr lang="en-US" sz="1050" dirty="0"/>
              <a:t>https://github.com/odpi/egeria</a:t>
            </a:r>
          </a:p>
        </p:txBody>
      </p:sp>
      <p:sp>
        <p:nvSpPr>
          <p:cNvPr id="2" name="Title Placeholder 1"/>
          <p:cNvSpPr>
            <a:spLocks noGrp="1"/>
          </p:cNvSpPr>
          <p:nvPr>
            <p:ph type="title"/>
          </p:nvPr>
        </p:nvSpPr>
        <p:spPr>
          <a:xfrm>
            <a:off x="325859" y="215849"/>
            <a:ext cx="8520599"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Shape 8"/>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9EFF1D1A-5838-7442-A684-A8FB3BE0E1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1700" y="4640324"/>
            <a:ext cx="714574" cy="291123"/>
          </a:xfrm>
          <a:prstGeom prst="rect">
            <a:avLst/>
          </a:prstGeom>
        </p:spPr>
      </p:pic>
    </p:spTree>
    <p:extLst>
      <p:ext uri="{BB962C8B-B14F-4D97-AF65-F5344CB8AC3E}">
        <p14:creationId xmlns:p14="http://schemas.microsoft.com/office/powerpoint/2010/main" val="372283894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77" r:id="rId5"/>
    <p:sldLayoutId id="2147483678" r:id="rId6"/>
    <p:sldLayoutId id="2147483679" r:id="rId7"/>
    <p:sldLayoutId id="2147483682" r:id="rId8"/>
    <p:sldLayoutId id="2147483683"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accent6">
            <a:lumMod val="50000"/>
          </a:schemeClr>
        </a:buClr>
        <a:buFont typeface="Wingdings" pitchFamily="2" charset="2"/>
        <a:buChar char="§"/>
        <a:defRPr sz="1400"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hyperlink" Target="https://odpi.github.io/data-governance/coco-pharmaceuticals/personas/" TargetMode="External"/><Relationship Id="rId4" Type="http://schemas.openxmlformats.org/officeDocument/2006/relationships/image" Target="../media/image10.emf"/><Relationship Id="rId9" Type="http://schemas.openxmlformats.org/officeDocument/2006/relationships/image" Target="../media/image1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30.png"/><Relationship Id="rId15" Type="http://schemas.openxmlformats.org/officeDocument/2006/relationships/image" Target="../media/image32.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31.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odpi/egeria" TargetMode="External"/><Relationship Id="rId2" Type="http://schemas.openxmlformats.org/officeDocument/2006/relationships/hyperlink" Target="https://github.com/odpi/data-governance" TargetMode="External"/><Relationship Id="rId1" Type="http://schemas.openxmlformats.org/officeDocument/2006/relationships/slideLayout" Target="../slideLayouts/slideLayout4.xml"/><Relationship Id="rId5" Type="http://schemas.openxmlformats.org/officeDocument/2006/relationships/hyperlink" Target="https://roaringelephant.org/2018/09/25/episode-107-open-metadata-and-governance-masterclass-with-mandy-chessell-part-1/" TargetMode="External"/><Relationship Id="rId4" Type="http://schemas.openxmlformats.org/officeDocument/2006/relationships/hyperlink" Target="https://odpi.github.io/data-governance/rol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geria.odpi.org/open-metadata-implementation/access-services/community-profil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A30-E3E7-4A44-AB78-75FEA77AF253}"/>
              </a:ext>
            </a:extLst>
          </p:cNvPr>
          <p:cNvSpPr>
            <a:spLocks noGrp="1"/>
          </p:cNvSpPr>
          <p:nvPr>
            <p:ph type="title"/>
          </p:nvPr>
        </p:nvSpPr>
        <p:spPr/>
        <p:txBody>
          <a:bodyPr>
            <a:normAutofit/>
          </a:bodyPr>
          <a:lstStyle/>
          <a:p>
            <a:r>
              <a:rPr lang="en-GB" b="1" dirty="0"/>
              <a:t>Building a Data </a:t>
            </a:r>
            <a:r>
              <a:rPr lang="en-GB" b="1" dirty="0" err="1"/>
              <a:t>Catalog</a:t>
            </a:r>
            <a:endParaRPr lang="en-GB" dirty="0"/>
          </a:p>
        </p:txBody>
      </p:sp>
      <p:sp>
        <p:nvSpPr>
          <p:cNvPr id="3" name="Slide Number Placeholder 2">
            <a:extLst>
              <a:ext uri="{FF2B5EF4-FFF2-40B4-BE49-F238E27FC236}">
                <a16:creationId xmlns:a16="http://schemas.microsoft.com/office/drawing/2014/main" id="{00861036-A1A8-EB42-B740-1DBEC50D9DF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a:t>
            </a:fld>
            <a:endParaRPr lang="en-US" sz="1000"/>
          </a:p>
        </p:txBody>
      </p:sp>
      <p:sp>
        <p:nvSpPr>
          <p:cNvPr id="4" name="TextBox 3">
            <a:extLst>
              <a:ext uri="{FF2B5EF4-FFF2-40B4-BE49-F238E27FC236}">
                <a16:creationId xmlns:a16="http://schemas.microsoft.com/office/drawing/2014/main" id="{354C2169-99CC-5944-B2D7-78D5DB7D13E0}"/>
              </a:ext>
            </a:extLst>
          </p:cNvPr>
          <p:cNvSpPr txBox="1"/>
          <p:nvPr/>
        </p:nvSpPr>
        <p:spPr>
          <a:xfrm>
            <a:off x="445169" y="3484346"/>
            <a:ext cx="3183555" cy="307777"/>
          </a:xfrm>
          <a:prstGeom prst="rect">
            <a:avLst/>
          </a:prstGeom>
          <a:noFill/>
        </p:spPr>
        <p:txBody>
          <a:bodyPr wrap="square" rtlCol="0">
            <a:spAutoFit/>
          </a:bodyPr>
          <a:lstStyle/>
          <a:p>
            <a:r>
              <a:rPr lang="en-US" dirty="0">
                <a:solidFill>
                  <a:schemeClr val="accent5">
                    <a:lumMod val="40000"/>
                    <a:lumOff val="60000"/>
                  </a:schemeClr>
                </a:solidFill>
              </a:rPr>
              <a:t>Mandy Chessell, IBM</a:t>
            </a:r>
          </a:p>
        </p:txBody>
      </p:sp>
    </p:spTree>
    <p:extLst>
      <p:ext uri="{BB962C8B-B14F-4D97-AF65-F5344CB8AC3E}">
        <p14:creationId xmlns:p14="http://schemas.microsoft.com/office/powerpoint/2010/main" val="60174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Governance Zones</a:t>
            </a:r>
          </a:p>
        </p:txBody>
      </p:sp>
      <p:sp>
        <p:nvSpPr>
          <p:cNvPr id="2" name="Content Placeholder 1">
            <a:extLst>
              <a:ext uri="{FF2B5EF4-FFF2-40B4-BE49-F238E27FC236}">
                <a16:creationId xmlns:a16="http://schemas.microsoft.com/office/drawing/2014/main" id="{222C8754-64F7-2942-A075-FBA3FF009E3D}"/>
              </a:ext>
            </a:extLst>
          </p:cNvPr>
          <p:cNvSpPr>
            <a:spLocks noGrp="1"/>
          </p:cNvSpPr>
          <p:nvPr>
            <p:ph idx="1"/>
          </p:nvPr>
        </p:nvSpPr>
        <p:spPr>
          <a:xfrm>
            <a:off x="359200" y="1545771"/>
            <a:ext cx="8473100" cy="3023104"/>
          </a:xfrm>
        </p:spPr>
        <p:txBody>
          <a:bodyPr/>
          <a:lstStyle/>
          <a:p>
            <a:r>
              <a:rPr lang="en-GB" dirty="0"/>
              <a:t>Governance Zones allow assets to be grouped according to their usage. It is possible to assign supported zones to Egeria’s Open Metadata Access Services (OMASs) to limit the scope of assets that are returned from searches.</a:t>
            </a:r>
          </a:p>
          <a:p>
            <a:r>
              <a:rPr lang="en-GB" b="1" dirty="0"/>
              <a:t>Usage</a:t>
            </a:r>
          </a:p>
          <a:p>
            <a:pPr lvl="1"/>
            <a:r>
              <a:rPr lang="en-GB" dirty="0"/>
              <a:t>Using governance zones allows the organization to scope the assets that are returned to a community of users who are using the asset </a:t>
            </a:r>
            <a:r>
              <a:rPr lang="en-GB" dirty="0" err="1"/>
              <a:t>catalog</a:t>
            </a:r>
            <a:r>
              <a:rPr lang="en-GB" dirty="0"/>
              <a:t>.</a:t>
            </a:r>
          </a:p>
          <a:p>
            <a:pPr lvl="1"/>
            <a:r>
              <a:rPr lang="en-GB" dirty="0"/>
              <a:t>The governance zones can also be used to define the group of assets that an automated process should process.</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10</a:t>
            </a:fld>
            <a:endParaRPr lang="en-US" sz="1000"/>
          </a:p>
        </p:txBody>
      </p:sp>
      <p:pic>
        <p:nvPicPr>
          <p:cNvPr id="30" name="Picture 29" descr="A picture containing clock, meter&#10;&#10;Description automatically generated">
            <a:extLst>
              <a:ext uri="{FF2B5EF4-FFF2-40B4-BE49-F238E27FC236}">
                <a16:creationId xmlns:a16="http://schemas.microsoft.com/office/drawing/2014/main" id="{7B7C3403-F4A7-8C4C-A3E1-A4541DF23E95}"/>
              </a:ext>
            </a:extLst>
          </p:cNvPr>
          <p:cNvPicPr>
            <a:picLocks noChangeAspect="1"/>
          </p:cNvPicPr>
          <p:nvPr/>
        </p:nvPicPr>
        <p:blipFill>
          <a:blip r:embed="rId2"/>
          <a:stretch>
            <a:fillRect/>
          </a:stretch>
        </p:blipFill>
        <p:spPr>
          <a:xfrm>
            <a:off x="5535385" y="189820"/>
            <a:ext cx="3124200" cy="1092200"/>
          </a:xfrm>
          <a:prstGeom prst="rect">
            <a:avLst/>
          </a:prstGeom>
        </p:spPr>
      </p:pic>
    </p:spTree>
    <p:extLst>
      <p:ext uri="{BB962C8B-B14F-4D97-AF65-F5344CB8AC3E}">
        <p14:creationId xmlns:p14="http://schemas.microsoft.com/office/powerpoint/2010/main" val="352777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Asset Location</a:t>
            </a:r>
          </a:p>
        </p:txBody>
      </p:sp>
      <p:sp>
        <p:nvSpPr>
          <p:cNvPr id="2" name="Content Placeholder 1">
            <a:extLst>
              <a:ext uri="{FF2B5EF4-FFF2-40B4-BE49-F238E27FC236}">
                <a16:creationId xmlns:a16="http://schemas.microsoft.com/office/drawing/2014/main" id="{6D88BD19-D9F3-C040-B7D4-C100EDD2DCB6}"/>
              </a:ext>
            </a:extLst>
          </p:cNvPr>
          <p:cNvSpPr>
            <a:spLocks noGrp="1"/>
          </p:cNvSpPr>
          <p:nvPr>
            <p:ph idx="1"/>
          </p:nvPr>
        </p:nvSpPr>
        <p:spPr>
          <a:xfrm>
            <a:off x="359200" y="1415143"/>
            <a:ext cx="8473100" cy="3153732"/>
          </a:xfrm>
        </p:spPr>
        <p:txBody>
          <a:bodyPr/>
          <a:lstStyle/>
          <a:p>
            <a:r>
              <a:rPr lang="en-GB" dirty="0"/>
              <a:t>Egeria supports the definition of a location model that divides both physical and digital space into hierarchies with cross links between the hierarchies. This means it is possible to link the assets to their location(s)</a:t>
            </a:r>
          </a:p>
          <a:p>
            <a:r>
              <a:rPr lang="en-GB" b="1" dirty="0"/>
              <a:t>Usage</a:t>
            </a:r>
          </a:p>
          <a:p>
            <a:pPr lvl="1"/>
            <a:r>
              <a:rPr lang="en-GB" dirty="0"/>
              <a:t>Attaching assets to location definitions means it is possible to use details of the location as part of the search for assets.</a:t>
            </a:r>
          </a:p>
          <a:p>
            <a:pPr lvl="1"/>
            <a:r>
              <a:rPr lang="en-GB" dirty="0"/>
              <a:t>Knowing the asset location, whether it is a physical or digital location can also help with demonstrating that data sovereignty is being respected and the level of risk that is allocated in a particular location.</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11</a:t>
            </a:fld>
            <a:endParaRPr lang="en-US" sz="1000"/>
          </a:p>
        </p:txBody>
      </p:sp>
      <p:pic>
        <p:nvPicPr>
          <p:cNvPr id="22" name="Picture 21" descr="A close up of a screen&#10;&#10;Description automatically generated">
            <a:extLst>
              <a:ext uri="{FF2B5EF4-FFF2-40B4-BE49-F238E27FC236}">
                <a16:creationId xmlns:a16="http://schemas.microsoft.com/office/drawing/2014/main" id="{8D270797-EE1F-6348-B2C0-EF75E40BDA8E}"/>
              </a:ext>
            </a:extLst>
          </p:cNvPr>
          <p:cNvPicPr>
            <a:picLocks noChangeAspect="1"/>
          </p:cNvPicPr>
          <p:nvPr/>
        </p:nvPicPr>
        <p:blipFill>
          <a:blip r:embed="rId2"/>
          <a:stretch>
            <a:fillRect/>
          </a:stretch>
        </p:blipFill>
        <p:spPr>
          <a:xfrm>
            <a:off x="6345464" y="199572"/>
            <a:ext cx="1917700" cy="990600"/>
          </a:xfrm>
          <a:prstGeom prst="rect">
            <a:avLst/>
          </a:prstGeom>
        </p:spPr>
      </p:pic>
    </p:spTree>
    <p:extLst>
      <p:ext uri="{BB962C8B-B14F-4D97-AF65-F5344CB8AC3E}">
        <p14:creationId xmlns:p14="http://schemas.microsoft.com/office/powerpoint/2010/main" val="42819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External Identifiers</a:t>
            </a:r>
          </a:p>
        </p:txBody>
      </p:sp>
      <p:sp>
        <p:nvSpPr>
          <p:cNvPr id="2" name="Content Placeholder 1">
            <a:extLst>
              <a:ext uri="{FF2B5EF4-FFF2-40B4-BE49-F238E27FC236}">
                <a16:creationId xmlns:a16="http://schemas.microsoft.com/office/drawing/2014/main" id="{D30E384A-0E26-A146-A199-05CE07574C58}"/>
              </a:ext>
            </a:extLst>
          </p:cNvPr>
          <p:cNvSpPr>
            <a:spLocks noGrp="1"/>
          </p:cNvSpPr>
          <p:nvPr>
            <p:ph idx="1"/>
          </p:nvPr>
        </p:nvSpPr>
        <p:spPr>
          <a:xfrm>
            <a:off x="359200" y="1491344"/>
            <a:ext cx="8473100" cy="3077532"/>
          </a:xfrm>
        </p:spPr>
        <p:txBody>
          <a:bodyPr/>
          <a:lstStyle/>
          <a:p>
            <a:r>
              <a:rPr lang="en-GB" dirty="0"/>
              <a:t>A specific asset may be represented in different tools using different names. It is possible to add details of all of these external identifiers to the Asset.</a:t>
            </a:r>
          </a:p>
          <a:p>
            <a:r>
              <a:rPr lang="en-GB" b="1" dirty="0"/>
              <a:t>Usage</a:t>
            </a:r>
          </a:p>
          <a:p>
            <a:pPr lvl="1"/>
            <a:r>
              <a:rPr lang="en-GB" dirty="0"/>
              <a:t>Knowing all the names of an asset means that the asset </a:t>
            </a:r>
            <a:r>
              <a:rPr lang="en-GB" dirty="0" err="1"/>
              <a:t>catalog</a:t>
            </a:r>
            <a:r>
              <a:rPr lang="en-GB" dirty="0"/>
              <a:t> can support searches for assets using the name that specific communities of people know.</a:t>
            </a:r>
          </a:p>
          <a:p>
            <a:pPr lvl="1"/>
            <a:r>
              <a:rPr lang="en-GB" dirty="0"/>
              <a:t>It also helps automated process that are operating on the physical asset through a particular tool or API can look up the appropriate identifier for the asset for that tool/API.</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12</a:t>
            </a:fld>
            <a:endParaRPr lang="en-US" sz="1000"/>
          </a:p>
        </p:txBody>
      </p:sp>
      <p:pic>
        <p:nvPicPr>
          <p:cNvPr id="14" name="Picture 13" descr="A screen shot of a computer&#10;&#10;Description automatically generated">
            <a:extLst>
              <a:ext uri="{FF2B5EF4-FFF2-40B4-BE49-F238E27FC236}">
                <a16:creationId xmlns:a16="http://schemas.microsoft.com/office/drawing/2014/main" id="{1B1E7E7F-BDA0-B140-A22A-99C1511C4270}"/>
              </a:ext>
            </a:extLst>
          </p:cNvPr>
          <p:cNvPicPr>
            <a:picLocks noChangeAspect="1"/>
          </p:cNvPicPr>
          <p:nvPr/>
        </p:nvPicPr>
        <p:blipFill>
          <a:blip r:embed="rId2"/>
          <a:stretch>
            <a:fillRect/>
          </a:stretch>
        </p:blipFill>
        <p:spPr>
          <a:xfrm>
            <a:off x="6976931" y="428171"/>
            <a:ext cx="1854200" cy="520700"/>
          </a:xfrm>
          <a:prstGeom prst="rect">
            <a:avLst/>
          </a:prstGeom>
        </p:spPr>
      </p:pic>
    </p:spTree>
    <p:extLst>
      <p:ext uri="{BB962C8B-B14F-4D97-AF65-F5344CB8AC3E}">
        <p14:creationId xmlns:p14="http://schemas.microsoft.com/office/powerpoint/2010/main" val="339965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License and Certifications</a:t>
            </a:r>
          </a:p>
        </p:txBody>
      </p:sp>
      <p:sp>
        <p:nvSpPr>
          <p:cNvPr id="2" name="Content Placeholder 1">
            <a:extLst>
              <a:ext uri="{FF2B5EF4-FFF2-40B4-BE49-F238E27FC236}">
                <a16:creationId xmlns:a16="http://schemas.microsoft.com/office/drawing/2014/main" id="{68D02C4A-6666-E54C-B71B-8578C82955AD}"/>
              </a:ext>
            </a:extLst>
          </p:cNvPr>
          <p:cNvSpPr>
            <a:spLocks noGrp="1"/>
          </p:cNvSpPr>
          <p:nvPr>
            <p:ph idx="1"/>
          </p:nvPr>
        </p:nvSpPr>
        <p:spPr>
          <a:xfrm>
            <a:off x="359200" y="1182373"/>
            <a:ext cx="8473100" cy="3386502"/>
          </a:xfrm>
        </p:spPr>
        <p:txBody>
          <a:bodyPr/>
          <a:lstStyle/>
          <a:p>
            <a:r>
              <a:rPr lang="en-GB" dirty="0"/>
              <a:t>An asset can have its license and/or certifications attached to it.</a:t>
            </a:r>
          </a:p>
          <a:p>
            <a:pPr lvl="1"/>
            <a:r>
              <a:rPr lang="en-GB" dirty="0"/>
              <a:t>The license determines the terms and conditions of use for the asset. This becomes important particularly when assets come from an external organization.</a:t>
            </a:r>
          </a:p>
          <a:p>
            <a:pPr lvl="1"/>
            <a:r>
              <a:rPr lang="en-GB" dirty="0"/>
              <a:t>Certifications typically relate to a regulation or standard or DevOps quality gate. When the certification is tied to the asset it means that the asset has passed the requirements. </a:t>
            </a:r>
          </a:p>
          <a:p>
            <a:r>
              <a:rPr lang="en-GB" dirty="0"/>
              <a:t>Usage</a:t>
            </a:r>
          </a:p>
          <a:p>
            <a:pPr lvl="1"/>
            <a:r>
              <a:rPr lang="en-GB" dirty="0"/>
              <a:t>Attaching licences and certifications to assets raises awareness of the any restrictions on the use of the assets and to what standards they are managed to. If the licenses and certifications are machine readable, automated processes can used them to control the way that they manage the assets.</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fld id="{00000000-1234-1234-1234-123412341234}" type="slidenum">
              <a:rPr lang="en-US" smtClean="0"/>
              <a:pPr/>
              <a:t>13</a:t>
            </a:fld>
            <a:endParaRPr lang="en-US"/>
          </a:p>
        </p:txBody>
      </p:sp>
      <p:pic>
        <p:nvPicPr>
          <p:cNvPr id="18" name="Picture 17" descr="A picture containing screen, monitor, photo, display&#10;&#10;Description automatically generated">
            <a:extLst>
              <a:ext uri="{FF2B5EF4-FFF2-40B4-BE49-F238E27FC236}">
                <a16:creationId xmlns:a16="http://schemas.microsoft.com/office/drawing/2014/main" id="{116B8817-0155-5046-A13B-CC41047A0757}"/>
              </a:ext>
            </a:extLst>
          </p:cNvPr>
          <p:cNvPicPr>
            <a:picLocks noChangeAspect="1"/>
          </p:cNvPicPr>
          <p:nvPr/>
        </p:nvPicPr>
        <p:blipFill>
          <a:blip r:embed="rId2"/>
          <a:stretch>
            <a:fillRect/>
          </a:stretch>
        </p:blipFill>
        <p:spPr>
          <a:xfrm>
            <a:off x="6930600" y="280673"/>
            <a:ext cx="1854200" cy="901700"/>
          </a:xfrm>
          <a:prstGeom prst="rect">
            <a:avLst/>
          </a:prstGeom>
        </p:spPr>
      </p:pic>
    </p:spTree>
    <p:extLst>
      <p:ext uri="{BB962C8B-B14F-4D97-AF65-F5344CB8AC3E}">
        <p14:creationId xmlns:p14="http://schemas.microsoft.com/office/powerpoint/2010/main" val="81819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51AD-B862-B04B-86E9-1591CFF37176}"/>
              </a:ext>
            </a:extLst>
          </p:cNvPr>
          <p:cNvSpPr>
            <a:spLocks noGrp="1"/>
          </p:cNvSpPr>
          <p:nvPr>
            <p:ph type="title"/>
          </p:nvPr>
        </p:nvSpPr>
        <p:spPr/>
        <p:txBody>
          <a:bodyPr/>
          <a:lstStyle/>
          <a:p>
            <a:r>
              <a:rPr lang="en-US" dirty="0"/>
              <a:t>Classifiers</a:t>
            </a:r>
          </a:p>
        </p:txBody>
      </p:sp>
      <p:sp>
        <p:nvSpPr>
          <p:cNvPr id="4" name="Content Placeholder 3">
            <a:extLst>
              <a:ext uri="{FF2B5EF4-FFF2-40B4-BE49-F238E27FC236}">
                <a16:creationId xmlns:a16="http://schemas.microsoft.com/office/drawing/2014/main" id="{882D3702-5AD6-3042-8AF8-0ECA119774FA}"/>
              </a:ext>
            </a:extLst>
          </p:cNvPr>
          <p:cNvSpPr>
            <a:spLocks noGrp="1"/>
          </p:cNvSpPr>
          <p:nvPr>
            <p:ph idx="1"/>
          </p:nvPr>
        </p:nvSpPr>
        <p:spPr/>
        <p:txBody>
          <a:bodyPr>
            <a:normAutofit fontScale="85000" lnSpcReduction="20000"/>
          </a:bodyPr>
          <a:lstStyle/>
          <a:p>
            <a:r>
              <a:rPr lang="en-GB" dirty="0"/>
              <a:t>Classifiers add labels and properties to the asset that identifies them as part of a </a:t>
            </a:r>
            <a:br>
              <a:rPr lang="en-GB" dirty="0"/>
            </a:br>
            <a:r>
              <a:rPr lang="en-GB" dirty="0"/>
              <a:t>specific group, or having particular characteristics.</a:t>
            </a:r>
          </a:p>
          <a:p>
            <a:r>
              <a:rPr lang="en-GB" dirty="0"/>
              <a:t>The types of classifiers are:</a:t>
            </a:r>
          </a:p>
          <a:p>
            <a:pPr lvl="1"/>
            <a:r>
              <a:rPr lang="en-GB" dirty="0"/>
              <a:t>Glossary terms define the meaning of concepts and activities. When a glossary term is attached to a data field in the assets schema, it signifies that the data stored in that field has the meaning described in the glossary term.</a:t>
            </a:r>
          </a:p>
          <a:p>
            <a:pPr lvl="1"/>
            <a:r>
              <a:rPr lang="en-GB" dirty="0"/>
              <a:t>Reference values identify sets of valid values of particular characteristics of the assets. For example, attaching a reference code for “personal data” to an asset indicates that it contains personal data.</a:t>
            </a:r>
          </a:p>
          <a:p>
            <a:pPr lvl="1"/>
            <a:r>
              <a:rPr lang="en-GB" dirty="0"/>
              <a:t>Informal tags are labels that asset consumers create and attach to the asset and its data fields/operations. This is effectively a way of crowd sourcing knowledge about the asset.</a:t>
            </a:r>
          </a:p>
          <a:p>
            <a:pPr lvl="1"/>
            <a:r>
              <a:rPr lang="en-GB" dirty="0"/>
              <a:t>Governance classifications provide formal classifiers for confidentiality, retention, confidence and criticality for the asset.</a:t>
            </a:r>
          </a:p>
          <a:p>
            <a:r>
              <a:rPr lang="en-GB" b="1" dirty="0"/>
              <a:t>Usage</a:t>
            </a:r>
          </a:p>
          <a:p>
            <a:pPr lvl="1"/>
            <a:r>
              <a:rPr lang="en-GB" dirty="0"/>
              <a:t>Classifiers help to make assets more findable. They also identify which assets should be treated to certain types of processing. For example, data fields marked as sensitive could be masked when added to a sandbox.</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14</a:t>
            </a:fld>
            <a:endParaRPr lang="en-US" sz="1000"/>
          </a:p>
        </p:txBody>
      </p:sp>
      <p:pic>
        <p:nvPicPr>
          <p:cNvPr id="8" name="Picture 7" descr="A screenshot of a cell phone&#10;&#10;Description automatically generated">
            <a:extLst>
              <a:ext uri="{FF2B5EF4-FFF2-40B4-BE49-F238E27FC236}">
                <a16:creationId xmlns:a16="http://schemas.microsoft.com/office/drawing/2014/main" id="{1AF7CD75-480C-2145-952E-858B0CD9829F}"/>
              </a:ext>
            </a:extLst>
          </p:cNvPr>
          <p:cNvPicPr>
            <a:picLocks noChangeAspect="1"/>
          </p:cNvPicPr>
          <p:nvPr/>
        </p:nvPicPr>
        <p:blipFill>
          <a:blip r:embed="rId2"/>
          <a:stretch>
            <a:fillRect/>
          </a:stretch>
        </p:blipFill>
        <p:spPr>
          <a:xfrm>
            <a:off x="7138011" y="108624"/>
            <a:ext cx="1854200" cy="1714500"/>
          </a:xfrm>
          <a:prstGeom prst="rect">
            <a:avLst/>
          </a:prstGeom>
        </p:spPr>
      </p:pic>
    </p:spTree>
    <p:extLst>
      <p:ext uri="{BB962C8B-B14F-4D97-AF65-F5344CB8AC3E}">
        <p14:creationId xmlns:p14="http://schemas.microsoft.com/office/powerpoint/2010/main" val="310246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124A-E106-1F41-B253-4E4434E347C8}"/>
              </a:ext>
            </a:extLst>
          </p:cNvPr>
          <p:cNvSpPr>
            <a:spLocks noGrp="1"/>
          </p:cNvSpPr>
          <p:nvPr>
            <p:ph type="title"/>
          </p:nvPr>
        </p:nvSpPr>
        <p:spPr/>
        <p:txBody>
          <a:bodyPr/>
          <a:lstStyle/>
          <a:p>
            <a:r>
              <a:rPr lang="en-US" dirty="0"/>
              <a:t>Using classifiers</a:t>
            </a:r>
          </a:p>
        </p:txBody>
      </p:sp>
      <p:sp>
        <p:nvSpPr>
          <p:cNvPr id="3" name="Content Placeholder 2">
            <a:extLst>
              <a:ext uri="{FF2B5EF4-FFF2-40B4-BE49-F238E27FC236}">
                <a16:creationId xmlns:a16="http://schemas.microsoft.com/office/drawing/2014/main" id="{C9007A21-5CCE-1A4B-9B8D-54A514D4D6FE}"/>
              </a:ext>
            </a:extLst>
          </p:cNvPr>
          <p:cNvSpPr>
            <a:spLocks noGrp="1"/>
          </p:cNvSpPr>
          <p:nvPr>
            <p:ph idx="1"/>
          </p:nvPr>
        </p:nvSpPr>
        <p:spPr/>
        <p:txBody>
          <a:bodyPr/>
          <a:lstStyle/>
          <a:p>
            <a:r>
              <a:rPr lang="en-GB" dirty="0"/>
              <a:t>The classifiers can be added to any </a:t>
            </a:r>
            <a:r>
              <a:rPr lang="en-GB" b="1" dirty="0"/>
              <a:t>Referenceable</a:t>
            </a:r>
            <a:r>
              <a:rPr lang="en-GB" dirty="0"/>
              <a:t>.</a:t>
            </a:r>
          </a:p>
          <a:p>
            <a:pPr lvl="1"/>
            <a:r>
              <a:rPr lang="en-GB" dirty="0"/>
              <a:t>A referenceable is a metadata element with a unique qualified name.</a:t>
            </a:r>
          </a:p>
          <a:p>
            <a:pPr lvl="1"/>
            <a:r>
              <a:rPr lang="en-GB" dirty="0"/>
              <a:t>Assets are </a:t>
            </a:r>
            <a:r>
              <a:rPr lang="en-GB" dirty="0" err="1"/>
              <a:t>referenceables</a:t>
            </a:r>
            <a:r>
              <a:rPr lang="en-GB" dirty="0"/>
              <a:t>, so are elements of a schema, connections and many of the types of elements that can be attached to an asset.</a:t>
            </a:r>
          </a:p>
          <a:p>
            <a:r>
              <a:rPr lang="en-GB" dirty="0"/>
              <a:t>This means, for example, classifiers the whole asset or a specific field or operation in the schema.</a:t>
            </a:r>
          </a:p>
          <a:p>
            <a:endParaRPr lang="en-US" dirty="0"/>
          </a:p>
        </p:txBody>
      </p:sp>
      <p:sp>
        <p:nvSpPr>
          <p:cNvPr id="4" name="Slide Number Placeholder 3">
            <a:extLst>
              <a:ext uri="{FF2B5EF4-FFF2-40B4-BE49-F238E27FC236}">
                <a16:creationId xmlns:a16="http://schemas.microsoft.com/office/drawing/2014/main" id="{D8726F6D-5E06-BE4E-BC1B-8ED6D8A9F45F}"/>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15</a:t>
            </a:fld>
            <a:endParaRPr lang="en-US" sz="1000"/>
          </a:p>
        </p:txBody>
      </p:sp>
    </p:spTree>
    <p:extLst>
      <p:ext uri="{BB962C8B-B14F-4D97-AF65-F5344CB8AC3E}">
        <p14:creationId xmlns:p14="http://schemas.microsoft.com/office/powerpoint/2010/main" val="194822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Feedback</a:t>
            </a:r>
          </a:p>
        </p:txBody>
      </p:sp>
      <p:sp>
        <p:nvSpPr>
          <p:cNvPr id="2" name="Content Placeholder 1">
            <a:extLst>
              <a:ext uri="{FF2B5EF4-FFF2-40B4-BE49-F238E27FC236}">
                <a16:creationId xmlns:a16="http://schemas.microsoft.com/office/drawing/2014/main" id="{06EC8B4B-AB1D-4C4F-8CBD-1C26F1FE48C6}"/>
              </a:ext>
            </a:extLst>
          </p:cNvPr>
          <p:cNvSpPr>
            <a:spLocks noGrp="1"/>
          </p:cNvSpPr>
          <p:nvPr>
            <p:ph idx="1"/>
          </p:nvPr>
        </p:nvSpPr>
        <p:spPr/>
        <p:txBody>
          <a:bodyPr/>
          <a:lstStyle/>
          <a:p>
            <a:r>
              <a:rPr lang="en-GB" dirty="0"/>
              <a:t>Feedback, such as comments, likes, star ratings and reviews</a:t>
            </a:r>
            <a:br>
              <a:rPr lang="en-GB" dirty="0"/>
            </a:br>
            <a:r>
              <a:rPr lang="en-GB" dirty="0"/>
              <a:t>can be added to an asset, typically by consumers of the asset </a:t>
            </a:r>
            <a:br>
              <a:rPr lang="en-GB" dirty="0"/>
            </a:br>
            <a:r>
              <a:rPr lang="en-GB" dirty="0"/>
              <a:t>to share experiences, expertise and concerns about the asset.</a:t>
            </a:r>
          </a:p>
          <a:p>
            <a:r>
              <a:rPr lang="en-GB" dirty="0"/>
              <a:t>The author of the feedback can choose whether it is public or private feedback. Public feedback is visible by everyone. Private feedback is visible to the author of the feedback and the owner of the asset.</a:t>
            </a:r>
          </a:p>
          <a:p>
            <a:r>
              <a:rPr lang="en-GB" dirty="0"/>
              <a:t>Feedback can only be changed by the author of the feedback and specific moderator roles of the object it is attached to (such as asset owner for assets). </a:t>
            </a:r>
          </a:p>
          <a:p>
            <a:r>
              <a:rPr lang="en-GB" b="1" dirty="0"/>
              <a:t>Usage</a:t>
            </a:r>
          </a:p>
          <a:p>
            <a:pPr lvl="1"/>
            <a:r>
              <a:rPr lang="en-GB" dirty="0"/>
              <a:t>Feedback helps to share expertise and use the experience of the assets’ consumers to improve the quality of both the asset contents and its description.</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16</a:t>
            </a:fld>
            <a:endParaRPr lang="en-US" sz="1000"/>
          </a:p>
        </p:txBody>
      </p:sp>
      <p:pic>
        <p:nvPicPr>
          <p:cNvPr id="16" name="Picture 15" descr="Screen of a cell phone&#10;&#10;Description automatically generated">
            <a:extLst>
              <a:ext uri="{FF2B5EF4-FFF2-40B4-BE49-F238E27FC236}">
                <a16:creationId xmlns:a16="http://schemas.microsoft.com/office/drawing/2014/main" id="{CF60048C-1B81-B345-A06E-F75BBCB37EAF}"/>
              </a:ext>
            </a:extLst>
          </p:cNvPr>
          <p:cNvPicPr>
            <a:picLocks noChangeAspect="1"/>
          </p:cNvPicPr>
          <p:nvPr/>
        </p:nvPicPr>
        <p:blipFill>
          <a:blip r:embed="rId2"/>
          <a:stretch>
            <a:fillRect/>
          </a:stretch>
        </p:blipFill>
        <p:spPr>
          <a:xfrm>
            <a:off x="6264729" y="311824"/>
            <a:ext cx="2692400" cy="1308100"/>
          </a:xfrm>
          <a:prstGeom prst="rect">
            <a:avLst/>
          </a:prstGeom>
        </p:spPr>
      </p:pic>
    </p:spTree>
    <p:extLst>
      <p:ext uri="{BB962C8B-B14F-4D97-AF65-F5344CB8AC3E}">
        <p14:creationId xmlns:p14="http://schemas.microsoft.com/office/powerpoint/2010/main" val="66996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Note Logs</a:t>
            </a:r>
          </a:p>
        </p:txBody>
      </p:sp>
      <p:sp>
        <p:nvSpPr>
          <p:cNvPr id="2" name="Content Placeholder 1">
            <a:extLst>
              <a:ext uri="{FF2B5EF4-FFF2-40B4-BE49-F238E27FC236}">
                <a16:creationId xmlns:a16="http://schemas.microsoft.com/office/drawing/2014/main" id="{8A3609A2-A1B1-F642-A313-64FD166E6F17}"/>
              </a:ext>
            </a:extLst>
          </p:cNvPr>
          <p:cNvSpPr>
            <a:spLocks noGrp="1"/>
          </p:cNvSpPr>
          <p:nvPr>
            <p:ph idx="1"/>
          </p:nvPr>
        </p:nvSpPr>
        <p:spPr>
          <a:xfrm>
            <a:off x="359200" y="1251857"/>
            <a:ext cx="8473100" cy="3317018"/>
          </a:xfrm>
        </p:spPr>
        <p:txBody>
          <a:bodyPr/>
          <a:lstStyle/>
          <a:p>
            <a:r>
              <a:rPr lang="en-GB" dirty="0"/>
              <a:t>Note logs consist of a series of posts (called notes) that are added over time (like a blog). </a:t>
            </a:r>
          </a:p>
          <a:p>
            <a:r>
              <a:rPr lang="en-GB" b="1" dirty="0"/>
              <a:t>Usage</a:t>
            </a:r>
          </a:p>
          <a:p>
            <a:pPr lvl="1"/>
            <a:r>
              <a:rPr lang="en-GB" dirty="0"/>
              <a:t>Note logs can be used by the asset owner or operations team to post status or usage information about the asset to inform individuals who are using the asset of important information.</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17</a:t>
            </a:fld>
            <a:endParaRPr lang="en-US" sz="1000"/>
          </a:p>
        </p:txBody>
      </p:sp>
      <p:pic>
        <p:nvPicPr>
          <p:cNvPr id="24" name="Picture 23" descr="A screen shot of a computer monitor sitting on top of a computer&#10;&#10;Description automatically generated">
            <a:extLst>
              <a:ext uri="{FF2B5EF4-FFF2-40B4-BE49-F238E27FC236}">
                <a16:creationId xmlns:a16="http://schemas.microsoft.com/office/drawing/2014/main" id="{6293E029-C66B-C046-A2F4-7BDBA3D8A82B}"/>
              </a:ext>
            </a:extLst>
          </p:cNvPr>
          <p:cNvPicPr>
            <a:picLocks noChangeAspect="1"/>
          </p:cNvPicPr>
          <p:nvPr/>
        </p:nvPicPr>
        <p:blipFill>
          <a:blip r:embed="rId2"/>
          <a:stretch>
            <a:fillRect/>
          </a:stretch>
        </p:blipFill>
        <p:spPr>
          <a:xfrm>
            <a:off x="6138731" y="251299"/>
            <a:ext cx="2692400" cy="520700"/>
          </a:xfrm>
          <a:prstGeom prst="rect">
            <a:avLst/>
          </a:prstGeom>
        </p:spPr>
      </p:pic>
    </p:spTree>
    <p:extLst>
      <p:ext uri="{BB962C8B-B14F-4D97-AF65-F5344CB8AC3E}">
        <p14:creationId xmlns:p14="http://schemas.microsoft.com/office/powerpoint/2010/main" val="93894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External Descriptions</a:t>
            </a:r>
          </a:p>
        </p:txBody>
      </p:sp>
      <p:sp>
        <p:nvSpPr>
          <p:cNvPr id="2" name="Content Placeholder 1">
            <a:extLst>
              <a:ext uri="{FF2B5EF4-FFF2-40B4-BE49-F238E27FC236}">
                <a16:creationId xmlns:a16="http://schemas.microsoft.com/office/drawing/2014/main" id="{BBD36DEF-90C6-8240-AEE8-A2BFB286E750}"/>
              </a:ext>
            </a:extLst>
          </p:cNvPr>
          <p:cNvSpPr>
            <a:spLocks noGrp="1"/>
          </p:cNvSpPr>
          <p:nvPr>
            <p:ph idx="1"/>
          </p:nvPr>
        </p:nvSpPr>
        <p:spPr>
          <a:xfrm>
            <a:off x="359200" y="1632857"/>
            <a:ext cx="8473100" cy="2936018"/>
          </a:xfrm>
        </p:spPr>
        <p:txBody>
          <a:bodyPr/>
          <a:lstStyle/>
          <a:p>
            <a:r>
              <a:rPr lang="en-GB" dirty="0"/>
              <a:t>Not everything that is known about an asset is stored in Egeria. There may be documents, web resources, images, videos and audio files that provide more detail. </a:t>
            </a:r>
          </a:p>
          <a:p>
            <a:r>
              <a:rPr lang="en-GB" b="1" dirty="0"/>
              <a:t>Usage</a:t>
            </a:r>
          </a:p>
          <a:p>
            <a:pPr lvl="1"/>
            <a:r>
              <a:rPr lang="en-GB" dirty="0"/>
              <a:t>Using the links to external resources, an individual can learn a lot more about the asset they are considering to use to complete their task.</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18</a:t>
            </a:fld>
            <a:endParaRPr lang="en-US" sz="1000"/>
          </a:p>
        </p:txBody>
      </p:sp>
      <p:pic>
        <p:nvPicPr>
          <p:cNvPr id="12" name="Picture 11" descr="A close up of a screen&#10;&#10;Description automatically generated">
            <a:extLst>
              <a:ext uri="{FF2B5EF4-FFF2-40B4-BE49-F238E27FC236}">
                <a16:creationId xmlns:a16="http://schemas.microsoft.com/office/drawing/2014/main" id="{A2322C0B-6F44-584C-848C-266C2DD9FF99}"/>
              </a:ext>
            </a:extLst>
          </p:cNvPr>
          <p:cNvPicPr>
            <a:picLocks noChangeAspect="1"/>
          </p:cNvPicPr>
          <p:nvPr/>
        </p:nvPicPr>
        <p:blipFill>
          <a:blip r:embed="rId2"/>
          <a:stretch>
            <a:fillRect/>
          </a:stretch>
        </p:blipFill>
        <p:spPr>
          <a:xfrm>
            <a:off x="6976931" y="339423"/>
            <a:ext cx="1854200" cy="901700"/>
          </a:xfrm>
          <a:prstGeom prst="rect">
            <a:avLst/>
          </a:prstGeom>
        </p:spPr>
      </p:pic>
    </p:spTree>
    <p:extLst>
      <p:ext uri="{BB962C8B-B14F-4D97-AF65-F5344CB8AC3E}">
        <p14:creationId xmlns:p14="http://schemas.microsoft.com/office/powerpoint/2010/main" val="107659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Asset Lineage</a:t>
            </a:r>
          </a:p>
        </p:txBody>
      </p:sp>
      <p:sp>
        <p:nvSpPr>
          <p:cNvPr id="2" name="Content Placeholder 1">
            <a:extLst>
              <a:ext uri="{FF2B5EF4-FFF2-40B4-BE49-F238E27FC236}">
                <a16:creationId xmlns:a16="http://schemas.microsoft.com/office/drawing/2014/main" id="{E7D3AC37-1F2D-BF46-B9B6-55BF40EBF650}"/>
              </a:ext>
            </a:extLst>
          </p:cNvPr>
          <p:cNvSpPr>
            <a:spLocks noGrp="1"/>
          </p:cNvSpPr>
          <p:nvPr>
            <p:ph idx="1"/>
          </p:nvPr>
        </p:nvSpPr>
        <p:spPr/>
        <p:txBody>
          <a:bodyPr>
            <a:normAutofit fontScale="62500" lnSpcReduction="20000"/>
          </a:bodyPr>
          <a:lstStyle/>
          <a:p>
            <a:r>
              <a:rPr lang="en-GB" dirty="0"/>
              <a:t>Lineage describes the origin of the data that is held by the asset. There are different perspectives</a:t>
            </a:r>
            <a:br>
              <a:rPr lang="en-GB" dirty="0"/>
            </a:br>
            <a:r>
              <a:rPr lang="en-GB" dirty="0"/>
              <a:t>on what is meant by ‘origin’.</a:t>
            </a:r>
          </a:p>
          <a:p>
            <a:pPr lvl="1"/>
            <a:r>
              <a:rPr lang="en-GB" dirty="0"/>
              <a:t>Data often flows from asset to asset via processes.  The end-to-end flow of data is called an</a:t>
            </a:r>
            <a:br>
              <a:rPr lang="en-GB" dirty="0"/>
            </a:br>
            <a:r>
              <a:rPr lang="en-GB" dirty="0"/>
              <a:t>information supply chain. </a:t>
            </a:r>
          </a:p>
          <a:p>
            <a:pPr lvl="1"/>
            <a:r>
              <a:rPr lang="en-GB" dirty="0"/>
              <a:t>The asset itself is hosted by a software capability that is part of a server. Another perspective on the</a:t>
            </a:r>
            <a:br>
              <a:rPr lang="en-GB" dirty="0"/>
            </a:br>
            <a:r>
              <a:rPr lang="en-GB" dirty="0"/>
              <a:t>asset’s origin is the server capability that is hosting it.</a:t>
            </a:r>
          </a:p>
          <a:p>
            <a:pPr lvl="1"/>
            <a:r>
              <a:rPr lang="en-GB" dirty="0"/>
              <a:t>Software server capabilities can be linked to a solution component or digital service. These descriptions add</a:t>
            </a:r>
            <a:br>
              <a:rPr lang="en-GB" dirty="0"/>
            </a:br>
            <a:r>
              <a:rPr lang="en-GB" dirty="0"/>
              <a:t>business context to the software server capability definitions. </a:t>
            </a:r>
          </a:p>
          <a:p>
            <a:pPr lvl="1"/>
            <a:r>
              <a:rPr lang="en-GB" dirty="0"/>
              <a:t>Finally, the asset can include identifiers of other metadata elements from the </a:t>
            </a:r>
            <a:r>
              <a:rPr lang="en-GB" dirty="0" err="1"/>
              <a:t>catalog</a:t>
            </a:r>
            <a:r>
              <a:rPr lang="en-GB" dirty="0"/>
              <a:t>. This includes:</a:t>
            </a:r>
          </a:p>
          <a:p>
            <a:pPr lvl="2"/>
            <a:r>
              <a:rPr lang="en-GB" dirty="0"/>
              <a:t>Unique identifier (GUID) of the business capability that owns the asset. Examples of a business</a:t>
            </a:r>
            <a:br>
              <a:rPr lang="en-GB" dirty="0"/>
            </a:br>
            <a:r>
              <a:rPr lang="en-GB" dirty="0"/>
              <a:t>capabilities include “Finance”, “Human Resources”, “Manufacturing”, “Sales”, etc</a:t>
            </a:r>
          </a:p>
          <a:p>
            <a:pPr lvl="2"/>
            <a:r>
              <a:rPr lang="en-GB" dirty="0"/>
              <a:t>Unique identifier (GUID) of the organization that owns the asset. This could be a unit within</a:t>
            </a:r>
            <a:br>
              <a:rPr lang="en-GB" dirty="0"/>
            </a:br>
            <a:r>
              <a:rPr lang="en-GB" dirty="0"/>
              <a:t>the organization or an external organization.</a:t>
            </a:r>
          </a:p>
          <a:p>
            <a:r>
              <a:rPr lang="en-GB" b="1" dirty="0"/>
              <a:t>Usage</a:t>
            </a:r>
          </a:p>
          <a:p>
            <a:pPr lvl="1"/>
            <a:r>
              <a:rPr lang="en-GB" dirty="0"/>
              <a:t>Lineage information helps consumers (individuals and/or automated processes) make choices about which is the appropriate asset to use for a certain task. It gives a sense of whether the asset contains data from an authoritative source/business capability/organization/process.</a:t>
            </a:r>
          </a:p>
          <a:p>
            <a:pPr lvl="1"/>
            <a:r>
              <a:rPr lang="en-GB" dirty="0"/>
              <a:t>Regulations that require specific types of reports often require lineage as well as the report to help the regulators validate that the report is correct.</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19</a:t>
            </a:fld>
            <a:endParaRPr lang="en-US" sz="1000"/>
          </a:p>
        </p:txBody>
      </p:sp>
      <p:pic>
        <p:nvPicPr>
          <p:cNvPr id="20" name="Picture 19" descr="A close up of a sign&#10;&#10;Description automatically generated">
            <a:extLst>
              <a:ext uri="{FF2B5EF4-FFF2-40B4-BE49-F238E27FC236}">
                <a16:creationId xmlns:a16="http://schemas.microsoft.com/office/drawing/2014/main" id="{4EA56CC5-254F-2948-9D1C-F102684D8A78}"/>
              </a:ext>
            </a:extLst>
          </p:cNvPr>
          <p:cNvPicPr>
            <a:picLocks noChangeAspect="1"/>
          </p:cNvPicPr>
          <p:nvPr/>
        </p:nvPicPr>
        <p:blipFill>
          <a:blip r:embed="rId2"/>
          <a:stretch>
            <a:fillRect/>
          </a:stretch>
        </p:blipFill>
        <p:spPr>
          <a:xfrm>
            <a:off x="6148613" y="280673"/>
            <a:ext cx="3073400" cy="2806700"/>
          </a:xfrm>
          <a:prstGeom prst="rect">
            <a:avLst/>
          </a:prstGeom>
        </p:spPr>
      </p:pic>
    </p:spTree>
    <p:extLst>
      <p:ext uri="{BB962C8B-B14F-4D97-AF65-F5344CB8AC3E}">
        <p14:creationId xmlns:p14="http://schemas.microsoft.com/office/powerpoint/2010/main" val="138464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Coco Pharmaceuticals persona</a:t>
            </a:r>
          </a:p>
        </p:txBody>
      </p:sp>
      <p:pic>
        <p:nvPicPr>
          <p:cNvPr id="4" name="Picture 3"/>
          <p:cNvPicPr>
            <a:picLocks noChangeAspect="1"/>
          </p:cNvPicPr>
          <p:nvPr/>
        </p:nvPicPr>
        <p:blipFill>
          <a:blip r:embed="rId2"/>
          <a:stretch>
            <a:fillRect/>
          </a:stretch>
        </p:blipFill>
        <p:spPr>
          <a:xfrm>
            <a:off x="809559" y="1104628"/>
            <a:ext cx="1295500" cy="1295500"/>
          </a:xfrm>
          <a:prstGeom prst="rect">
            <a:avLst/>
          </a:prstGeom>
        </p:spPr>
      </p:pic>
      <p:pic>
        <p:nvPicPr>
          <p:cNvPr id="5" name="Picture 4"/>
          <p:cNvPicPr>
            <a:picLocks noChangeAspect="1"/>
          </p:cNvPicPr>
          <p:nvPr/>
        </p:nvPicPr>
        <p:blipFill>
          <a:blip r:embed="rId3"/>
          <a:stretch>
            <a:fillRect/>
          </a:stretch>
        </p:blipFill>
        <p:spPr>
          <a:xfrm>
            <a:off x="2807803" y="1104628"/>
            <a:ext cx="1295500" cy="1415252"/>
          </a:xfrm>
          <a:prstGeom prst="rect">
            <a:avLst/>
          </a:prstGeom>
        </p:spPr>
      </p:pic>
      <p:pic>
        <p:nvPicPr>
          <p:cNvPr id="6" name="Picture 5"/>
          <p:cNvPicPr>
            <a:picLocks noChangeAspect="1"/>
          </p:cNvPicPr>
          <p:nvPr/>
        </p:nvPicPr>
        <p:blipFill>
          <a:blip r:embed="rId4"/>
          <a:stretch>
            <a:fillRect/>
          </a:stretch>
        </p:blipFill>
        <p:spPr>
          <a:xfrm>
            <a:off x="587820" y="2710004"/>
            <a:ext cx="1491458" cy="1513231"/>
          </a:xfrm>
          <a:prstGeom prst="rect">
            <a:avLst/>
          </a:prstGeom>
        </p:spPr>
      </p:pic>
      <p:pic>
        <p:nvPicPr>
          <p:cNvPr id="7" name="Picture 6"/>
          <p:cNvPicPr>
            <a:picLocks noChangeAspect="1"/>
          </p:cNvPicPr>
          <p:nvPr/>
        </p:nvPicPr>
        <p:blipFill>
          <a:blip r:embed="rId5"/>
          <a:stretch>
            <a:fillRect/>
          </a:stretch>
        </p:blipFill>
        <p:spPr>
          <a:xfrm>
            <a:off x="4806047" y="1104628"/>
            <a:ext cx="1393479" cy="1545891"/>
          </a:xfrm>
          <a:prstGeom prst="rect">
            <a:avLst/>
          </a:prstGeom>
        </p:spPr>
      </p:pic>
      <p:pic>
        <p:nvPicPr>
          <p:cNvPr id="8" name="Picture 7"/>
          <p:cNvPicPr>
            <a:picLocks noChangeAspect="1"/>
          </p:cNvPicPr>
          <p:nvPr/>
        </p:nvPicPr>
        <p:blipFill>
          <a:blip r:embed="rId6"/>
          <a:stretch>
            <a:fillRect/>
          </a:stretch>
        </p:blipFill>
        <p:spPr>
          <a:xfrm>
            <a:off x="2556835" y="2802019"/>
            <a:ext cx="1654756" cy="1437025"/>
          </a:xfrm>
          <a:prstGeom prst="rect">
            <a:avLst/>
          </a:prstGeom>
        </p:spPr>
      </p:pic>
      <p:pic>
        <p:nvPicPr>
          <p:cNvPr id="9" name="Picture 8"/>
          <p:cNvPicPr>
            <a:picLocks noChangeAspect="1"/>
          </p:cNvPicPr>
          <p:nvPr/>
        </p:nvPicPr>
        <p:blipFill>
          <a:blip r:embed="rId7"/>
          <a:stretch>
            <a:fillRect/>
          </a:stretch>
        </p:blipFill>
        <p:spPr>
          <a:xfrm>
            <a:off x="4624372" y="2857228"/>
            <a:ext cx="1781490" cy="1415252"/>
          </a:xfrm>
          <a:prstGeom prst="rect">
            <a:avLst/>
          </a:prstGeom>
        </p:spPr>
      </p:pic>
      <p:pic>
        <p:nvPicPr>
          <p:cNvPr id="10" name="Picture 9"/>
          <p:cNvPicPr>
            <a:picLocks noChangeAspect="1"/>
          </p:cNvPicPr>
          <p:nvPr/>
        </p:nvPicPr>
        <p:blipFill>
          <a:blip r:embed="rId8"/>
          <a:stretch>
            <a:fillRect/>
          </a:stretch>
        </p:blipFill>
        <p:spPr>
          <a:xfrm>
            <a:off x="6902270" y="1104628"/>
            <a:ext cx="1121315" cy="1567664"/>
          </a:xfrm>
          <a:prstGeom prst="rect">
            <a:avLst/>
          </a:prstGeom>
        </p:spPr>
      </p:pic>
      <p:pic>
        <p:nvPicPr>
          <p:cNvPr id="11" name="Picture 10"/>
          <p:cNvPicPr>
            <a:picLocks noChangeAspect="1"/>
          </p:cNvPicPr>
          <p:nvPr/>
        </p:nvPicPr>
        <p:blipFill>
          <a:blip r:embed="rId9"/>
          <a:stretch>
            <a:fillRect/>
          </a:stretch>
        </p:blipFill>
        <p:spPr>
          <a:xfrm>
            <a:off x="7046614" y="2820422"/>
            <a:ext cx="1143088" cy="1632983"/>
          </a:xfrm>
          <a:prstGeom prst="rect">
            <a:avLst/>
          </a:prstGeom>
        </p:spPr>
      </p:pic>
      <p:sp>
        <p:nvSpPr>
          <p:cNvPr id="12" name="Rectangle 11"/>
          <p:cNvSpPr/>
          <p:nvPr/>
        </p:nvSpPr>
        <p:spPr>
          <a:xfrm>
            <a:off x="587820" y="4496280"/>
            <a:ext cx="8556180" cy="369332"/>
          </a:xfrm>
          <a:prstGeom prst="rect">
            <a:avLst/>
          </a:prstGeom>
        </p:spPr>
        <p:txBody>
          <a:bodyPr wrap="square">
            <a:spAutoFit/>
          </a:bodyPr>
          <a:lstStyle/>
          <a:p>
            <a:pPr marL="457200" lvl="1">
              <a:buClr>
                <a:schemeClr val="accent1"/>
              </a:buClr>
            </a:pPr>
            <a:r>
              <a:rPr lang="en-GB" sz="1800" dirty="0">
                <a:hlinkClick r:id="rId10"/>
              </a:rPr>
              <a:t>https://odpi.github.io/data-governance/coco-pharmaceuticals/personas/</a:t>
            </a:r>
            <a:endParaRPr lang="en-GB" sz="1800" dirty="0"/>
          </a:p>
        </p:txBody>
      </p:sp>
      <p:sp>
        <p:nvSpPr>
          <p:cNvPr id="13" name="Slide Number Placeholder 2">
            <a:extLst>
              <a:ext uri="{FF2B5EF4-FFF2-40B4-BE49-F238E27FC236}">
                <a16:creationId xmlns:a16="http://schemas.microsoft.com/office/drawing/2014/main" id="{A5C27AF8-2275-634E-A0CC-89C7F6D9815A}"/>
              </a:ext>
            </a:extLst>
          </p:cNvPr>
          <p:cNvSpPr>
            <a:spLocks noGrp="1"/>
          </p:cNvSpPr>
          <p:nvPr>
            <p:ph type="sldNum" idx="12"/>
          </p:nvPr>
        </p:nvSpPr>
        <p:spPr>
          <a:xfrm>
            <a:off x="8556782" y="4956626"/>
            <a:ext cx="548699" cy="180170"/>
          </a:xfrm>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a:t>
            </a:fld>
            <a:endParaRPr lang="en-US" sz="1000"/>
          </a:p>
        </p:txBody>
      </p:sp>
    </p:spTree>
    <p:extLst>
      <p:ext uri="{BB962C8B-B14F-4D97-AF65-F5344CB8AC3E}">
        <p14:creationId xmlns:p14="http://schemas.microsoft.com/office/powerpoint/2010/main" val="364469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Arial" charset="0"/>
                <a:ea typeface="MS PGothic" charset="0"/>
              </a:rPr>
              <a:t>Information Supply Chain</a:t>
            </a:r>
          </a:p>
        </p:txBody>
      </p:sp>
      <p:sp>
        <p:nvSpPr>
          <p:cNvPr id="13314" name="Content Placeholder 11"/>
          <p:cNvSpPr>
            <a:spLocks noGrp="1"/>
          </p:cNvSpPr>
          <p:nvPr>
            <p:ph idx="1"/>
          </p:nvPr>
        </p:nvSpPr>
        <p:spPr>
          <a:xfrm>
            <a:off x="1257299" y="3925491"/>
            <a:ext cx="7574999" cy="817959"/>
          </a:xfrm>
        </p:spPr>
        <p:txBody>
          <a:bodyPr/>
          <a:lstStyle/>
          <a:p>
            <a:r>
              <a:rPr lang="en-US" dirty="0">
                <a:latin typeface="Calibri" charset="0"/>
                <a:ea typeface="MS PGothic" charset="0"/>
              </a:rPr>
              <a:t>Optimized to improve timeliness, remove inconsistencies, reduce cost</a:t>
            </a:r>
          </a:p>
          <a:p>
            <a:r>
              <a:rPr lang="en-US" dirty="0">
                <a:latin typeface="Calibri" charset="0"/>
                <a:ea typeface="MS PGothic" charset="0"/>
              </a:rPr>
              <a:t>Discovered through metadata …</a:t>
            </a:r>
          </a:p>
        </p:txBody>
      </p:sp>
      <p:sp>
        <p:nvSpPr>
          <p:cNvPr id="4" name="Rectangle 3"/>
          <p:cNvSpPr/>
          <p:nvPr/>
        </p:nvSpPr>
        <p:spPr>
          <a:xfrm>
            <a:off x="2100263" y="1464469"/>
            <a:ext cx="1240631" cy="1643063"/>
          </a:xfrm>
          <a:prstGeom prst="rect">
            <a:avLst/>
          </a:prstGeom>
          <a:solidFill>
            <a:schemeClr val="accent6">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defRPr/>
            </a:pPr>
            <a:r>
              <a:rPr lang="en-US" sz="1200" dirty="0">
                <a:solidFill>
                  <a:srgbClr val="1F497D"/>
                </a:solidFill>
                <a:latin typeface="Calibri"/>
                <a:cs typeface="Calibri"/>
              </a:rPr>
              <a:t>Operational Systems Zone</a:t>
            </a:r>
          </a:p>
        </p:txBody>
      </p:sp>
      <p:sp>
        <p:nvSpPr>
          <p:cNvPr id="5" name="Rectangle 4"/>
          <p:cNvSpPr/>
          <p:nvPr/>
        </p:nvSpPr>
        <p:spPr>
          <a:xfrm>
            <a:off x="3440906" y="1464469"/>
            <a:ext cx="3534966" cy="1643063"/>
          </a:xfrm>
          <a:prstGeom prst="rect">
            <a:avLst/>
          </a:prstGeom>
          <a:solidFill>
            <a:srgbClr val="6DCCDE"/>
          </a:solidFill>
          <a:ln>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defRPr/>
            </a:pPr>
            <a:r>
              <a:rPr lang="en-US" sz="1200" dirty="0">
                <a:solidFill>
                  <a:srgbClr val="1F497D"/>
                </a:solidFill>
                <a:latin typeface="Calibri"/>
                <a:cs typeface="Calibri"/>
              </a:rPr>
              <a:t>Data Lake</a:t>
            </a:r>
          </a:p>
        </p:txBody>
      </p:sp>
      <p:sp>
        <p:nvSpPr>
          <p:cNvPr id="6" name="Rectangle 5"/>
          <p:cNvSpPr/>
          <p:nvPr/>
        </p:nvSpPr>
        <p:spPr>
          <a:xfrm>
            <a:off x="2100263" y="3221832"/>
            <a:ext cx="4875610" cy="350044"/>
          </a:xfrm>
          <a:prstGeom prst="rect">
            <a:avLst/>
          </a:prstGeom>
          <a:solidFill>
            <a:schemeClr val="accent3">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1F497D"/>
                </a:solidFill>
                <a:latin typeface="Calibri"/>
                <a:cs typeface="Calibri"/>
              </a:rPr>
              <a:t>Governance Catalog (Metadata) Zone</a:t>
            </a:r>
          </a:p>
        </p:txBody>
      </p:sp>
      <p:sp>
        <p:nvSpPr>
          <p:cNvPr id="8" name="Can 7"/>
          <p:cNvSpPr/>
          <p:nvPr/>
        </p:nvSpPr>
        <p:spPr>
          <a:xfrm>
            <a:off x="2374107" y="2397919"/>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4" name="Can 13"/>
          <p:cNvSpPr/>
          <p:nvPr/>
        </p:nvSpPr>
        <p:spPr>
          <a:xfrm>
            <a:off x="3542110" y="2389585"/>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8" name="Folded Corner 17"/>
          <p:cNvSpPr/>
          <p:nvPr/>
        </p:nvSpPr>
        <p:spPr>
          <a:xfrm>
            <a:off x="6467475" y="1947863"/>
            <a:ext cx="388144" cy="457200"/>
          </a:xfrm>
          <a:prstGeom prst="foldedCorner">
            <a:avLst/>
          </a:prstGeom>
          <a:solidFill>
            <a:schemeClr val="accent5">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20" name="Can 19"/>
          <p:cNvSpPr/>
          <p:nvPr/>
        </p:nvSpPr>
        <p:spPr>
          <a:xfrm>
            <a:off x="5664994" y="2190750"/>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21" name="Can 20"/>
          <p:cNvSpPr/>
          <p:nvPr/>
        </p:nvSpPr>
        <p:spPr>
          <a:xfrm>
            <a:off x="5664994" y="2633663"/>
            <a:ext cx="451247" cy="201216"/>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24" name="Straight Arrow Connector 23"/>
          <p:cNvCxnSpPr>
            <a:stCxn id="22" idx="4"/>
            <a:endCxn id="20" idx="2"/>
          </p:cNvCxnSpPr>
          <p:nvPr/>
        </p:nvCxnSpPr>
        <p:spPr bwMode="auto">
          <a:xfrm flipV="1">
            <a:off x="5418535" y="2290763"/>
            <a:ext cx="246459" cy="132160"/>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Straight Arrow Connector 24"/>
          <p:cNvCxnSpPr>
            <a:stCxn id="127" idx="4"/>
            <a:endCxn id="21" idx="2"/>
          </p:cNvCxnSpPr>
          <p:nvPr/>
        </p:nvCxnSpPr>
        <p:spPr bwMode="auto">
          <a:xfrm flipV="1">
            <a:off x="5417344" y="2733675"/>
            <a:ext cx="247650" cy="100013"/>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2" name="Can 21"/>
          <p:cNvSpPr/>
          <p:nvPr/>
        </p:nvSpPr>
        <p:spPr>
          <a:xfrm>
            <a:off x="4681538" y="2212182"/>
            <a:ext cx="736997" cy="421481"/>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28" name="Straight Arrow Connector 27"/>
          <p:cNvCxnSpPr>
            <a:stCxn id="14" idx="4"/>
            <a:endCxn id="22" idx="2"/>
          </p:cNvCxnSpPr>
          <p:nvPr/>
        </p:nvCxnSpPr>
        <p:spPr bwMode="auto">
          <a:xfrm flipV="1">
            <a:off x="3993357" y="2422922"/>
            <a:ext cx="688181" cy="66675"/>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1" name="Straight Arrow Connector 30"/>
          <p:cNvCxnSpPr>
            <a:stCxn id="15" idx="4"/>
            <a:endCxn id="22" idx="2"/>
          </p:cNvCxnSpPr>
          <p:nvPr/>
        </p:nvCxnSpPr>
        <p:spPr bwMode="auto">
          <a:xfrm flipV="1">
            <a:off x="4107657" y="2422922"/>
            <a:ext cx="573881" cy="180975"/>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a:stCxn id="16" idx="4"/>
            <a:endCxn id="22" idx="2"/>
          </p:cNvCxnSpPr>
          <p:nvPr/>
        </p:nvCxnSpPr>
        <p:spPr bwMode="auto">
          <a:xfrm flipV="1">
            <a:off x="4221957" y="2422922"/>
            <a:ext cx="459581" cy="295275"/>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3" name="Straight Arrow Connector 32"/>
          <p:cNvCxnSpPr>
            <a:stCxn id="17" idx="4"/>
            <a:endCxn id="127" idx="2"/>
          </p:cNvCxnSpPr>
          <p:nvPr/>
        </p:nvCxnSpPr>
        <p:spPr bwMode="auto">
          <a:xfrm>
            <a:off x="4336257" y="2832498"/>
            <a:ext cx="345281" cy="1190"/>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3" name="Rectangle 52"/>
          <p:cNvSpPr/>
          <p:nvPr/>
        </p:nvSpPr>
        <p:spPr>
          <a:xfrm>
            <a:off x="6518672" y="2058591"/>
            <a:ext cx="189309" cy="1785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57" name="Straight Arrow Connector 56"/>
          <p:cNvCxnSpPr>
            <a:stCxn id="8" idx="4"/>
            <a:endCxn id="14" idx="2"/>
          </p:cNvCxnSpPr>
          <p:nvPr/>
        </p:nvCxnSpPr>
        <p:spPr bwMode="auto">
          <a:xfrm flipV="1">
            <a:off x="2825354" y="2489597"/>
            <a:ext cx="716756" cy="8334"/>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8" name="Rectangle 57"/>
          <p:cNvSpPr/>
          <p:nvPr/>
        </p:nvSpPr>
        <p:spPr>
          <a:xfrm>
            <a:off x="6513910" y="1982392"/>
            <a:ext cx="302419" cy="4881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59" name="Rectangle 58"/>
          <p:cNvSpPr/>
          <p:nvPr/>
        </p:nvSpPr>
        <p:spPr>
          <a:xfrm>
            <a:off x="6722269" y="2058591"/>
            <a:ext cx="89297" cy="17740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0" name="Rectangle 59"/>
          <p:cNvSpPr/>
          <p:nvPr/>
        </p:nvSpPr>
        <p:spPr>
          <a:xfrm>
            <a:off x="6727031" y="2253854"/>
            <a:ext cx="82154" cy="3929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1" name="Folded Corner 60"/>
          <p:cNvSpPr/>
          <p:nvPr/>
        </p:nvSpPr>
        <p:spPr>
          <a:xfrm>
            <a:off x="6472238" y="2507456"/>
            <a:ext cx="388144" cy="457200"/>
          </a:xfrm>
          <a:prstGeom prst="foldedCorner">
            <a:avLst/>
          </a:prstGeom>
          <a:solidFill>
            <a:srgbClr val="DBEEF4"/>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2" name="Rectangle 61"/>
          <p:cNvSpPr/>
          <p:nvPr/>
        </p:nvSpPr>
        <p:spPr>
          <a:xfrm>
            <a:off x="6524625" y="2618185"/>
            <a:ext cx="188119" cy="1785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3" name="Rectangle 62"/>
          <p:cNvSpPr/>
          <p:nvPr/>
        </p:nvSpPr>
        <p:spPr>
          <a:xfrm>
            <a:off x="6519863" y="2541985"/>
            <a:ext cx="302419" cy="4881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4" name="Rectangle 63"/>
          <p:cNvSpPr/>
          <p:nvPr/>
        </p:nvSpPr>
        <p:spPr>
          <a:xfrm>
            <a:off x="6727031" y="2618185"/>
            <a:ext cx="90488" cy="17740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65" name="Rectangle 64"/>
          <p:cNvSpPr/>
          <p:nvPr/>
        </p:nvSpPr>
        <p:spPr>
          <a:xfrm>
            <a:off x="6731794" y="2813448"/>
            <a:ext cx="82154" cy="3929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66" name="Straight Arrow Connector 65"/>
          <p:cNvCxnSpPr>
            <a:stCxn id="18" idx="1"/>
            <a:endCxn id="20" idx="4"/>
          </p:cNvCxnSpPr>
          <p:nvPr/>
        </p:nvCxnSpPr>
        <p:spPr bwMode="auto">
          <a:xfrm rot="10800000" flipV="1">
            <a:off x="6116241" y="2176463"/>
            <a:ext cx="351234" cy="114300"/>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9" name="Straight Arrow Connector 65"/>
          <p:cNvCxnSpPr>
            <a:stCxn id="61" idx="1"/>
            <a:endCxn id="21" idx="4"/>
          </p:cNvCxnSpPr>
          <p:nvPr/>
        </p:nvCxnSpPr>
        <p:spPr bwMode="auto">
          <a:xfrm rot="10800000">
            <a:off x="6116241" y="2733676"/>
            <a:ext cx="355997" cy="2381"/>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13342" name="Group 88"/>
          <p:cNvGrpSpPr>
            <a:grpSpLocks/>
          </p:cNvGrpSpPr>
          <p:nvPr/>
        </p:nvGrpSpPr>
        <p:grpSpPr bwMode="auto">
          <a:xfrm>
            <a:off x="7256860" y="2003822"/>
            <a:ext cx="153590" cy="280988"/>
            <a:chOff x="7802563" y="3073400"/>
            <a:chExt cx="355600" cy="654050"/>
          </a:xfrm>
        </p:grpSpPr>
        <p:sp>
          <p:nvSpPr>
            <p:cNvPr id="84" name="Delay 83"/>
            <p:cNvSpPr/>
            <p:nvPr/>
          </p:nvSpPr>
          <p:spPr bwMode="auto">
            <a:xfrm rot="16200000">
              <a:off x="7744794" y="3314081"/>
              <a:ext cx="471138" cy="355600"/>
            </a:xfrm>
            <a:prstGeom prst="flowChartDelay">
              <a:avLst/>
            </a:prstGeom>
            <a:solidFill>
              <a:schemeClr val="tx2"/>
            </a:solidFill>
            <a:ln>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a:p>
          </p:txBody>
        </p:sp>
        <p:sp>
          <p:nvSpPr>
            <p:cNvPr id="85" name="Isosceles Triangle 84"/>
            <p:cNvSpPr/>
            <p:nvPr/>
          </p:nvSpPr>
          <p:spPr>
            <a:xfrm flipV="1">
              <a:off x="7893530" y="3328369"/>
              <a:ext cx="173666" cy="155198"/>
            </a:xfrm>
            <a:prstGeom prst="triangl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dirty="0">
                <a:solidFill>
                  <a:srgbClr val="1F497D"/>
                </a:solidFill>
                <a:cs typeface="Calibri"/>
              </a:endParaRPr>
            </a:p>
          </p:txBody>
        </p:sp>
        <p:sp>
          <p:nvSpPr>
            <p:cNvPr id="86" name="Oval 85"/>
            <p:cNvSpPr/>
            <p:nvPr/>
          </p:nvSpPr>
          <p:spPr bwMode="auto">
            <a:xfrm>
              <a:off x="7827963" y="3073400"/>
              <a:ext cx="304800" cy="279400"/>
            </a:xfrm>
            <a:prstGeom prst="ellipse">
              <a:avLst/>
            </a:prstGeom>
            <a:solidFill>
              <a:schemeClr val="bg2"/>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a:p>
          </p:txBody>
        </p:sp>
      </p:grpSp>
      <p:cxnSp>
        <p:nvCxnSpPr>
          <p:cNvPr id="88" name="Straight Arrow Connector 87"/>
          <p:cNvCxnSpPr>
            <a:stCxn id="84" idx="0"/>
            <a:endCxn id="18" idx="3"/>
          </p:cNvCxnSpPr>
          <p:nvPr/>
        </p:nvCxnSpPr>
        <p:spPr bwMode="auto">
          <a:xfrm flipH="1" flipV="1">
            <a:off x="6855619" y="2176463"/>
            <a:ext cx="401241" cy="7144"/>
          </a:xfrm>
          <a:prstGeom prst="straightConnector1">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13344" name="Group 92"/>
          <p:cNvGrpSpPr>
            <a:grpSpLocks/>
          </p:cNvGrpSpPr>
          <p:nvPr/>
        </p:nvGrpSpPr>
        <p:grpSpPr bwMode="auto">
          <a:xfrm>
            <a:off x="3548063" y="1937147"/>
            <a:ext cx="526256" cy="314325"/>
            <a:chOff x="3092024" y="2506732"/>
            <a:chExt cx="700919" cy="419784"/>
          </a:xfrm>
        </p:grpSpPr>
        <p:sp>
          <p:nvSpPr>
            <p:cNvPr id="94" name="Can 93"/>
            <p:cNvSpPr/>
            <p:nvPr/>
          </p:nvSpPr>
          <p:spPr>
            <a:xfrm>
              <a:off x="3191929" y="2506732"/>
              <a:ext cx="601014" cy="26713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95" name="Can 94"/>
            <p:cNvSpPr/>
            <p:nvPr/>
          </p:nvSpPr>
          <p:spPr>
            <a:xfrm>
              <a:off x="3092024" y="2659381"/>
              <a:ext cx="601015" cy="26713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grpSp>
      <p:cxnSp>
        <p:nvCxnSpPr>
          <p:cNvPr id="98" name="Straight Arrow Connector 97"/>
          <p:cNvCxnSpPr>
            <a:stCxn id="94" idx="4"/>
            <a:endCxn id="22" idx="2"/>
          </p:cNvCxnSpPr>
          <p:nvPr/>
        </p:nvCxnSpPr>
        <p:spPr bwMode="auto">
          <a:xfrm>
            <a:off x="4074319" y="2037160"/>
            <a:ext cx="607219" cy="385763"/>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Straight Arrow Connector 100"/>
          <p:cNvCxnSpPr>
            <a:stCxn id="95" idx="4"/>
            <a:endCxn id="22" idx="2"/>
          </p:cNvCxnSpPr>
          <p:nvPr/>
        </p:nvCxnSpPr>
        <p:spPr bwMode="auto">
          <a:xfrm>
            <a:off x="3999310" y="2151460"/>
            <a:ext cx="682228" cy="271463"/>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5" name="Cube 104"/>
          <p:cNvSpPr/>
          <p:nvPr/>
        </p:nvSpPr>
        <p:spPr>
          <a:xfrm>
            <a:off x="4906566" y="1803797"/>
            <a:ext cx="311944" cy="238125"/>
          </a:xfrm>
          <a:prstGeom prst="cube">
            <a:avLst>
              <a:gd name="adj" fmla="val 11841"/>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106" name="Straight Arrow Connector 105"/>
          <p:cNvCxnSpPr>
            <a:stCxn id="105" idx="3"/>
            <a:endCxn id="22" idx="1"/>
          </p:cNvCxnSpPr>
          <p:nvPr/>
        </p:nvCxnSpPr>
        <p:spPr bwMode="auto">
          <a:xfrm>
            <a:off x="5048251" y="2041922"/>
            <a:ext cx="2381" cy="170259"/>
          </a:xfrm>
          <a:prstGeom prst="straightConnector1">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11" name="Rectangle 110"/>
          <p:cNvSpPr/>
          <p:nvPr/>
        </p:nvSpPr>
        <p:spPr>
          <a:xfrm>
            <a:off x="6516291" y="2099073"/>
            <a:ext cx="295275" cy="50006"/>
          </a:xfrm>
          <a:prstGeom prst="rect">
            <a:avLst/>
          </a:prstGeom>
          <a:solidFill>
            <a:srgbClr val="8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12" name="Rectangle 111"/>
          <p:cNvSpPr/>
          <p:nvPr/>
        </p:nvSpPr>
        <p:spPr>
          <a:xfrm>
            <a:off x="5743575" y="2278857"/>
            <a:ext cx="295275" cy="50006"/>
          </a:xfrm>
          <a:prstGeom prst="rect">
            <a:avLst/>
          </a:prstGeom>
          <a:solidFill>
            <a:srgbClr val="8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13" name="Rectangle 112"/>
          <p:cNvSpPr/>
          <p:nvPr/>
        </p:nvSpPr>
        <p:spPr>
          <a:xfrm>
            <a:off x="4897041" y="2401492"/>
            <a:ext cx="295275" cy="50006"/>
          </a:xfrm>
          <a:prstGeom prst="rect">
            <a:avLst/>
          </a:prstGeom>
          <a:solidFill>
            <a:srgbClr val="8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27" name="Can 126"/>
          <p:cNvSpPr/>
          <p:nvPr/>
        </p:nvSpPr>
        <p:spPr>
          <a:xfrm>
            <a:off x="4681538" y="2731294"/>
            <a:ext cx="735806" cy="2047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30" name="Rectangle 129"/>
          <p:cNvSpPr/>
          <p:nvPr/>
        </p:nvSpPr>
        <p:spPr>
          <a:xfrm>
            <a:off x="4905375" y="2827735"/>
            <a:ext cx="29408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131" name="Straight Arrow Connector 130"/>
          <p:cNvCxnSpPr>
            <a:stCxn id="17" idx="4"/>
            <a:endCxn id="22" idx="2"/>
          </p:cNvCxnSpPr>
          <p:nvPr/>
        </p:nvCxnSpPr>
        <p:spPr bwMode="auto">
          <a:xfrm flipV="1">
            <a:off x="4336257" y="2422922"/>
            <a:ext cx="345281" cy="409575"/>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35" name="Rectangle 134"/>
          <p:cNvSpPr/>
          <p:nvPr/>
        </p:nvSpPr>
        <p:spPr>
          <a:xfrm>
            <a:off x="5741194" y="2728913"/>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36" name="Rectangle 135"/>
          <p:cNvSpPr/>
          <p:nvPr/>
        </p:nvSpPr>
        <p:spPr>
          <a:xfrm>
            <a:off x="6521054" y="2670573"/>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37" name="Rectangle 136"/>
          <p:cNvSpPr/>
          <p:nvPr/>
        </p:nvSpPr>
        <p:spPr>
          <a:xfrm>
            <a:off x="2456260" y="2481263"/>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38" name="Rectangle 137"/>
          <p:cNvSpPr/>
          <p:nvPr/>
        </p:nvSpPr>
        <p:spPr>
          <a:xfrm>
            <a:off x="3623072" y="2472929"/>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9" name="Can 8"/>
          <p:cNvSpPr/>
          <p:nvPr/>
        </p:nvSpPr>
        <p:spPr>
          <a:xfrm>
            <a:off x="2488407" y="2512219"/>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0" name="Can 9"/>
          <p:cNvSpPr/>
          <p:nvPr/>
        </p:nvSpPr>
        <p:spPr>
          <a:xfrm>
            <a:off x="2602707" y="2626519"/>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5" name="Can 14"/>
          <p:cNvSpPr/>
          <p:nvPr/>
        </p:nvSpPr>
        <p:spPr>
          <a:xfrm>
            <a:off x="3656410" y="2503885"/>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6" name="Can 15"/>
          <p:cNvSpPr/>
          <p:nvPr/>
        </p:nvSpPr>
        <p:spPr>
          <a:xfrm>
            <a:off x="3770710" y="2618185"/>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43" name="Straight Arrow Connector 42"/>
          <p:cNvCxnSpPr>
            <a:stCxn id="9" idx="4"/>
            <a:endCxn id="15" idx="2"/>
          </p:cNvCxnSpPr>
          <p:nvPr/>
        </p:nvCxnSpPr>
        <p:spPr bwMode="auto">
          <a:xfrm flipV="1">
            <a:off x="2939654" y="2603897"/>
            <a:ext cx="716756" cy="8334"/>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4" name="Straight Arrow Connector 43"/>
          <p:cNvCxnSpPr>
            <a:stCxn id="10" idx="4"/>
            <a:endCxn id="16" idx="2"/>
          </p:cNvCxnSpPr>
          <p:nvPr/>
        </p:nvCxnSpPr>
        <p:spPr bwMode="auto">
          <a:xfrm flipV="1">
            <a:off x="3053954" y="2718197"/>
            <a:ext cx="716756" cy="8334"/>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15" name="Rectangle 114"/>
          <p:cNvSpPr/>
          <p:nvPr/>
        </p:nvSpPr>
        <p:spPr>
          <a:xfrm>
            <a:off x="3852863" y="2703910"/>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17" name="Rectangle 116"/>
          <p:cNvSpPr/>
          <p:nvPr/>
        </p:nvSpPr>
        <p:spPr>
          <a:xfrm>
            <a:off x="2695575" y="2703910"/>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1" name="Can 10"/>
          <p:cNvSpPr/>
          <p:nvPr/>
        </p:nvSpPr>
        <p:spPr>
          <a:xfrm>
            <a:off x="2717007" y="2740819"/>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7" name="Can 16"/>
          <p:cNvSpPr/>
          <p:nvPr/>
        </p:nvSpPr>
        <p:spPr>
          <a:xfrm>
            <a:off x="3885010" y="2732485"/>
            <a:ext cx="451247" cy="2000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cxnSp>
        <p:nvCxnSpPr>
          <p:cNvPr id="45" name="Straight Arrow Connector 44"/>
          <p:cNvCxnSpPr>
            <a:stCxn id="11" idx="4"/>
            <a:endCxn id="17" idx="2"/>
          </p:cNvCxnSpPr>
          <p:nvPr/>
        </p:nvCxnSpPr>
        <p:spPr bwMode="auto">
          <a:xfrm flipV="1">
            <a:off x="3168254" y="2832497"/>
            <a:ext cx="716756" cy="8334"/>
          </a:xfrm>
          <a:prstGeom prst="straightConnector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14" name="Rectangle 113"/>
          <p:cNvSpPr/>
          <p:nvPr/>
        </p:nvSpPr>
        <p:spPr>
          <a:xfrm>
            <a:off x="3968354" y="2819401"/>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16" name="Rectangle 115"/>
          <p:cNvSpPr/>
          <p:nvPr/>
        </p:nvSpPr>
        <p:spPr>
          <a:xfrm>
            <a:off x="2802731" y="2826544"/>
            <a:ext cx="295275" cy="50006"/>
          </a:xfrm>
          <a:prstGeom prst="rect">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1F497D"/>
              </a:solidFill>
              <a:latin typeface="Calibri"/>
              <a:cs typeface="Calibri"/>
            </a:endParaRPr>
          </a:p>
        </p:txBody>
      </p:sp>
      <p:sp>
        <p:nvSpPr>
          <p:cNvPr id="13372" name="TextBox 6"/>
          <p:cNvSpPr txBox="1">
            <a:spLocks noChangeArrowheads="1"/>
          </p:cNvSpPr>
          <p:nvPr/>
        </p:nvSpPr>
        <p:spPr bwMode="auto">
          <a:xfrm>
            <a:off x="365714" y="801634"/>
            <a:ext cx="527923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i="1" dirty="0">
                <a:solidFill>
                  <a:schemeClr val="tx2"/>
                </a:solidFill>
                <a:latin typeface="Calibri" charset="0"/>
              </a:rPr>
              <a:t>The end to end flow of a particular type of data.</a:t>
            </a:r>
          </a:p>
        </p:txBody>
      </p:sp>
      <p:grpSp>
        <p:nvGrpSpPr>
          <p:cNvPr id="13373" name="Group 88"/>
          <p:cNvGrpSpPr>
            <a:grpSpLocks/>
          </p:cNvGrpSpPr>
          <p:nvPr/>
        </p:nvGrpSpPr>
        <p:grpSpPr bwMode="auto">
          <a:xfrm>
            <a:off x="1602581" y="2320528"/>
            <a:ext cx="153591" cy="280988"/>
            <a:chOff x="7802563" y="3073400"/>
            <a:chExt cx="355600" cy="654050"/>
          </a:xfrm>
        </p:grpSpPr>
        <p:sp>
          <p:nvSpPr>
            <p:cNvPr id="68" name="Delay 67"/>
            <p:cNvSpPr/>
            <p:nvPr/>
          </p:nvSpPr>
          <p:spPr bwMode="auto">
            <a:xfrm rot="16200000">
              <a:off x="7744793" y="3314082"/>
              <a:ext cx="471138" cy="355600"/>
            </a:xfrm>
            <a:prstGeom prst="flowChartDelay">
              <a:avLst/>
            </a:prstGeom>
            <a:solidFill>
              <a:schemeClr val="tx2"/>
            </a:solidFill>
            <a:ln>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a:p>
          </p:txBody>
        </p:sp>
        <p:sp>
          <p:nvSpPr>
            <p:cNvPr id="70" name="Isosceles Triangle 69"/>
            <p:cNvSpPr/>
            <p:nvPr/>
          </p:nvSpPr>
          <p:spPr>
            <a:xfrm flipV="1">
              <a:off x="7893531" y="3328369"/>
              <a:ext cx="173664" cy="155198"/>
            </a:xfrm>
            <a:prstGeom prst="triangl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dirty="0">
                <a:solidFill>
                  <a:srgbClr val="1F497D"/>
                </a:solidFill>
                <a:cs typeface="Calibri"/>
              </a:endParaRPr>
            </a:p>
          </p:txBody>
        </p:sp>
        <p:sp>
          <p:nvSpPr>
            <p:cNvPr id="71" name="Oval 70"/>
            <p:cNvSpPr/>
            <p:nvPr/>
          </p:nvSpPr>
          <p:spPr bwMode="auto">
            <a:xfrm>
              <a:off x="7827963" y="3073400"/>
              <a:ext cx="304800" cy="279400"/>
            </a:xfrm>
            <a:prstGeom prst="ellipse">
              <a:avLst/>
            </a:prstGeom>
            <a:solidFill>
              <a:schemeClr val="bg2"/>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GB" sz="1350"/>
            </a:p>
          </p:txBody>
        </p:sp>
      </p:grpSp>
      <p:cxnSp>
        <p:nvCxnSpPr>
          <p:cNvPr id="72" name="Straight Arrow Connector 71"/>
          <p:cNvCxnSpPr>
            <a:stCxn id="68" idx="2"/>
            <a:endCxn id="8" idx="2"/>
          </p:cNvCxnSpPr>
          <p:nvPr/>
        </p:nvCxnSpPr>
        <p:spPr bwMode="auto">
          <a:xfrm flipV="1">
            <a:off x="1756172" y="2497932"/>
            <a:ext cx="617934" cy="2381"/>
          </a:xfrm>
          <a:prstGeom prst="straightConnector1">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414605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Related Assets</a:t>
            </a:r>
          </a:p>
        </p:txBody>
      </p:sp>
      <p:sp>
        <p:nvSpPr>
          <p:cNvPr id="2" name="Content Placeholder 1">
            <a:extLst>
              <a:ext uri="{FF2B5EF4-FFF2-40B4-BE49-F238E27FC236}">
                <a16:creationId xmlns:a16="http://schemas.microsoft.com/office/drawing/2014/main" id="{CBB6B61C-7DC7-3843-8581-13567F910A40}"/>
              </a:ext>
            </a:extLst>
          </p:cNvPr>
          <p:cNvSpPr>
            <a:spLocks noGrp="1"/>
          </p:cNvSpPr>
          <p:nvPr>
            <p:ph idx="1"/>
          </p:nvPr>
        </p:nvSpPr>
        <p:spPr/>
        <p:txBody>
          <a:bodyPr/>
          <a:lstStyle/>
          <a:p>
            <a:r>
              <a:rPr lang="en-GB" dirty="0"/>
              <a:t>Related assets returns other assets that are linked together or are part of the same collection.</a:t>
            </a:r>
          </a:p>
          <a:p>
            <a:pPr lvl="1"/>
            <a:r>
              <a:rPr lang="en-GB" dirty="0"/>
              <a:t>Collections allow individuals and automated processes to maintain groups of related assets. For example, an individual may maintain a collection of their </a:t>
            </a:r>
            <a:r>
              <a:rPr lang="en-GB" dirty="0" err="1"/>
              <a:t>favorite</a:t>
            </a:r>
            <a:r>
              <a:rPr lang="en-GB" dirty="0"/>
              <a:t> assets. A project team may maintain a collection of the assets in use by the project. An automated process may use the retention classification to build a collection of assets that need to be archived.</a:t>
            </a:r>
          </a:p>
          <a:p>
            <a:pPr lvl="1"/>
            <a:r>
              <a:rPr lang="en-GB" dirty="0"/>
              <a:t>In addition, there are natural relationships between assets that are created as the asset is </a:t>
            </a:r>
            <a:r>
              <a:rPr lang="en-GB" dirty="0" err="1"/>
              <a:t>cataloged</a:t>
            </a:r>
            <a:r>
              <a:rPr lang="en-GB" dirty="0"/>
              <a:t>. For example, a file is related to the folder (also known as a directory) it is located in. </a:t>
            </a:r>
          </a:p>
          <a:p>
            <a:r>
              <a:rPr lang="en-GB" b="1" dirty="0"/>
              <a:t>Usage</a:t>
            </a:r>
          </a:p>
          <a:p>
            <a:pPr lvl="1"/>
            <a:r>
              <a:rPr lang="en-GB" dirty="0"/>
              <a:t>The related assets enables individuals or automated services to locate assets that are related. For example, a process may use the related assets to step through and process the </a:t>
            </a:r>
            <a:r>
              <a:rPr lang="en-GB" dirty="0" err="1"/>
              <a:t>cataloged</a:t>
            </a:r>
            <a:r>
              <a:rPr lang="en-GB" dirty="0"/>
              <a:t> files in a folder, or the assets in a particular collection.</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21</a:t>
            </a:fld>
            <a:endParaRPr lang="en-US" sz="1000"/>
          </a:p>
        </p:txBody>
      </p:sp>
      <p:pic>
        <p:nvPicPr>
          <p:cNvPr id="36" name="Picture 35" descr="A screen shot of a computer&#10;&#10;Description automatically generated">
            <a:extLst>
              <a:ext uri="{FF2B5EF4-FFF2-40B4-BE49-F238E27FC236}">
                <a16:creationId xmlns:a16="http://schemas.microsoft.com/office/drawing/2014/main" id="{2FD45713-6A80-E447-BA2F-C36E44C15135}"/>
              </a:ext>
            </a:extLst>
          </p:cNvPr>
          <p:cNvPicPr>
            <a:picLocks noChangeAspect="1"/>
          </p:cNvPicPr>
          <p:nvPr/>
        </p:nvPicPr>
        <p:blipFill>
          <a:blip r:embed="rId2"/>
          <a:stretch>
            <a:fillRect/>
          </a:stretch>
        </p:blipFill>
        <p:spPr>
          <a:xfrm>
            <a:off x="6388099" y="332672"/>
            <a:ext cx="1854200" cy="520700"/>
          </a:xfrm>
          <a:prstGeom prst="rect">
            <a:avLst/>
          </a:prstGeom>
        </p:spPr>
      </p:pic>
    </p:spTree>
    <p:extLst>
      <p:ext uri="{BB962C8B-B14F-4D97-AF65-F5344CB8AC3E}">
        <p14:creationId xmlns:p14="http://schemas.microsoft.com/office/powerpoint/2010/main" val="125655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22</a:t>
            </a:fld>
            <a:endParaRPr lang="en-US" sz="1000"/>
          </a:p>
        </p:txBody>
      </p:sp>
      <p:pic>
        <p:nvPicPr>
          <p:cNvPr id="8" name="Picture 7" descr="A screenshot of a cell phone&#10;&#10;Description automatically generated">
            <a:extLst>
              <a:ext uri="{FF2B5EF4-FFF2-40B4-BE49-F238E27FC236}">
                <a16:creationId xmlns:a16="http://schemas.microsoft.com/office/drawing/2014/main" id="{1AF7CD75-480C-2145-952E-858B0CD9829F}"/>
              </a:ext>
            </a:extLst>
          </p:cNvPr>
          <p:cNvPicPr>
            <a:picLocks noChangeAspect="1"/>
          </p:cNvPicPr>
          <p:nvPr/>
        </p:nvPicPr>
        <p:blipFill>
          <a:blip r:embed="rId3"/>
          <a:stretch>
            <a:fillRect/>
          </a:stretch>
        </p:blipFill>
        <p:spPr>
          <a:xfrm>
            <a:off x="7025285" y="358602"/>
            <a:ext cx="1854200" cy="1714500"/>
          </a:xfrm>
          <a:prstGeom prst="rect">
            <a:avLst/>
          </a:prstGeom>
        </p:spPr>
      </p:pic>
      <p:pic>
        <p:nvPicPr>
          <p:cNvPr id="10" name="Picture 9" descr="A screen shot of a computer&#10;&#10;Description automatically generated">
            <a:extLst>
              <a:ext uri="{FF2B5EF4-FFF2-40B4-BE49-F238E27FC236}">
                <a16:creationId xmlns:a16="http://schemas.microsoft.com/office/drawing/2014/main" id="{4CF433E9-E56D-854D-AEB1-2FC9CD9A03B9}"/>
              </a:ext>
            </a:extLst>
          </p:cNvPr>
          <p:cNvPicPr>
            <a:picLocks noChangeAspect="1"/>
          </p:cNvPicPr>
          <p:nvPr/>
        </p:nvPicPr>
        <p:blipFill>
          <a:blip r:embed="rId4"/>
          <a:stretch>
            <a:fillRect/>
          </a:stretch>
        </p:blipFill>
        <p:spPr>
          <a:xfrm>
            <a:off x="307975" y="1009741"/>
            <a:ext cx="2616200" cy="673100"/>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A2322C0B-6F44-584C-848C-266C2DD9FF99}"/>
              </a:ext>
            </a:extLst>
          </p:cNvPr>
          <p:cNvPicPr>
            <a:picLocks noChangeAspect="1"/>
          </p:cNvPicPr>
          <p:nvPr/>
        </p:nvPicPr>
        <p:blipFill>
          <a:blip r:embed="rId5"/>
          <a:stretch>
            <a:fillRect/>
          </a:stretch>
        </p:blipFill>
        <p:spPr>
          <a:xfrm>
            <a:off x="6042819" y="1142602"/>
            <a:ext cx="1854200" cy="901700"/>
          </a:xfrm>
          <a:prstGeom prst="rect">
            <a:avLst/>
          </a:prstGeom>
        </p:spPr>
      </p:pic>
      <p:pic>
        <p:nvPicPr>
          <p:cNvPr id="14" name="Picture 13" descr="A screen shot of a computer&#10;&#10;Description automatically generated">
            <a:extLst>
              <a:ext uri="{FF2B5EF4-FFF2-40B4-BE49-F238E27FC236}">
                <a16:creationId xmlns:a16="http://schemas.microsoft.com/office/drawing/2014/main" id="{1B1E7E7F-BDA0-B140-A22A-99C1511C4270}"/>
              </a:ext>
            </a:extLst>
          </p:cNvPr>
          <p:cNvPicPr>
            <a:picLocks noChangeAspect="1"/>
          </p:cNvPicPr>
          <p:nvPr/>
        </p:nvPicPr>
        <p:blipFill>
          <a:blip r:embed="rId6"/>
          <a:stretch>
            <a:fillRect/>
          </a:stretch>
        </p:blipFill>
        <p:spPr>
          <a:xfrm>
            <a:off x="3207262" y="4435926"/>
            <a:ext cx="1854200" cy="520700"/>
          </a:xfrm>
          <a:prstGeom prst="rect">
            <a:avLst/>
          </a:prstGeom>
        </p:spPr>
      </p:pic>
      <p:pic>
        <p:nvPicPr>
          <p:cNvPr id="16" name="Picture 15" descr="Screen of a cell phone&#10;&#10;Description automatically generated">
            <a:extLst>
              <a:ext uri="{FF2B5EF4-FFF2-40B4-BE49-F238E27FC236}">
                <a16:creationId xmlns:a16="http://schemas.microsoft.com/office/drawing/2014/main" id="{CF60048C-1B81-B345-A06E-F75BBCB37EAF}"/>
              </a:ext>
            </a:extLst>
          </p:cNvPr>
          <p:cNvPicPr>
            <a:picLocks noChangeAspect="1"/>
          </p:cNvPicPr>
          <p:nvPr/>
        </p:nvPicPr>
        <p:blipFill>
          <a:blip r:embed="rId7"/>
          <a:stretch>
            <a:fillRect/>
          </a:stretch>
        </p:blipFill>
        <p:spPr>
          <a:xfrm>
            <a:off x="3263079" y="1117752"/>
            <a:ext cx="2692400" cy="1308100"/>
          </a:xfrm>
          <a:prstGeom prst="rect">
            <a:avLst/>
          </a:prstGeom>
        </p:spPr>
      </p:pic>
      <p:pic>
        <p:nvPicPr>
          <p:cNvPr id="18" name="Picture 17" descr="A picture containing screen, monitor, photo, display&#10;&#10;Description automatically generated">
            <a:extLst>
              <a:ext uri="{FF2B5EF4-FFF2-40B4-BE49-F238E27FC236}">
                <a16:creationId xmlns:a16="http://schemas.microsoft.com/office/drawing/2014/main" id="{116B8817-0155-5046-A13B-CC41047A0757}"/>
              </a:ext>
            </a:extLst>
          </p:cNvPr>
          <p:cNvPicPr>
            <a:picLocks noChangeAspect="1"/>
          </p:cNvPicPr>
          <p:nvPr/>
        </p:nvPicPr>
        <p:blipFill>
          <a:blip r:embed="rId8"/>
          <a:stretch>
            <a:fillRect/>
          </a:stretch>
        </p:blipFill>
        <p:spPr>
          <a:xfrm>
            <a:off x="359200" y="3952723"/>
            <a:ext cx="1854200" cy="9017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EA56CC5-254F-2948-9D1C-F102684D8A78}"/>
              </a:ext>
            </a:extLst>
          </p:cNvPr>
          <p:cNvPicPr>
            <a:picLocks noChangeAspect="1"/>
          </p:cNvPicPr>
          <p:nvPr/>
        </p:nvPicPr>
        <p:blipFill>
          <a:blip r:embed="rId9"/>
          <a:stretch>
            <a:fillRect/>
          </a:stretch>
        </p:blipFill>
        <p:spPr>
          <a:xfrm>
            <a:off x="6112956" y="2216577"/>
            <a:ext cx="3073400" cy="2806700"/>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8D270797-EE1F-6348-B2C0-EF75E40BDA8E}"/>
              </a:ext>
            </a:extLst>
          </p:cNvPr>
          <p:cNvPicPr>
            <a:picLocks noChangeAspect="1"/>
          </p:cNvPicPr>
          <p:nvPr/>
        </p:nvPicPr>
        <p:blipFill>
          <a:blip r:embed="rId10"/>
          <a:stretch>
            <a:fillRect/>
          </a:stretch>
        </p:blipFill>
        <p:spPr>
          <a:xfrm>
            <a:off x="327450" y="2860358"/>
            <a:ext cx="1917700" cy="990600"/>
          </a:xfrm>
          <a:prstGeom prst="rect">
            <a:avLst/>
          </a:prstGeom>
        </p:spPr>
      </p:pic>
      <p:pic>
        <p:nvPicPr>
          <p:cNvPr id="24" name="Picture 23" descr="A screen shot of a computer monitor sitting on top of a computer&#10;&#10;Description automatically generated">
            <a:extLst>
              <a:ext uri="{FF2B5EF4-FFF2-40B4-BE49-F238E27FC236}">
                <a16:creationId xmlns:a16="http://schemas.microsoft.com/office/drawing/2014/main" id="{6293E029-C66B-C046-A2F4-7BDBA3D8A82B}"/>
              </a:ext>
            </a:extLst>
          </p:cNvPr>
          <p:cNvPicPr>
            <a:picLocks noChangeAspect="1"/>
          </p:cNvPicPr>
          <p:nvPr/>
        </p:nvPicPr>
        <p:blipFill>
          <a:blip r:embed="rId11"/>
          <a:stretch>
            <a:fillRect/>
          </a:stretch>
        </p:blipFill>
        <p:spPr>
          <a:xfrm>
            <a:off x="323367" y="2339658"/>
            <a:ext cx="2692400" cy="520700"/>
          </a:xfrm>
          <a:prstGeom prst="rect">
            <a:avLst/>
          </a:prstGeom>
        </p:spPr>
      </p:pic>
      <p:pic>
        <p:nvPicPr>
          <p:cNvPr id="26" name="Picture 25" descr="A picture containing meter, clock&#10;&#10;Description automatically generated">
            <a:extLst>
              <a:ext uri="{FF2B5EF4-FFF2-40B4-BE49-F238E27FC236}">
                <a16:creationId xmlns:a16="http://schemas.microsoft.com/office/drawing/2014/main" id="{AC8C5820-6A6A-7C45-B85D-6BF5E1C7BE4B}"/>
              </a:ext>
            </a:extLst>
          </p:cNvPr>
          <p:cNvPicPr>
            <a:picLocks noChangeAspect="1"/>
          </p:cNvPicPr>
          <p:nvPr/>
        </p:nvPicPr>
        <p:blipFill>
          <a:blip r:embed="rId12"/>
          <a:stretch>
            <a:fillRect/>
          </a:stretch>
        </p:blipFill>
        <p:spPr>
          <a:xfrm>
            <a:off x="3209077" y="3606382"/>
            <a:ext cx="3124200" cy="1308100"/>
          </a:xfrm>
          <a:prstGeom prst="rect">
            <a:avLst/>
          </a:prstGeom>
        </p:spPr>
      </p:pic>
      <p:pic>
        <p:nvPicPr>
          <p:cNvPr id="28" name="Picture 27" descr="A close up of a gauge&#10;&#10;Description automatically generated">
            <a:extLst>
              <a:ext uri="{FF2B5EF4-FFF2-40B4-BE49-F238E27FC236}">
                <a16:creationId xmlns:a16="http://schemas.microsoft.com/office/drawing/2014/main" id="{D91811ED-5063-EF4F-A43D-1940AD240EF9}"/>
              </a:ext>
            </a:extLst>
          </p:cNvPr>
          <p:cNvPicPr>
            <a:picLocks noChangeAspect="1"/>
          </p:cNvPicPr>
          <p:nvPr/>
        </p:nvPicPr>
        <p:blipFill>
          <a:blip r:embed="rId13"/>
          <a:stretch>
            <a:fillRect/>
          </a:stretch>
        </p:blipFill>
        <p:spPr>
          <a:xfrm>
            <a:off x="323367" y="1666558"/>
            <a:ext cx="3060700" cy="673100"/>
          </a:xfrm>
          <a:prstGeom prst="rect">
            <a:avLst/>
          </a:prstGeom>
        </p:spPr>
      </p:pic>
      <p:pic>
        <p:nvPicPr>
          <p:cNvPr id="30" name="Picture 29" descr="A picture containing clock, meter&#10;&#10;Description automatically generated">
            <a:extLst>
              <a:ext uri="{FF2B5EF4-FFF2-40B4-BE49-F238E27FC236}">
                <a16:creationId xmlns:a16="http://schemas.microsoft.com/office/drawing/2014/main" id="{7B7C3403-F4A7-8C4C-A3E1-A4541DF23E95}"/>
              </a:ext>
            </a:extLst>
          </p:cNvPr>
          <p:cNvPicPr>
            <a:picLocks noChangeAspect="1"/>
          </p:cNvPicPr>
          <p:nvPr/>
        </p:nvPicPr>
        <p:blipFill>
          <a:blip r:embed="rId14"/>
          <a:stretch>
            <a:fillRect/>
          </a:stretch>
        </p:blipFill>
        <p:spPr>
          <a:xfrm>
            <a:off x="3209077" y="2486394"/>
            <a:ext cx="3124200" cy="1092200"/>
          </a:xfrm>
          <a:prstGeom prst="rect">
            <a:avLst/>
          </a:prstGeom>
        </p:spPr>
      </p:pic>
      <p:pic>
        <p:nvPicPr>
          <p:cNvPr id="36" name="Picture 35" descr="A screen shot of a computer&#10;&#10;Description automatically generated">
            <a:extLst>
              <a:ext uri="{FF2B5EF4-FFF2-40B4-BE49-F238E27FC236}">
                <a16:creationId xmlns:a16="http://schemas.microsoft.com/office/drawing/2014/main" id="{2FD45713-6A80-E447-BA2F-C36E44C15135}"/>
              </a:ext>
            </a:extLst>
          </p:cNvPr>
          <p:cNvPicPr>
            <a:picLocks noChangeAspect="1"/>
          </p:cNvPicPr>
          <p:nvPr/>
        </p:nvPicPr>
        <p:blipFill>
          <a:blip r:embed="rId15"/>
          <a:stretch>
            <a:fillRect/>
          </a:stretch>
        </p:blipFill>
        <p:spPr>
          <a:xfrm>
            <a:off x="3209077" y="3310510"/>
            <a:ext cx="1854200" cy="520700"/>
          </a:xfrm>
          <a:prstGeom prst="rect">
            <a:avLst/>
          </a:prstGeom>
        </p:spPr>
      </p:pic>
      <p:sp>
        <p:nvSpPr>
          <p:cNvPr id="2" name="TextBox 1">
            <a:extLst>
              <a:ext uri="{FF2B5EF4-FFF2-40B4-BE49-F238E27FC236}">
                <a16:creationId xmlns:a16="http://schemas.microsoft.com/office/drawing/2014/main" id="{0CEB14F6-D191-2041-AA39-BCD44BE0D8E5}"/>
              </a:ext>
            </a:extLst>
          </p:cNvPr>
          <p:cNvSpPr txBox="1"/>
          <p:nvPr/>
        </p:nvSpPr>
        <p:spPr>
          <a:xfrm>
            <a:off x="2043835" y="1731176"/>
            <a:ext cx="5094090" cy="2031325"/>
          </a:xfrm>
          <a:prstGeom prst="rect">
            <a:avLst/>
          </a:prstGeom>
          <a:solidFill>
            <a:schemeClr val="bg1"/>
          </a:solidFill>
          <a:ln w="57150" cmpd="tri">
            <a:solidFill>
              <a:srgbClr val="6DCCDE"/>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GB" dirty="0"/>
              <a:t>Making it easier to locate the right asset for a task.</a:t>
            </a:r>
          </a:p>
          <a:p>
            <a:pPr marL="285750" indent="-285750">
              <a:buFont typeface="Arial" panose="020B0604020202020204" pitchFamily="34" charset="0"/>
              <a:buChar char="•"/>
            </a:pPr>
            <a:r>
              <a:rPr lang="en-GB" dirty="0"/>
              <a:t>Improving an individual’s understanding about how an asset can be used and how it should be maintained.</a:t>
            </a:r>
          </a:p>
          <a:p>
            <a:pPr marL="285750" indent="-285750">
              <a:buFont typeface="Arial" panose="020B0604020202020204" pitchFamily="34" charset="0"/>
              <a:buChar char="•"/>
            </a:pPr>
            <a:r>
              <a:rPr lang="en-GB" dirty="0"/>
              <a:t>Identifying assets that are supporting specific situations and business contexts.</a:t>
            </a:r>
          </a:p>
          <a:p>
            <a:pPr marL="285750" indent="-285750">
              <a:buFont typeface="Arial" panose="020B0604020202020204" pitchFamily="34" charset="0"/>
              <a:buChar char="•"/>
            </a:pPr>
            <a:r>
              <a:rPr lang="en-GB" dirty="0"/>
              <a:t>Providing a perspective on how many assets of a certain type or situation are owned by the organization.</a:t>
            </a:r>
          </a:p>
          <a:p>
            <a:pPr marL="285750" indent="-285750">
              <a:buFont typeface="Arial" panose="020B0604020202020204" pitchFamily="34" charset="0"/>
              <a:buChar char="•"/>
            </a:pPr>
            <a:r>
              <a:rPr lang="en-GB" dirty="0"/>
              <a:t>Providing encoded information that enables automation to be used to maintain and protect the assets.</a:t>
            </a:r>
          </a:p>
        </p:txBody>
      </p:sp>
    </p:spTree>
    <p:extLst>
      <p:ext uri="{BB962C8B-B14F-4D97-AF65-F5344CB8AC3E}">
        <p14:creationId xmlns:p14="http://schemas.microsoft.com/office/powerpoint/2010/main" val="30298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BC63C-43CF-B443-BB2B-15A4D39F31D6}"/>
              </a:ext>
            </a:extLst>
          </p:cNvPr>
          <p:cNvSpPr>
            <a:spLocks noGrp="1"/>
          </p:cNvSpPr>
          <p:nvPr>
            <p:ph type="title"/>
          </p:nvPr>
        </p:nvSpPr>
        <p:spPr/>
        <p:txBody>
          <a:bodyPr/>
          <a:lstStyle/>
          <a:p>
            <a:r>
              <a:rPr lang="en-US" dirty="0"/>
              <a:t>Automating Catalog Maintenance</a:t>
            </a:r>
          </a:p>
        </p:txBody>
      </p:sp>
      <p:sp>
        <p:nvSpPr>
          <p:cNvPr id="3" name="Slide Number Placeholder 2">
            <a:extLst>
              <a:ext uri="{FF2B5EF4-FFF2-40B4-BE49-F238E27FC236}">
                <a16:creationId xmlns:a16="http://schemas.microsoft.com/office/drawing/2014/main" id="{AE75E93B-CD7E-C246-BE2C-97FC9759DBC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23</a:t>
            </a:fld>
            <a:endParaRPr lang="en-US" sz="1000"/>
          </a:p>
        </p:txBody>
      </p:sp>
    </p:spTree>
    <p:extLst>
      <p:ext uri="{BB962C8B-B14F-4D97-AF65-F5344CB8AC3E}">
        <p14:creationId xmlns:p14="http://schemas.microsoft.com/office/powerpoint/2010/main" val="83804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3F8-DF9E-2D4F-9A3B-031D77637849}"/>
              </a:ext>
            </a:extLst>
          </p:cNvPr>
          <p:cNvSpPr>
            <a:spLocks noGrp="1"/>
          </p:cNvSpPr>
          <p:nvPr>
            <p:ph type="title"/>
          </p:nvPr>
        </p:nvSpPr>
        <p:spPr/>
        <p:txBody>
          <a:bodyPr/>
          <a:lstStyle/>
          <a:p>
            <a:r>
              <a:rPr lang="en-US" dirty="0"/>
              <a:t>Automating catalog maintenance</a:t>
            </a:r>
          </a:p>
        </p:txBody>
      </p:sp>
      <p:sp>
        <p:nvSpPr>
          <p:cNvPr id="3" name="Slide Number Placeholder 2">
            <a:extLst>
              <a:ext uri="{FF2B5EF4-FFF2-40B4-BE49-F238E27FC236}">
                <a16:creationId xmlns:a16="http://schemas.microsoft.com/office/drawing/2014/main" id="{5193C370-84AF-F147-BF16-2F47FD0605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24</a:t>
            </a:fld>
            <a:endParaRPr lang="en-US" sz="1000"/>
          </a:p>
        </p:txBody>
      </p:sp>
      <p:pic>
        <p:nvPicPr>
          <p:cNvPr id="8" name="Picture 7" descr="A picture containing sitting, table, clock&#10;&#10;Description automatically generated">
            <a:extLst>
              <a:ext uri="{FF2B5EF4-FFF2-40B4-BE49-F238E27FC236}">
                <a16:creationId xmlns:a16="http://schemas.microsoft.com/office/drawing/2014/main" id="{58DF2CB7-DE7E-3E4C-8E34-1FEC20E34483}"/>
              </a:ext>
            </a:extLst>
          </p:cNvPr>
          <p:cNvPicPr>
            <a:picLocks noChangeAspect="1"/>
          </p:cNvPicPr>
          <p:nvPr/>
        </p:nvPicPr>
        <p:blipFill>
          <a:blip r:embed="rId2"/>
          <a:stretch>
            <a:fillRect/>
          </a:stretch>
        </p:blipFill>
        <p:spPr>
          <a:xfrm>
            <a:off x="5543550" y="1266371"/>
            <a:ext cx="1714500" cy="1231900"/>
          </a:xfrm>
          <a:prstGeom prst="rect">
            <a:avLst/>
          </a:prstGeom>
        </p:spPr>
      </p:pic>
      <p:pic>
        <p:nvPicPr>
          <p:cNvPr id="10" name="Picture 9" descr="A picture containing sitting, table, clock&#10;&#10;Description automatically generated">
            <a:extLst>
              <a:ext uri="{FF2B5EF4-FFF2-40B4-BE49-F238E27FC236}">
                <a16:creationId xmlns:a16="http://schemas.microsoft.com/office/drawing/2014/main" id="{44A4087D-3E6C-A648-8F0F-46C4B899759D}"/>
              </a:ext>
            </a:extLst>
          </p:cNvPr>
          <p:cNvPicPr>
            <a:picLocks noChangeAspect="1"/>
          </p:cNvPicPr>
          <p:nvPr/>
        </p:nvPicPr>
        <p:blipFill>
          <a:blip r:embed="rId3"/>
          <a:stretch>
            <a:fillRect/>
          </a:stretch>
        </p:blipFill>
        <p:spPr>
          <a:xfrm>
            <a:off x="1439635" y="1266371"/>
            <a:ext cx="1714500" cy="1231900"/>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166100D7-D77C-9148-A03F-0FC7A1F7E115}"/>
              </a:ext>
            </a:extLst>
          </p:cNvPr>
          <p:cNvPicPr>
            <a:picLocks noChangeAspect="1"/>
          </p:cNvPicPr>
          <p:nvPr/>
        </p:nvPicPr>
        <p:blipFill>
          <a:blip r:embed="rId4"/>
          <a:stretch>
            <a:fillRect/>
          </a:stretch>
        </p:blipFill>
        <p:spPr>
          <a:xfrm>
            <a:off x="766535" y="3667353"/>
            <a:ext cx="3060700" cy="5969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6DA762C6-A2AF-6C42-988E-5A33335022CC}"/>
              </a:ext>
            </a:extLst>
          </p:cNvPr>
          <p:cNvPicPr>
            <a:picLocks noChangeAspect="1"/>
          </p:cNvPicPr>
          <p:nvPr/>
        </p:nvPicPr>
        <p:blipFill>
          <a:blip r:embed="rId5"/>
          <a:stretch>
            <a:fillRect/>
          </a:stretch>
        </p:blipFill>
        <p:spPr>
          <a:xfrm>
            <a:off x="4572000" y="3667353"/>
            <a:ext cx="4102100" cy="647700"/>
          </a:xfrm>
          <a:prstGeom prst="rect">
            <a:avLst/>
          </a:prstGeom>
        </p:spPr>
      </p:pic>
      <p:sp>
        <p:nvSpPr>
          <p:cNvPr id="15" name="TextBox 14">
            <a:extLst>
              <a:ext uri="{FF2B5EF4-FFF2-40B4-BE49-F238E27FC236}">
                <a16:creationId xmlns:a16="http://schemas.microsoft.com/office/drawing/2014/main" id="{CA75DDD2-0EF1-8940-92BD-F097BA6FCB1E}"/>
              </a:ext>
            </a:extLst>
          </p:cNvPr>
          <p:cNvSpPr txBox="1"/>
          <p:nvPr/>
        </p:nvSpPr>
        <p:spPr>
          <a:xfrm>
            <a:off x="668270" y="1112482"/>
            <a:ext cx="771365" cy="307777"/>
          </a:xfrm>
          <a:prstGeom prst="rect">
            <a:avLst/>
          </a:prstGeom>
          <a:noFill/>
        </p:spPr>
        <p:txBody>
          <a:bodyPr wrap="none" rtlCol="0">
            <a:spAutoFit/>
          </a:bodyPr>
          <a:lstStyle/>
          <a:p>
            <a:r>
              <a:rPr lang="en-US" dirty="0"/>
              <a:t>Manual</a:t>
            </a:r>
          </a:p>
        </p:txBody>
      </p:sp>
      <p:sp>
        <p:nvSpPr>
          <p:cNvPr id="16" name="TextBox 15">
            <a:extLst>
              <a:ext uri="{FF2B5EF4-FFF2-40B4-BE49-F238E27FC236}">
                <a16:creationId xmlns:a16="http://schemas.microsoft.com/office/drawing/2014/main" id="{0783E1B3-8C70-2046-A44B-7511C3147535}"/>
              </a:ext>
            </a:extLst>
          </p:cNvPr>
          <p:cNvSpPr txBox="1"/>
          <p:nvPr/>
        </p:nvSpPr>
        <p:spPr>
          <a:xfrm>
            <a:off x="4386943" y="1112482"/>
            <a:ext cx="1029449" cy="307777"/>
          </a:xfrm>
          <a:prstGeom prst="rect">
            <a:avLst/>
          </a:prstGeom>
          <a:noFill/>
        </p:spPr>
        <p:txBody>
          <a:bodyPr wrap="none" rtlCol="0">
            <a:spAutoFit/>
          </a:bodyPr>
          <a:lstStyle/>
          <a:p>
            <a:r>
              <a:rPr lang="en-US" dirty="0"/>
              <a:t>Templated</a:t>
            </a:r>
          </a:p>
        </p:txBody>
      </p:sp>
      <p:sp>
        <p:nvSpPr>
          <p:cNvPr id="17" name="TextBox 16">
            <a:extLst>
              <a:ext uri="{FF2B5EF4-FFF2-40B4-BE49-F238E27FC236}">
                <a16:creationId xmlns:a16="http://schemas.microsoft.com/office/drawing/2014/main" id="{D3CE18CA-3EA7-D94D-8CD3-475ED7ED54BF}"/>
              </a:ext>
            </a:extLst>
          </p:cNvPr>
          <p:cNvSpPr txBox="1"/>
          <p:nvPr/>
        </p:nvSpPr>
        <p:spPr>
          <a:xfrm>
            <a:off x="653143" y="2950029"/>
            <a:ext cx="989373" cy="307777"/>
          </a:xfrm>
          <a:prstGeom prst="rect">
            <a:avLst/>
          </a:prstGeom>
          <a:noFill/>
        </p:spPr>
        <p:txBody>
          <a:bodyPr wrap="none" rtlCol="0">
            <a:spAutoFit/>
          </a:bodyPr>
          <a:lstStyle/>
          <a:p>
            <a:r>
              <a:rPr lang="en-US" dirty="0"/>
              <a:t>Integrated</a:t>
            </a:r>
          </a:p>
        </p:txBody>
      </p:sp>
      <p:sp>
        <p:nvSpPr>
          <p:cNvPr id="18" name="TextBox 17">
            <a:extLst>
              <a:ext uri="{FF2B5EF4-FFF2-40B4-BE49-F238E27FC236}">
                <a16:creationId xmlns:a16="http://schemas.microsoft.com/office/drawing/2014/main" id="{5BED5417-B292-F941-B078-FDDF2F523174}"/>
              </a:ext>
            </a:extLst>
          </p:cNvPr>
          <p:cNvSpPr txBox="1"/>
          <p:nvPr/>
        </p:nvSpPr>
        <p:spPr>
          <a:xfrm>
            <a:off x="4386943" y="2950029"/>
            <a:ext cx="2355132" cy="307777"/>
          </a:xfrm>
          <a:prstGeom prst="rect">
            <a:avLst/>
          </a:prstGeom>
          <a:noFill/>
        </p:spPr>
        <p:txBody>
          <a:bodyPr wrap="none" rtlCol="0">
            <a:spAutoFit/>
          </a:bodyPr>
          <a:lstStyle/>
          <a:p>
            <a:r>
              <a:rPr lang="en-US" dirty="0"/>
              <a:t>Discovery and Stewardship</a:t>
            </a:r>
          </a:p>
        </p:txBody>
      </p:sp>
    </p:spTree>
    <p:extLst>
      <p:ext uri="{BB962C8B-B14F-4D97-AF65-F5344CB8AC3E}">
        <p14:creationId xmlns:p14="http://schemas.microsoft.com/office/powerpoint/2010/main" val="209592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86A1-C829-1A4C-AFBD-DBDE6A881676}"/>
              </a:ext>
            </a:extLst>
          </p:cNvPr>
          <p:cNvSpPr>
            <a:spLocks noGrp="1"/>
          </p:cNvSpPr>
          <p:nvPr>
            <p:ph type="title"/>
          </p:nvPr>
        </p:nvSpPr>
        <p:spPr/>
        <p:txBody>
          <a:bodyPr/>
          <a:lstStyle/>
          <a:p>
            <a:r>
              <a:rPr lang="en-US" dirty="0"/>
              <a:t>Manual cataloging weekly patient readings</a:t>
            </a:r>
          </a:p>
        </p:txBody>
      </p:sp>
      <p:sp>
        <p:nvSpPr>
          <p:cNvPr id="3" name="Content Placeholder 2">
            <a:extLst>
              <a:ext uri="{FF2B5EF4-FFF2-40B4-BE49-F238E27FC236}">
                <a16:creationId xmlns:a16="http://schemas.microsoft.com/office/drawing/2014/main" id="{48C21711-86AA-F648-A0E1-B4126BB676DB}"/>
              </a:ext>
            </a:extLst>
          </p:cNvPr>
          <p:cNvSpPr>
            <a:spLocks noGrp="1"/>
          </p:cNvSpPr>
          <p:nvPr>
            <p:ph idx="1"/>
          </p:nvPr>
        </p:nvSpPr>
        <p:spPr>
          <a:xfrm>
            <a:off x="359200" y="965874"/>
            <a:ext cx="3646743" cy="3603001"/>
          </a:xfrm>
        </p:spPr>
        <p:txBody>
          <a:bodyPr/>
          <a:lstStyle/>
          <a:p>
            <a:r>
              <a:rPr lang="en-US" dirty="0"/>
              <a:t>Peter Profile is issuing calls to add the week 1 patient readings.</a:t>
            </a:r>
          </a:p>
          <a:p>
            <a:endParaRPr lang="en-US" dirty="0"/>
          </a:p>
          <a:p>
            <a:r>
              <a:rPr lang="en-US" dirty="0"/>
              <a:t>Week 2 he gets to do it all over again</a:t>
            </a:r>
          </a:p>
          <a:p>
            <a:endParaRPr lang="en-US" dirty="0"/>
          </a:p>
          <a:p>
            <a:r>
              <a:rPr lang="en-US" dirty="0"/>
              <a:t>And in week 3 …</a:t>
            </a:r>
          </a:p>
        </p:txBody>
      </p:sp>
      <p:sp>
        <p:nvSpPr>
          <p:cNvPr id="4" name="Slide Number Placeholder 3">
            <a:extLst>
              <a:ext uri="{FF2B5EF4-FFF2-40B4-BE49-F238E27FC236}">
                <a16:creationId xmlns:a16="http://schemas.microsoft.com/office/drawing/2014/main" id="{A830728A-21BD-8E42-B898-70222752A4B3}"/>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25</a:t>
            </a:fld>
            <a:endParaRPr lang="en-US" sz="1000"/>
          </a:p>
        </p:txBody>
      </p:sp>
      <p:pic>
        <p:nvPicPr>
          <p:cNvPr id="12" name="Picture 11" descr="A screenshot of a cell phone&#10;&#10;Description automatically generated">
            <a:extLst>
              <a:ext uri="{FF2B5EF4-FFF2-40B4-BE49-F238E27FC236}">
                <a16:creationId xmlns:a16="http://schemas.microsoft.com/office/drawing/2014/main" id="{1262EFCF-F3B7-854E-AA17-58CEB33638D6}"/>
              </a:ext>
            </a:extLst>
          </p:cNvPr>
          <p:cNvPicPr>
            <a:picLocks noChangeAspect="1"/>
          </p:cNvPicPr>
          <p:nvPr/>
        </p:nvPicPr>
        <p:blipFill>
          <a:blip r:embed="rId2"/>
          <a:stretch>
            <a:fillRect/>
          </a:stretch>
        </p:blipFill>
        <p:spPr>
          <a:xfrm>
            <a:off x="4493078" y="1327150"/>
            <a:ext cx="3771900" cy="2489200"/>
          </a:xfrm>
          <a:prstGeom prst="rect">
            <a:avLst/>
          </a:prstGeom>
        </p:spPr>
      </p:pic>
    </p:spTree>
    <p:extLst>
      <p:ext uri="{BB962C8B-B14F-4D97-AF65-F5344CB8AC3E}">
        <p14:creationId xmlns:p14="http://schemas.microsoft.com/office/powerpoint/2010/main" val="19171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86A1-C829-1A4C-AFBD-DBDE6A881676}"/>
              </a:ext>
            </a:extLst>
          </p:cNvPr>
          <p:cNvSpPr>
            <a:spLocks noGrp="1"/>
          </p:cNvSpPr>
          <p:nvPr>
            <p:ph type="title"/>
          </p:nvPr>
        </p:nvSpPr>
        <p:spPr/>
        <p:txBody>
          <a:bodyPr/>
          <a:lstStyle/>
          <a:p>
            <a:r>
              <a:rPr lang="en-US" dirty="0"/>
              <a:t>Templated Cataloging</a:t>
            </a:r>
          </a:p>
        </p:txBody>
      </p:sp>
      <p:sp>
        <p:nvSpPr>
          <p:cNvPr id="3" name="Content Placeholder 2">
            <a:extLst>
              <a:ext uri="{FF2B5EF4-FFF2-40B4-BE49-F238E27FC236}">
                <a16:creationId xmlns:a16="http://schemas.microsoft.com/office/drawing/2014/main" id="{48C21711-86AA-F648-A0E1-B4126BB676DB}"/>
              </a:ext>
            </a:extLst>
          </p:cNvPr>
          <p:cNvSpPr>
            <a:spLocks noGrp="1"/>
          </p:cNvSpPr>
          <p:nvPr>
            <p:ph idx="1"/>
          </p:nvPr>
        </p:nvSpPr>
        <p:spPr>
          <a:xfrm>
            <a:off x="359200" y="965874"/>
            <a:ext cx="3646743" cy="3603001"/>
          </a:xfrm>
        </p:spPr>
        <p:txBody>
          <a:bodyPr/>
          <a:lstStyle/>
          <a:p>
            <a:r>
              <a:rPr lang="en-US" dirty="0"/>
              <a:t>For assets that are similar, it is possible to use a template that allows new assets to be cataloged with a single call.</a:t>
            </a:r>
          </a:p>
          <a:p>
            <a:endParaRPr lang="en-US" dirty="0"/>
          </a:p>
          <a:p>
            <a:r>
              <a:rPr lang="en-US" dirty="0"/>
              <a:t>The template is set up in Egeria.</a:t>
            </a:r>
          </a:p>
        </p:txBody>
      </p:sp>
      <p:sp>
        <p:nvSpPr>
          <p:cNvPr id="4" name="Slide Number Placeholder 3">
            <a:extLst>
              <a:ext uri="{FF2B5EF4-FFF2-40B4-BE49-F238E27FC236}">
                <a16:creationId xmlns:a16="http://schemas.microsoft.com/office/drawing/2014/main" id="{A830728A-21BD-8E42-B898-70222752A4B3}"/>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26</a:t>
            </a:fld>
            <a:endParaRPr lang="en-US" sz="1000"/>
          </a:p>
        </p:txBody>
      </p:sp>
      <p:pic>
        <p:nvPicPr>
          <p:cNvPr id="9" name="Picture 8" descr="A screenshot of a cell phone&#10;&#10;Description automatically generated">
            <a:extLst>
              <a:ext uri="{FF2B5EF4-FFF2-40B4-BE49-F238E27FC236}">
                <a16:creationId xmlns:a16="http://schemas.microsoft.com/office/drawing/2014/main" id="{F020955E-01A0-C14D-9D31-ABE96BD2D982}"/>
              </a:ext>
            </a:extLst>
          </p:cNvPr>
          <p:cNvPicPr>
            <a:picLocks noChangeAspect="1"/>
          </p:cNvPicPr>
          <p:nvPr/>
        </p:nvPicPr>
        <p:blipFill>
          <a:blip r:embed="rId2"/>
          <a:stretch>
            <a:fillRect/>
          </a:stretch>
        </p:blipFill>
        <p:spPr>
          <a:xfrm>
            <a:off x="4784882" y="1067027"/>
            <a:ext cx="3771900" cy="3505200"/>
          </a:xfrm>
          <a:prstGeom prst="rect">
            <a:avLst/>
          </a:prstGeom>
        </p:spPr>
      </p:pic>
    </p:spTree>
    <p:extLst>
      <p:ext uri="{BB962C8B-B14F-4D97-AF65-F5344CB8AC3E}">
        <p14:creationId xmlns:p14="http://schemas.microsoft.com/office/powerpoint/2010/main" val="120306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86A1-C829-1A4C-AFBD-DBDE6A881676}"/>
              </a:ext>
            </a:extLst>
          </p:cNvPr>
          <p:cNvSpPr>
            <a:spLocks noGrp="1"/>
          </p:cNvSpPr>
          <p:nvPr>
            <p:ph type="title"/>
          </p:nvPr>
        </p:nvSpPr>
        <p:spPr/>
        <p:txBody>
          <a:bodyPr/>
          <a:lstStyle/>
          <a:p>
            <a:r>
              <a:rPr lang="en-US" dirty="0"/>
              <a:t>Integrated cataloging</a:t>
            </a:r>
          </a:p>
        </p:txBody>
      </p:sp>
      <p:sp>
        <p:nvSpPr>
          <p:cNvPr id="3" name="Content Placeholder 2">
            <a:extLst>
              <a:ext uri="{FF2B5EF4-FFF2-40B4-BE49-F238E27FC236}">
                <a16:creationId xmlns:a16="http://schemas.microsoft.com/office/drawing/2014/main" id="{48C21711-86AA-F648-A0E1-B4126BB676DB}"/>
              </a:ext>
            </a:extLst>
          </p:cNvPr>
          <p:cNvSpPr>
            <a:spLocks noGrp="1"/>
          </p:cNvSpPr>
          <p:nvPr>
            <p:ph idx="1"/>
          </p:nvPr>
        </p:nvSpPr>
        <p:spPr/>
        <p:txBody>
          <a:bodyPr/>
          <a:lstStyle/>
          <a:p>
            <a:r>
              <a:rPr lang="en-US" dirty="0"/>
              <a:t>Callie has a database server that she uses to analyze relational data.</a:t>
            </a:r>
          </a:p>
          <a:p>
            <a:r>
              <a:rPr lang="en-US" dirty="0"/>
              <a:t>She creates a new sandbox</a:t>
            </a:r>
            <a:br>
              <a:rPr lang="en-US" dirty="0"/>
            </a:br>
            <a:r>
              <a:rPr lang="en-US" dirty="0"/>
              <a:t>for each type of analysis</a:t>
            </a:r>
          </a:p>
          <a:p>
            <a:r>
              <a:rPr lang="en-US" dirty="0"/>
              <a:t>The data platform proxy</a:t>
            </a:r>
            <a:br>
              <a:rPr lang="en-US" dirty="0"/>
            </a:br>
            <a:r>
              <a:rPr lang="en-US" dirty="0"/>
              <a:t>automatically catalogs</a:t>
            </a:r>
            <a:br>
              <a:rPr lang="en-US" dirty="0"/>
            </a:br>
            <a:r>
              <a:rPr lang="en-US" dirty="0"/>
              <a:t>the sandbox.</a:t>
            </a:r>
          </a:p>
        </p:txBody>
      </p:sp>
      <p:pic>
        <p:nvPicPr>
          <p:cNvPr id="10" name="Picture 9" descr="A screenshot of a cell phone&#10;&#10;Description automatically generated">
            <a:extLst>
              <a:ext uri="{FF2B5EF4-FFF2-40B4-BE49-F238E27FC236}">
                <a16:creationId xmlns:a16="http://schemas.microsoft.com/office/drawing/2014/main" id="{9E9BC78D-0F05-614B-958F-8CEEFC1B87A7}"/>
              </a:ext>
            </a:extLst>
          </p:cNvPr>
          <p:cNvPicPr>
            <a:picLocks noChangeAspect="1"/>
          </p:cNvPicPr>
          <p:nvPr/>
        </p:nvPicPr>
        <p:blipFill>
          <a:blip r:embed="rId3"/>
          <a:stretch>
            <a:fillRect/>
          </a:stretch>
        </p:blipFill>
        <p:spPr>
          <a:xfrm>
            <a:off x="3311100" y="1988977"/>
            <a:ext cx="5473700" cy="2692400"/>
          </a:xfrm>
          <a:prstGeom prst="rect">
            <a:avLst/>
          </a:prstGeom>
        </p:spPr>
      </p:pic>
    </p:spTree>
    <p:extLst>
      <p:ext uri="{BB962C8B-B14F-4D97-AF65-F5344CB8AC3E}">
        <p14:creationId xmlns:p14="http://schemas.microsoft.com/office/powerpoint/2010/main" val="1810695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86A1-C829-1A4C-AFBD-DBDE6A881676}"/>
              </a:ext>
            </a:extLst>
          </p:cNvPr>
          <p:cNvSpPr>
            <a:spLocks noGrp="1"/>
          </p:cNvSpPr>
          <p:nvPr>
            <p:ph type="title"/>
          </p:nvPr>
        </p:nvSpPr>
        <p:spPr/>
        <p:txBody>
          <a:bodyPr/>
          <a:lstStyle/>
          <a:p>
            <a:r>
              <a:rPr lang="en-US" dirty="0"/>
              <a:t>Discovery and Stewardship</a:t>
            </a:r>
          </a:p>
        </p:txBody>
      </p:sp>
      <p:sp>
        <p:nvSpPr>
          <p:cNvPr id="3" name="Content Placeholder 2">
            <a:extLst>
              <a:ext uri="{FF2B5EF4-FFF2-40B4-BE49-F238E27FC236}">
                <a16:creationId xmlns:a16="http://schemas.microsoft.com/office/drawing/2014/main" id="{48C21711-86AA-F648-A0E1-B4126BB676DB}"/>
              </a:ext>
            </a:extLst>
          </p:cNvPr>
          <p:cNvSpPr>
            <a:spLocks noGrp="1"/>
          </p:cNvSpPr>
          <p:nvPr>
            <p:ph idx="1"/>
          </p:nvPr>
        </p:nvSpPr>
        <p:spPr>
          <a:xfrm>
            <a:off x="359200" y="965874"/>
            <a:ext cx="3374599" cy="3603001"/>
          </a:xfrm>
        </p:spPr>
        <p:txBody>
          <a:bodyPr/>
          <a:lstStyle/>
          <a:p>
            <a:r>
              <a:rPr lang="en-US" dirty="0"/>
              <a:t>Discovery creates new insights about an asset</a:t>
            </a:r>
            <a:br>
              <a:rPr lang="en-US" dirty="0"/>
            </a:br>
            <a:r>
              <a:rPr lang="en-US" dirty="0"/>
              <a:t>and stores them as annotations linked to the asset.</a:t>
            </a:r>
          </a:p>
          <a:p>
            <a:r>
              <a:rPr lang="en-US" dirty="0"/>
              <a:t>Stewardship manages the transition of annotations to standard metadata elements.</a:t>
            </a:r>
          </a:p>
          <a:p>
            <a:pPr lvl="1"/>
            <a:r>
              <a:rPr lang="en-US" dirty="0"/>
              <a:t>With steward interaction</a:t>
            </a:r>
          </a:p>
          <a:p>
            <a:pPr lvl="1"/>
            <a:r>
              <a:rPr lang="en-US" dirty="0"/>
              <a:t>Completely automatically</a:t>
            </a:r>
          </a:p>
        </p:txBody>
      </p:sp>
      <p:sp>
        <p:nvSpPr>
          <p:cNvPr id="4" name="Slide Number Placeholder 3">
            <a:extLst>
              <a:ext uri="{FF2B5EF4-FFF2-40B4-BE49-F238E27FC236}">
                <a16:creationId xmlns:a16="http://schemas.microsoft.com/office/drawing/2014/main" id="{A830728A-21BD-8E42-B898-70222752A4B3}"/>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28</a:t>
            </a:fld>
            <a:endParaRPr lang="en-US" sz="1000"/>
          </a:p>
        </p:txBody>
      </p:sp>
      <p:pic>
        <p:nvPicPr>
          <p:cNvPr id="10" name="Picture 9" descr="A screenshot of a cell phone&#10;&#10;Description automatically generated">
            <a:extLst>
              <a:ext uri="{FF2B5EF4-FFF2-40B4-BE49-F238E27FC236}">
                <a16:creationId xmlns:a16="http://schemas.microsoft.com/office/drawing/2014/main" id="{C1E758ED-F518-174D-AD10-D13304F1981E}"/>
              </a:ext>
            </a:extLst>
          </p:cNvPr>
          <p:cNvPicPr>
            <a:picLocks noChangeAspect="1"/>
          </p:cNvPicPr>
          <p:nvPr/>
        </p:nvPicPr>
        <p:blipFill>
          <a:blip r:embed="rId2"/>
          <a:stretch>
            <a:fillRect/>
          </a:stretch>
        </p:blipFill>
        <p:spPr>
          <a:xfrm>
            <a:off x="3552400" y="280673"/>
            <a:ext cx="5232400" cy="4508500"/>
          </a:xfrm>
          <a:prstGeom prst="rect">
            <a:avLst/>
          </a:prstGeom>
        </p:spPr>
      </p:pic>
    </p:spTree>
    <p:extLst>
      <p:ext uri="{BB962C8B-B14F-4D97-AF65-F5344CB8AC3E}">
        <p14:creationId xmlns:p14="http://schemas.microsoft.com/office/powerpoint/2010/main" val="286511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BC63C-43CF-B443-BB2B-15A4D39F31D6}"/>
              </a:ext>
            </a:extLst>
          </p:cNvPr>
          <p:cNvSpPr>
            <a:spLocks noGrp="1"/>
          </p:cNvSpPr>
          <p:nvPr>
            <p:ph type="title"/>
          </p:nvPr>
        </p:nvSpPr>
        <p:spPr/>
        <p:txBody>
          <a:bodyPr/>
          <a:lstStyle/>
          <a:p>
            <a:r>
              <a:rPr lang="en-US" dirty="0"/>
              <a:t>Additional Roles using the</a:t>
            </a:r>
            <a:br>
              <a:rPr lang="en-US" dirty="0"/>
            </a:br>
            <a:r>
              <a:rPr lang="en-US" dirty="0"/>
              <a:t>Asset Catalog</a:t>
            </a:r>
          </a:p>
        </p:txBody>
      </p:sp>
      <p:sp>
        <p:nvSpPr>
          <p:cNvPr id="3" name="Slide Number Placeholder 2">
            <a:extLst>
              <a:ext uri="{FF2B5EF4-FFF2-40B4-BE49-F238E27FC236}">
                <a16:creationId xmlns:a16="http://schemas.microsoft.com/office/drawing/2014/main" id="{AE75E93B-CD7E-C246-BE2C-97FC9759DBC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29</a:t>
            </a:fld>
            <a:endParaRPr lang="en-US" sz="1000"/>
          </a:p>
        </p:txBody>
      </p:sp>
    </p:spTree>
    <p:extLst>
      <p:ext uri="{BB962C8B-B14F-4D97-AF65-F5344CB8AC3E}">
        <p14:creationId xmlns:p14="http://schemas.microsoft.com/office/powerpoint/2010/main" val="67474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0EE3-9D1A-724F-B963-CA714465D22B}"/>
              </a:ext>
            </a:extLst>
          </p:cNvPr>
          <p:cNvSpPr>
            <a:spLocks noGrp="1"/>
          </p:cNvSpPr>
          <p:nvPr>
            <p:ph type="title"/>
          </p:nvPr>
        </p:nvSpPr>
        <p:spPr/>
        <p:txBody>
          <a:bodyPr/>
          <a:lstStyle/>
          <a:p>
            <a:r>
              <a:rPr lang="en-US" dirty="0"/>
              <a:t>Contents of the Asset Catalog</a:t>
            </a:r>
          </a:p>
        </p:txBody>
      </p:sp>
      <p:sp>
        <p:nvSpPr>
          <p:cNvPr id="3" name="Slide Number Placeholder 2">
            <a:extLst>
              <a:ext uri="{FF2B5EF4-FFF2-40B4-BE49-F238E27FC236}">
                <a16:creationId xmlns:a16="http://schemas.microsoft.com/office/drawing/2014/main" id="{EBB1A6A8-DB38-2B40-9985-80F4DC09DA42}"/>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3</a:t>
            </a:fld>
            <a:endParaRPr lang="en-US" sz="1000"/>
          </a:p>
        </p:txBody>
      </p:sp>
    </p:spTree>
    <p:extLst>
      <p:ext uri="{BB962C8B-B14F-4D97-AF65-F5344CB8AC3E}">
        <p14:creationId xmlns:p14="http://schemas.microsoft.com/office/powerpoint/2010/main" val="246924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58" y="122259"/>
            <a:ext cx="2178900" cy="4712812"/>
          </a:xfrm>
        </p:spPr>
        <p:txBody>
          <a:bodyPr>
            <a:normAutofit/>
          </a:bodyPr>
          <a:lstStyle/>
          <a:p>
            <a:r>
              <a:rPr lang="en-GB" sz="2400" dirty="0"/>
              <a:t>A </a:t>
            </a:r>
            <a:r>
              <a:rPr lang="en-GB" sz="2400" dirty="0" err="1"/>
              <a:t>catalog</a:t>
            </a:r>
            <a:r>
              <a:rPr lang="en-GB" sz="2400" dirty="0"/>
              <a:t> should bring as much information about the data sets to Callie’s data science as is known collectively by the organization.</a:t>
            </a:r>
          </a:p>
        </p:txBody>
      </p:sp>
      <p:grpSp>
        <p:nvGrpSpPr>
          <p:cNvPr id="3" name="Group 2"/>
          <p:cNvGrpSpPr/>
          <p:nvPr/>
        </p:nvGrpSpPr>
        <p:grpSpPr>
          <a:xfrm>
            <a:off x="2367858" y="200339"/>
            <a:ext cx="6776173" cy="4362591"/>
            <a:chOff x="725751" y="1567071"/>
            <a:chExt cx="7737708" cy="4981640"/>
          </a:xfrm>
        </p:grpSpPr>
        <p:grpSp>
          <p:nvGrpSpPr>
            <p:cNvPr id="72" name="Group 71"/>
            <p:cNvGrpSpPr/>
            <p:nvPr/>
          </p:nvGrpSpPr>
          <p:grpSpPr>
            <a:xfrm>
              <a:off x="5092332" y="4687225"/>
              <a:ext cx="2809874" cy="1492250"/>
              <a:chOff x="0" y="1269999"/>
              <a:chExt cx="9032875" cy="4222751"/>
            </a:xfrm>
          </p:grpSpPr>
          <p:pic>
            <p:nvPicPr>
              <p:cNvPr id="76" name="Picture 75"/>
              <p:cNvPicPr>
                <a:picLocks noChangeAspect="1"/>
              </p:cNvPicPr>
              <p:nvPr/>
            </p:nvPicPr>
            <p:blipFill rotWithShape="1">
              <a:blip r:embed="rId2"/>
              <a:srcRect t="1984" r="1215" b="3782"/>
              <a:stretch/>
            </p:blipFill>
            <p:spPr>
              <a:xfrm>
                <a:off x="0" y="1269999"/>
                <a:ext cx="9032875" cy="4222751"/>
              </a:xfrm>
              <a:prstGeom prst="rect">
                <a:avLst/>
              </a:prstGeom>
            </p:spPr>
          </p:pic>
          <p:pic>
            <p:nvPicPr>
              <p:cNvPr id="83" name="Picture 82"/>
              <p:cNvPicPr>
                <a:picLocks noChangeAspect="1"/>
              </p:cNvPicPr>
              <p:nvPr/>
            </p:nvPicPr>
            <p:blipFill>
              <a:blip r:embed="rId3"/>
              <a:stretch>
                <a:fillRect/>
              </a:stretch>
            </p:blipFill>
            <p:spPr>
              <a:xfrm>
                <a:off x="3257550" y="1270000"/>
                <a:ext cx="2184400" cy="381000"/>
              </a:xfrm>
              <a:prstGeom prst="rect">
                <a:avLst/>
              </a:prstGeom>
            </p:spPr>
          </p:pic>
          <p:sp>
            <p:nvSpPr>
              <p:cNvPr id="88" name="Rectangle 87"/>
              <p:cNvSpPr/>
              <p:nvPr/>
            </p:nvSpPr>
            <p:spPr>
              <a:xfrm>
                <a:off x="47624" y="1635124"/>
                <a:ext cx="7048499" cy="3857624"/>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89" name="Oval 88"/>
              <p:cNvSpPr/>
              <p:nvPr/>
            </p:nvSpPr>
            <p:spPr>
              <a:xfrm>
                <a:off x="7794626" y="1301751"/>
                <a:ext cx="317500" cy="317500"/>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grpSp>
        <p:grpSp>
          <p:nvGrpSpPr>
            <p:cNvPr id="90" name="Group 89"/>
            <p:cNvGrpSpPr/>
            <p:nvPr/>
          </p:nvGrpSpPr>
          <p:grpSpPr>
            <a:xfrm>
              <a:off x="5195869" y="5123591"/>
              <a:ext cx="2094590" cy="890164"/>
              <a:chOff x="1517650" y="3342111"/>
              <a:chExt cx="2555875" cy="890164"/>
            </a:xfrm>
          </p:grpSpPr>
          <p:grpSp>
            <p:nvGrpSpPr>
              <p:cNvPr id="91" name="Group 90"/>
              <p:cNvGrpSpPr/>
              <p:nvPr/>
            </p:nvGrpSpPr>
            <p:grpSpPr>
              <a:xfrm>
                <a:off x="1960986" y="3342111"/>
                <a:ext cx="428625" cy="889000"/>
                <a:chOff x="1682750" y="3286125"/>
                <a:chExt cx="1666875" cy="889000"/>
              </a:xfrm>
            </p:grpSpPr>
            <p:sp>
              <p:nvSpPr>
                <p:cNvPr id="110" name="Rectangle 109"/>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11" name="Rectangle 110"/>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12" name="Rectangle 111"/>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13" name="Rectangle 112"/>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14" name="Rectangle 113"/>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15" name="Rectangle 114"/>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cxnSp>
              <p:nvCxnSpPr>
                <p:cNvPr id="116" name="Straight Connector 115"/>
                <p:cNvCxnSpPr>
                  <a:stCxn id="110" idx="1"/>
                  <a:endCxn id="115"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7" name="Straight Connector 116"/>
                <p:cNvCxnSpPr>
                  <a:stCxn id="110" idx="3"/>
                  <a:endCxn id="115"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92" name="Group 91"/>
              <p:cNvGrpSpPr/>
              <p:nvPr/>
            </p:nvGrpSpPr>
            <p:grpSpPr>
              <a:xfrm>
                <a:off x="2406650" y="3343275"/>
                <a:ext cx="1666875" cy="889000"/>
                <a:chOff x="1682750" y="3286125"/>
                <a:chExt cx="1666875" cy="889000"/>
              </a:xfrm>
            </p:grpSpPr>
            <p:sp>
              <p:nvSpPr>
                <p:cNvPr id="102" name="Rectangle 101"/>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03" name="Rectangle 102"/>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04" name="Rectangle 103"/>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05" name="Rectangle 104"/>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06" name="Rectangle 105"/>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07" name="Rectangle 106"/>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cxnSp>
              <p:nvCxnSpPr>
                <p:cNvPr id="108" name="Straight Connector 107"/>
                <p:cNvCxnSpPr>
                  <a:stCxn id="102" idx="1"/>
                  <a:endCxn id="107"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9" name="Straight Connector 108"/>
                <p:cNvCxnSpPr>
                  <a:stCxn id="102" idx="3"/>
                  <a:endCxn id="107"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93" name="Group 92"/>
              <p:cNvGrpSpPr/>
              <p:nvPr/>
            </p:nvGrpSpPr>
            <p:grpSpPr>
              <a:xfrm>
                <a:off x="1517650" y="3343275"/>
                <a:ext cx="428625" cy="889000"/>
                <a:chOff x="1682750" y="3286125"/>
                <a:chExt cx="1666875" cy="889000"/>
              </a:xfrm>
            </p:grpSpPr>
            <p:sp>
              <p:nvSpPr>
                <p:cNvPr id="94" name="Rectangle 93"/>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95" name="Rectangle 94"/>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96" name="Rectangle 95"/>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97" name="Rectangle 96"/>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98" name="Rectangle 97"/>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99" name="Rectangle 98"/>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cxnSp>
              <p:nvCxnSpPr>
                <p:cNvPr id="100" name="Straight Connector 99"/>
                <p:cNvCxnSpPr>
                  <a:stCxn id="94" idx="1"/>
                  <a:endCxn id="99"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Straight Connector 100"/>
                <p:cNvCxnSpPr>
                  <a:stCxn id="94" idx="3"/>
                  <a:endCxn id="99"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sp>
          <p:nvSpPr>
            <p:cNvPr id="118" name="TextBox 117"/>
            <p:cNvSpPr txBox="1"/>
            <p:nvPr/>
          </p:nvSpPr>
          <p:spPr bwMode="auto">
            <a:xfrm>
              <a:off x="5278159" y="4816649"/>
              <a:ext cx="1530824" cy="298732"/>
            </a:xfrm>
            <a:prstGeom prst="rect">
              <a:avLst/>
            </a:prstGeom>
            <a:noFill/>
            <a:ln w="9525">
              <a:noFill/>
              <a:miter lim="800000"/>
              <a:headEnd/>
              <a:tailEnd/>
            </a:ln>
          </p:spPr>
          <p:txBody>
            <a:bodyPr wrap="none" rtlCol="0">
              <a:prstTxWarp prst="textNoShape">
                <a:avLst/>
              </a:prstTxWarp>
              <a:spAutoFit/>
            </a:bodyPr>
            <a:lstStyle/>
            <a:p>
              <a:r>
                <a:rPr lang="en-GB" sz="1100" b="1" dirty="0">
                  <a:latin typeface="Calibri" pitchFamily="-1" charset="0"/>
                </a:rPr>
                <a:t>Employee Directory</a:t>
              </a:r>
            </a:p>
          </p:txBody>
        </p:sp>
        <p:sp>
          <p:nvSpPr>
            <p:cNvPr id="119" name="Rectangle 118"/>
            <p:cNvSpPr/>
            <p:nvPr/>
          </p:nvSpPr>
          <p:spPr>
            <a:xfrm>
              <a:off x="5122521" y="5042309"/>
              <a:ext cx="523201" cy="298732"/>
            </a:xfrm>
            <a:prstGeom prst="rect">
              <a:avLst/>
            </a:prstGeom>
          </p:spPr>
          <p:txBody>
            <a:bodyPr wrap="none">
              <a:spAutoFit/>
            </a:bodyPr>
            <a:lstStyle/>
            <a:p>
              <a:r>
                <a:rPr lang="en-GB" sz="1100" dirty="0">
                  <a:solidFill>
                    <a:prstClr val="black"/>
                  </a:solidFill>
                  <a:latin typeface="Apple Symbols"/>
                  <a:cs typeface="Apple Symbols"/>
                </a:rPr>
                <a:t>Name</a:t>
              </a:r>
              <a:endParaRPr lang="en-GB" sz="1400" dirty="0"/>
            </a:p>
          </p:txBody>
        </p:sp>
        <p:sp>
          <p:nvSpPr>
            <p:cNvPr id="120" name="Rectangle 119"/>
            <p:cNvSpPr/>
            <p:nvPr/>
          </p:nvSpPr>
          <p:spPr>
            <a:xfrm>
              <a:off x="5522334" y="5046249"/>
              <a:ext cx="482379" cy="298732"/>
            </a:xfrm>
            <a:prstGeom prst="rect">
              <a:avLst/>
            </a:prstGeom>
          </p:spPr>
          <p:txBody>
            <a:bodyPr wrap="none">
              <a:spAutoFit/>
            </a:bodyPr>
            <a:lstStyle/>
            <a:p>
              <a:r>
                <a:rPr lang="en-GB" sz="1100" dirty="0">
                  <a:solidFill>
                    <a:prstClr val="black"/>
                  </a:solidFill>
                  <a:latin typeface="Apple Symbols"/>
                  <a:cs typeface="Apple Symbols"/>
                </a:rPr>
                <a:t>Band</a:t>
              </a:r>
              <a:endParaRPr lang="en-GB" sz="1400" dirty="0"/>
            </a:p>
          </p:txBody>
        </p:sp>
        <p:sp>
          <p:nvSpPr>
            <p:cNvPr id="121" name="Rectangle 120"/>
            <p:cNvSpPr/>
            <p:nvPr/>
          </p:nvSpPr>
          <p:spPr>
            <a:xfrm>
              <a:off x="5922152" y="5033694"/>
              <a:ext cx="718117" cy="298732"/>
            </a:xfrm>
            <a:prstGeom prst="rect">
              <a:avLst/>
            </a:prstGeom>
          </p:spPr>
          <p:txBody>
            <a:bodyPr wrap="none">
              <a:spAutoFit/>
            </a:bodyPr>
            <a:lstStyle/>
            <a:p>
              <a:r>
                <a:rPr lang="en-GB" sz="1100" dirty="0">
                  <a:solidFill>
                    <a:prstClr val="black"/>
                  </a:solidFill>
                  <a:latin typeface="Apple Symbols"/>
                  <a:cs typeface="Apple Symbols"/>
                </a:rPr>
                <a:t>Job Title</a:t>
              </a:r>
              <a:endParaRPr lang="en-GB" sz="1400" dirty="0"/>
            </a:p>
          </p:txBody>
        </p:sp>
        <p:sp>
          <p:nvSpPr>
            <p:cNvPr id="122" name="Rectangular Callout 121"/>
            <p:cNvSpPr/>
            <p:nvPr/>
          </p:nvSpPr>
          <p:spPr>
            <a:xfrm>
              <a:off x="4420461" y="1567071"/>
              <a:ext cx="3925630" cy="2589792"/>
            </a:xfrm>
            <a:prstGeom prst="wedgeRectCallout">
              <a:avLst>
                <a:gd name="adj1" fmla="val -15567"/>
                <a:gd name="adj2" fmla="val 87144"/>
              </a:avLst>
            </a:prstGeom>
            <a:solidFill>
              <a:srgbClr val="FFFFFF">
                <a:alpha val="52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23" name="TextBox 122"/>
            <p:cNvSpPr txBox="1"/>
            <p:nvPr/>
          </p:nvSpPr>
          <p:spPr bwMode="auto">
            <a:xfrm>
              <a:off x="6717123" y="1587514"/>
              <a:ext cx="280403" cy="316305"/>
            </a:xfrm>
            <a:prstGeom prst="rect">
              <a:avLst/>
            </a:prstGeom>
            <a:noFill/>
            <a:ln w="9525">
              <a:noFill/>
              <a:miter lim="800000"/>
              <a:headEnd/>
              <a:tailEnd/>
            </a:ln>
          </p:spPr>
          <p:txBody>
            <a:bodyPr wrap="square" rtlCol="0">
              <a:prstTxWarp prst="textNoShape">
                <a:avLst/>
              </a:prstTxWarp>
              <a:spAutoFit/>
            </a:bodyPr>
            <a:lstStyle/>
            <a:p>
              <a:r>
                <a:rPr lang="en-GB" sz="1200" b="1" dirty="0">
                  <a:latin typeface="Calibri" pitchFamily="-1" charset="0"/>
                </a:rPr>
                <a:t>X</a:t>
              </a:r>
            </a:p>
          </p:txBody>
        </p:sp>
        <p:sp>
          <p:nvSpPr>
            <p:cNvPr id="124" name="Rectangle 123"/>
            <p:cNvSpPr/>
            <p:nvPr/>
          </p:nvSpPr>
          <p:spPr>
            <a:xfrm>
              <a:off x="4502930" y="1649549"/>
              <a:ext cx="3760689" cy="239184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25" name="Rectangular Callout 124"/>
            <p:cNvSpPr/>
            <p:nvPr/>
          </p:nvSpPr>
          <p:spPr>
            <a:xfrm>
              <a:off x="725751" y="1765017"/>
              <a:ext cx="3331839" cy="4783694"/>
            </a:xfrm>
            <a:prstGeom prst="wedgeRectCallout">
              <a:avLst>
                <a:gd name="adj1" fmla="val 82623"/>
                <a:gd name="adj2" fmla="val 16945"/>
              </a:avLst>
            </a:prstGeom>
            <a:solidFill>
              <a:srgbClr val="FFFFFF">
                <a:alpha val="52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26" name="Rectangle 125"/>
            <p:cNvSpPr/>
            <p:nvPr/>
          </p:nvSpPr>
          <p:spPr>
            <a:xfrm>
              <a:off x="808220" y="1847495"/>
              <a:ext cx="3166896" cy="4618737"/>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27" name="TextBox 126"/>
            <p:cNvSpPr txBox="1"/>
            <p:nvPr/>
          </p:nvSpPr>
          <p:spPr bwMode="auto">
            <a:xfrm>
              <a:off x="841208" y="1867010"/>
              <a:ext cx="2886493" cy="351450"/>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Data Set Name: </a:t>
              </a:r>
              <a:r>
                <a:rPr lang="en-GB" sz="1200" dirty="0">
                  <a:latin typeface="Apple Symbols"/>
                  <a:cs typeface="Apple Symbols"/>
                </a:rPr>
                <a:t>Employee Directory</a:t>
              </a:r>
            </a:p>
          </p:txBody>
        </p:sp>
        <p:sp>
          <p:nvSpPr>
            <p:cNvPr id="128" name="TextBox 127"/>
            <p:cNvSpPr txBox="1"/>
            <p:nvPr/>
          </p:nvSpPr>
          <p:spPr bwMode="auto">
            <a:xfrm>
              <a:off x="3678232" y="1867015"/>
              <a:ext cx="280403" cy="316305"/>
            </a:xfrm>
            <a:prstGeom prst="rect">
              <a:avLst/>
            </a:prstGeom>
            <a:noFill/>
            <a:ln w="9525">
              <a:noFill/>
              <a:miter lim="800000"/>
              <a:headEnd/>
              <a:tailEnd/>
            </a:ln>
          </p:spPr>
          <p:txBody>
            <a:bodyPr wrap="square" rtlCol="0">
              <a:prstTxWarp prst="textNoShape">
                <a:avLst/>
              </a:prstTxWarp>
              <a:spAutoFit/>
            </a:bodyPr>
            <a:lstStyle/>
            <a:p>
              <a:r>
                <a:rPr lang="en-GB" sz="1200" b="1" dirty="0">
                  <a:latin typeface="Calibri" pitchFamily="-1" charset="0"/>
                </a:rPr>
                <a:t>X</a:t>
              </a:r>
            </a:p>
          </p:txBody>
        </p:sp>
        <p:sp>
          <p:nvSpPr>
            <p:cNvPr id="129" name="TextBox 128"/>
            <p:cNvSpPr txBox="1"/>
            <p:nvPr/>
          </p:nvSpPr>
          <p:spPr bwMode="auto">
            <a:xfrm>
              <a:off x="845162" y="2150239"/>
              <a:ext cx="2886493" cy="984059"/>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Description:</a:t>
              </a:r>
            </a:p>
            <a:p>
              <a:r>
                <a:rPr lang="en-GB" sz="1200" dirty="0">
                  <a:latin typeface="Apple Symbols"/>
                  <a:cs typeface="Apple Symbols"/>
                </a:rPr>
                <a:t>Core attributes describing all employees of Coco Pharmaceuticals created from a daily extract from Kenexa.</a:t>
              </a:r>
            </a:p>
          </p:txBody>
        </p:sp>
        <p:sp>
          <p:nvSpPr>
            <p:cNvPr id="130" name="TextBox 129"/>
            <p:cNvSpPr txBox="1"/>
            <p:nvPr/>
          </p:nvSpPr>
          <p:spPr bwMode="auto">
            <a:xfrm>
              <a:off x="832621" y="3099282"/>
              <a:ext cx="2886493" cy="351450"/>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Owner: </a:t>
              </a:r>
              <a:r>
                <a:rPr lang="en-GB" sz="1200" u="sng" dirty="0">
                  <a:solidFill>
                    <a:srgbClr val="558ED5"/>
                  </a:solidFill>
                  <a:latin typeface="Apple Symbols"/>
                  <a:cs typeface="Apple Symbols"/>
                </a:rPr>
                <a:t>Penny Payer</a:t>
              </a:r>
            </a:p>
          </p:txBody>
        </p:sp>
        <p:sp>
          <p:nvSpPr>
            <p:cNvPr id="131" name="TextBox 130"/>
            <p:cNvSpPr txBox="1"/>
            <p:nvPr/>
          </p:nvSpPr>
          <p:spPr bwMode="auto">
            <a:xfrm>
              <a:off x="836573" y="4384206"/>
              <a:ext cx="2886493" cy="984059"/>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Status: </a:t>
              </a:r>
            </a:p>
            <a:p>
              <a:r>
                <a:rPr lang="en-GB" sz="1200" dirty="0">
                  <a:latin typeface="Apple Symbols"/>
                  <a:cs typeface="Apple Symbols"/>
                </a:rPr>
                <a:t> Last accessed: 6</a:t>
              </a:r>
              <a:r>
                <a:rPr lang="en-GB" sz="1200" baseline="30000" dirty="0">
                  <a:latin typeface="Apple Symbols"/>
                  <a:cs typeface="Apple Symbols"/>
                </a:rPr>
                <a:t>th</a:t>
              </a:r>
              <a:r>
                <a:rPr lang="en-GB" sz="1200" dirty="0">
                  <a:latin typeface="Apple Symbols"/>
                  <a:cs typeface="Apple Symbols"/>
                </a:rPr>
                <a:t> May 2016</a:t>
              </a:r>
            </a:p>
            <a:p>
              <a:r>
                <a:rPr lang="en-GB" sz="1200" dirty="0">
                  <a:latin typeface="Apple Symbols"/>
                  <a:cs typeface="Apple Symbols"/>
                </a:rPr>
                <a:t> Records: 3488</a:t>
              </a:r>
            </a:p>
            <a:p>
              <a:r>
                <a:rPr lang="en-GB" sz="1200" dirty="0">
                  <a:latin typeface="Apple Symbols"/>
                  <a:cs typeface="Apple Symbols"/>
                </a:rPr>
                <a:t> Last Update: 1</a:t>
              </a:r>
              <a:r>
                <a:rPr lang="en-GB" sz="1200" baseline="30000" dirty="0">
                  <a:latin typeface="Apple Symbols"/>
                  <a:cs typeface="Apple Symbols"/>
                </a:rPr>
                <a:t>st</a:t>
              </a:r>
              <a:r>
                <a:rPr lang="en-GB" sz="1200" dirty="0">
                  <a:latin typeface="Apple Symbols"/>
                  <a:cs typeface="Apple Symbols"/>
                </a:rPr>
                <a:t> May 2016</a:t>
              </a:r>
            </a:p>
          </p:txBody>
        </p:sp>
        <p:sp>
          <p:nvSpPr>
            <p:cNvPr id="132" name="TextBox 131"/>
            <p:cNvSpPr txBox="1"/>
            <p:nvPr/>
          </p:nvSpPr>
          <p:spPr bwMode="auto">
            <a:xfrm>
              <a:off x="840526" y="5363248"/>
              <a:ext cx="2886493" cy="984059"/>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Contents: </a:t>
              </a:r>
            </a:p>
            <a:p>
              <a:r>
                <a:rPr lang="en-GB" sz="1200" dirty="0">
                  <a:latin typeface="Apple Symbols"/>
                  <a:cs typeface="Apple Symbols"/>
                </a:rPr>
                <a:t> </a:t>
              </a:r>
              <a:r>
                <a:rPr lang="en-GB" sz="1200" u="sng" dirty="0">
                  <a:solidFill>
                    <a:schemeClr val="tx2">
                      <a:lumMod val="60000"/>
                      <a:lumOff val="40000"/>
                    </a:schemeClr>
                  </a:solidFill>
                  <a:latin typeface="Apple Symbols"/>
                  <a:cs typeface="Apple Symbols"/>
                </a:rPr>
                <a:t>Structure …</a:t>
              </a:r>
            </a:p>
            <a:p>
              <a:r>
                <a:rPr lang="en-GB" sz="1200" dirty="0">
                  <a:solidFill>
                    <a:srgbClr val="558ED5"/>
                  </a:solidFill>
                  <a:latin typeface="Apple Symbols"/>
                  <a:cs typeface="Apple Symbols"/>
                </a:rPr>
                <a:t> </a:t>
              </a:r>
              <a:r>
                <a:rPr lang="en-GB" sz="1200" u="sng" dirty="0">
                  <a:solidFill>
                    <a:srgbClr val="558ED5"/>
                  </a:solidFill>
                  <a:latin typeface="Apple Symbols"/>
                  <a:cs typeface="Apple Symbols"/>
                </a:rPr>
                <a:t>Contents …</a:t>
              </a:r>
            </a:p>
            <a:p>
              <a:r>
                <a:rPr lang="en-GB" sz="1200" dirty="0">
                  <a:solidFill>
                    <a:srgbClr val="558ED5"/>
                  </a:solidFill>
                  <a:latin typeface="Apple Symbols"/>
                  <a:cs typeface="Apple Symbols"/>
                </a:rPr>
                <a:t> </a:t>
              </a:r>
              <a:r>
                <a:rPr lang="en-GB" sz="1200" u="sng" dirty="0">
                  <a:solidFill>
                    <a:srgbClr val="558ED5"/>
                  </a:solidFill>
                  <a:latin typeface="Apple Symbols"/>
                  <a:cs typeface="Apple Symbols"/>
                </a:rPr>
                <a:t>Lineage …</a:t>
              </a:r>
            </a:p>
          </p:txBody>
        </p:sp>
        <p:sp>
          <p:nvSpPr>
            <p:cNvPr id="133" name="TextBox 132"/>
            <p:cNvSpPr txBox="1"/>
            <p:nvPr/>
          </p:nvSpPr>
          <p:spPr bwMode="auto">
            <a:xfrm>
              <a:off x="8003659" y="1637000"/>
              <a:ext cx="280403" cy="316305"/>
            </a:xfrm>
            <a:prstGeom prst="rect">
              <a:avLst/>
            </a:prstGeom>
            <a:noFill/>
            <a:ln w="9525">
              <a:noFill/>
              <a:miter lim="800000"/>
              <a:headEnd/>
              <a:tailEnd/>
            </a:ln>
          </p:spPr>
          <p:txBody>
            <a:bodyPr wrap="square" rtlCol="0">
              <a:prstTxWarp prst="textNoShape">
                <a:avLst/>
              </a:prstTxWarp>
              <a:spAutoFit/>
            </a:bodyPr>
            <a:lstStyle/>
            <a:p>
              <a:r>
                <a:rPr lang="en-GB" sz="1200" b="1" dirty="0">
                  <a:latin typeface="Calibri" pitchFamily="-1" charset="0"/>
                </a:rPr>
                <a:t>X</a:t>
              </a:r>
            </a:p>
          </p:txBody>
        </p:sp>
        <p:sp>
          <p:nvSpPr>
            <p:cNvPr id="134" name="TextBox 133"/>
            <p:cNvSpPr txBox="1"/>
            <p:nvPr/>
          </p:nvSpPr>
          <p:spPr bwMode="auto">
            <a:xfrm>
              <a:off x="4490390" y="1620500"/>
              <a:ext cx="1266103" cy="351450"/>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Column: </a:t>
              </a:r>
              <a:r>
                <a:rPr lang="en-GB" sz="1200" dirty="0">
                  <a:latin typeface="Apple Symbols"/>
                  <a:cs typeface="Apple Symbols"/>
                </a:rPr>
                <a:t>Band</a:t>
              </a:r>
            </a:p>
          </p:txBody>
        </p:sp>
        <p:sp>
          <p:nvSpPr>
            <p:cNvPr id="135" name="TextBox 134"/>
            <p:cNvSpPr txBox="1"/>
            <p:nvPr/>
          </p:nvSpPr>
          <p:spPr bwMode="auto">
            <a:xfrm>
              <a:off x="840495" y="3414921"/>
              <a:ext cx="3250049" cy="984059"/>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Classification Ranges: </a:t>
              </a:r>
            </a:p>
            <a:p>
              <a:r>
                <a:rPr lang="en-GB" sz="1200" dirty="0">
                  <a:latin typeface="Apple Symbols"/>
                  <a:cs typeface="Apple Symbols"/>
                </a:rPr>
                <a:t> Confidentiality: Public, Confidential, Sensitive</a:t>
              </a:r>
            </a:p>
            <a:p>
              <a:r>
                <a:rPr lang="en-GB" sz="1200" dirty="0">
                  <a:latin typeface="Apple Symbols"/>
                  <a:cs typeface="Apple Symbols"/>
                </a:rPr>
                <a:t> Confidence: Authoritative</a:t>
              </a:r>
            </a:p>
            <a:p>
              <a:r>
                <a:rPr lang="en-GB" sz="1200" dirty="0">
                  <a:latin typeface="Apple Symbols"/>
                  <a:cs typeface="Apple Symbols"/>
                </a:rPr>
                <a:t> Retention: Indefinitely</a:t>
              </a:r>
            </a:p>
          </p:txBody>
        </p:sp>
        <p:sp>
          <p:nvSpPr>
            <p:cNvPr id="136" name="Magnetic Disk 135"/>
            <p:cNvSpPr/>
            <p:nvPr/>
          </p:nvSpPr>
          <p:spPr>
            <a:xfrm>
              <a:off x="5195689" y="4899160"/>
              <a:ext cx="115460" cy="131964"/>
            </a:xfrm>
            <a:prstGeom prst="flowChartMagneticDisk">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grpSp>
          <p:nvGrpSpPr>
            <p:cNvPr id="137" name="Group 136"/>
            <p:cNvGrpSpPr/>
            <p:nvPr/>
          </p:nvGrpSpPr>
          <p:grpSpPr>
            <a:xfrm>
              <a:off x="4560314" y="1995954"/>
              <a:ext cx="3653823" cy="1946468"/>
              <a:chOff x="4774738" y="1995954"/>
              <a:chExt cx="3211362" cy="808279"/>
            </a:xfrm>
          </p:grpSpPr>
          <p:sp>
            <p:nvSpPr>
              <p:cNvPr id="138" name="Card 137"/>
              <p:cNvSpPr/>
              <p:nvPr/>
            </p:nvSpPr>
            <p:spPr>
              <a:xfrm flipH="1">
                <a:off x="6861608" y="1995954"/>
                <a:ext cx="1105114" cy="412387"/>
              </a:xfrm>
              <a:prstGeom prst="flowChartPunchedCar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39" name="Card 138"/>
              <p:cNvSpPr/>
              <p:nvPr/>
            </p:nvSpPr>
            <p:spPr>
              <a:xfrm flipH="1">
                <a:off x="5826420" y="1999895"/>
                <a:ext cx="1105114" cy="412387"/>
              </a:xfrm>
              <a:prstGeom prst="flowChartPunchedCard">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40" name="Card 80"/>
              <p:cNvSpPr/>
              <p:nvPr/>
            </p:nvSpPr>
            <p:spPr>
              <a:xfrm flipH="1">
                <a:off x="4774738" y="2003836"/>
                <a:ext cx="3211362" cy="80039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7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70 h 10000"/>
                  <a:gd name="connsiteX0" fmla="*/ 0 w 10051"/>
                  <a:gd name="connsiteY0" fmla="*/ 1588 h 10000"/>
                  <a:gd name="connsiteX1" fmla="*/ 2051 w 10051"/>
                  <a:gd name="connsiteY1" fmla="*/ 0 h 10000"/>
                  <a:gd name="connsiteX2" fmla="*/ 10051 w 10051"/>
                  <a:gd name="connsiteY2" fmla="*/ 0 h 10000"/>
                  <a:gd name="connsiteX3" fmla="*/ 10051 w 10051"/>
                  <a:gd name="connsiteY3" fmla="*/ 10000 h 10000"/>
                  <a:gd name="connsiteX4" fmla="*/ 51 w 10051"/>
                  <a:gd name="connsiteY4" fmla="*/ 10000 h 10000"/>
                  <a:gd name="connsiteX5" fmla="*/ 0 w 10051"/>
                  <a:gd name="connsiteY5" fmla="*/ 1588 h 10000"/>
                  <a:gd name="connsiteX0" fmla="*/ 0 w 10051"/>
                  <a:gd name="connsiteY0" fmla="*/ 1588 h 10000"/>
                  <a:gd name="connsiteX1" fmla="*/ 6781 w 10051"/>
                  <a:gd name="connsiteY1" fmla="*/ 0 h 10000"/>
                  <a:gd name="connsiteX2" fmla="*/ 10051 w 10051"/>
                  <a:gd name="connsiteY2" fmla="*/ 0 h 10000"/>
                  <a:gd name="connsiteX3" fmla="*/ 10051 w 10051"/>
                  <a:gd name="connsiteY3" fmla="*/ 10000 h 10000"/>
                  <a:gd name="connsiteX4" fmla="*/ 51 w 10051"/>
                  <a:gd name="connsiteY4" fmla="*/ 10000 h 10000"/>
                  <a:gd name="connsiteX5" fmla="*/ 0 w 10051"/>
                  <a:gd name="connsiteY5" fmla="*/ 1588 h 10000"/>
                  <a:gd name="connsiteX0" fmla="*/ 5964 w 10000"/>
                  <a:gd name="connsiteY0" fmla="*/ 1794 h 10000"/>
                  <a:gd name="connsiteX1" fmla="*/ 673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964 w 10000"/>
                  <a:gd name="connsiteY5" fmla="*/ 1794 h 10000"/>
                  <a:gd name="connsiteX0" fmla="*/ 5964 w 10000"/>
                  <a:gd name="connsiteY0" fmla="*/ 1794 h 10000"/>
                  <a:gd name="connsiteX1" fmla="*/ 673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622 w 10000"/>
                  <a:gd name="connsiteY5" fmla="*/ 6496 h 10000"/>
                  <a:gd name="connsiteX6" fmla="*/ 5964 w 10000"/>
                  <a:gd name="connsiteY6" fmla="*/ 1794 h 10000"/>
                  <a:gd name="connsiteX0" fmla="*/ 6015 w 10051"/>
                  <a:gd name="connsiteY0" fmla="*/ 1794 h 10000"/>
                  <a:gd name="connsiteX1" fmla="*/ 6781 w 10051"/>
                  <a:gd name="connsiteY1" fmla="*/ 0 h 10000"/>
                  <a:gd name="connsiteX2" fmla="*/ 10051 w 10051"/>
                  <a:gd name="connsiteY2" fmla="*/ 0 h 10000"/>
                  <a:gd name="connsiteX3" fmla="*/ 10051 w 10051"/>
                  <a:gd name="connsiteY3" fmla="*/ 10000 h 10000"/>
                  <a:gd name="connsiteX4" fmla="*/ 51 w 10051"/>
                  <a:gd name="connsiteY4" fmla="*/ 10000 h 10000"/>
                  <a:gd name="connsiteX5" fmla="*/ 0 w 10051"/>
                  <a:gd name="connsiteY5" fmla="*/ 1138 h 10000"/>
                  <a:gd name="connsiteX6" fmla="*/ 6015 w 10051"/>
                  <a:gd name="connsiteY6" fmla="*/ 1794 h 10000"/>
                  <a:gd name="connsiteX0" fmla="*/ 5973 w 10009"/>
                  <a:gd name="connsiteY0" fmla="*/ 1794 h 10000"/>
                  <a:gd name="connsiteX1" fmla="*/ 6739 w 10009"/>
                  <a:gd name="connsiteY1" fmla="*/ 0 h 10000"/>
                  <a:gd name="connsiteX2" fmla="*/ 10009 w 10009"/>
                  <a:gd name="connsiteY2" fmla="*/ 0 h 10000"/>
                  <a:gd name="connsiteX3" fmla="*/ 10009 w 10009"/>
                  <a:gd name="connsiteY3" fmla="*/ 10000 h 10000"/>
                  <a:gd name="connsiteX4" fmla="*/ 9 w 10009"/>
                  <a:gd name="connsiteY4" fmla="*/ 10000 h 10000"/>
                  <a:gd name="connsiteX5" fmla="*/ 0 w 10009"/>
                  <a:gd name="connsiteY5" fmla="*/ 1027 h 10000"/>
                  <a:gd name="connsiteX6" fmla="*/ 5973 w 10009"/>
                  <a:gd name="connsiteY6" fmla="*/ 1794 h 10000"/>
                  <a:gd name="connsiteX0" fmla="*/ 6029 w 10009"/>
                  <a:gd name="connsiteY0" fmla="*/ 1516 h 10000"/>
                  <a:gd name="connsiteX1" fmla="*/ 6739 w 10009"/>
                  <a:gd name="connsiteY1" fmla="*/ 0 h 10000"/>
                  <a:gd name="connsiteX2" fmla="*/ 10009 w 10009"/>
                  <a:gd name="connsiteY2" fmla="*/ 0 h 10000"/>
                  <a:gd name="connsiteX3" fmla="*/ 10009 w 10009"/>
                  <a:gd name="connsiteY3" fmla="*/ 10000 h 10000"/>
                  <a:gd name="connsiteX4" fmla="*/ 9 w 10009"/>
                  <a:gd name="connsiteY4" fmla="*/ 10000 h 10000"/>
                  <a:gd name="connsiteX5" fmla="*/ 0 w 10009"/>
                  <a:gd name="connsiteY5" fmla="*/ 1027 h 10000"/>
                  <a:gd name="connsiteX6" fmla="*/ 6029 w 10009"/>
                  <a:gd name="connsiteY6" fmla="*/ 1516 h 10000"/>
                  <a:gd name="connsiteX0" fmla="*/ 6487 w 10009"/>
                  <a:gd name="connsiteY0" fmla="*/ 1238 h 10000"/>
                  <a:gd name="connsiteX1" fmla="*/ 6739 w 10009"/>
                  <a:gd name="connsiteY1" fmla="*/ 0 h 10000"/>
                  <a:gd name="connsiteX2" fmla="*/ 10009 w 10009"/>
                  <a:gd name="connsiteY2" fmla="*/ 0 h 10000"/>
                  <a:gd name="connsiteX3" fmla="*/ 10009 w 10009"/>
                  <a:gd name="connsiteY3" fmla="*/ 10000 h 10000"/>
                  <a:gd name="connsiteX4" fmla="*/ 9 w 10009"/>
                  <a:gd name="connsiteY4" fmla="*/ 10000 h 10000"/>
                  <a:gd name="connsiteX5" fmla="*/ 0 w 10009"/>
                  <a:gd name="connsiteY5" fmla="*/ 1027 h 10000"/>
                  <a:gd name="connsiteX6" fmla="*/ 6487 w 10009"/>
                  <a:gd name="connsiteY6" fmla="*/ 1238 h 10000"/>
                  <a:gd name="connsiteX0" fmla="*/ 6487 w 10009"/>
                  <a:gd name="connsiteY0" fmla="*/ 1238 h 10000"/>
                  <a:gd name="connsiteX1" fmla="*/ 7003 w 10009"/>
                  <a:gd name="connsiteY1" fmla="*/ 0 h 10000"/>
                  <a:gd name="connsiteX2" fmla="*/ 10009 w 10009"/>
                  <a:gd name="connsiteY2" fmla="*/ 0 h 10000"/>
                  <a:gd name="connsiteX3" fmla="*/ 10009 w 10009"/>
                  <a:gd name="connsiteY3" fmla="*/ 10000 h 10000"/>
                  <a:gd name="connsiteX4" fmla="*/ 9 w 10009"/>
                  <a:gd name="connsiteY4" fmla="*/ 10000 h 10000"/>
                  <a:gd name="connsiteX5" fmla="*/ 0 w 10009"/>
                  <a:gd name="connsiteY5" fmla="*/ 1027 h 10000"/>
                  <a:gd name="connsiteX6" fmla="*/ 6487 w 10009"/>
                  <a:gd name="connsiteY6" fmla="*/ 123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9" h="10000">
                    <a:moveTo>
                      <a:pt x="6487" y="1238"/>
                    </a:moveTo>
                    <a:lnTo>
                      <a:pt x="7003" y="0"/>
                    </a:lnTo>
                    <a:lnTo>
                      <a:pt x="10009" y="0"/>
                    </a:lnTo>
                    <a:lnTo>
                      <a:pt x="10009" y="10000"/>
                    </a:lnTo>
                    <a:lnTo>
                      <a:pt x="9" y="10000"/>
                    </a:lnTo>
                    <a:lnTo>
                      <a:pt x="0" y="1027"/>
                    </a:lnTo>
                    <a:lnTo>
                      <a:pt x="6487" y="1238"/>
                    </a:lnTo>
                    <a:close/>
                  </a:path>
                </a:pathLst>
              </a:cu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grpSp>
        <p:grpSp>
          <p:nvGrpSpPr>
            <p:cNvPr id="141" name="Group 140"/>
            <p:cNvGrpSpPr/>
            <p:nvPr/>
          </p:nvGrpSpPr>
          <p:grpSpPr>
            <a:xfrm flipH="1">
              <a:off x="8052937" y="2292913"/>
              <a:ext cx="95221" cy="1567031"/>
              <a:chOff x="6779137" y="1798063"/>
              <a:chExt cx="82474" cy="1418505"/>
            </a:xfrm>
          </p:grpSpPr>
          <p:sp>
            <p:nvSpPr>
              <p:cNvPr id="142" name="Alternate Process 141"/>
              <p:cNvSpPr/>
              <p:nvPr/>
            </p:nvSpPr>
            <p:spPr>
              <a:xfrm rot="5400000">
                <a:off x="6111121" y="2466079"/>
                <a:ext cx="1418505" cy="82474"/>
              </a:xfrm>
              <a:prstGeom prst="flowChartAlternateProcess">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sp>
            <p:nvSpPr>
              <p:cNvPr id="143" name="Alternate Process 142"/>
              <p:cNvSpPr/>
              <p:nvPr/>
            </p:nvSpPr>
            <p:spPr>
              <a:xfrm rot="5400000">
                <a:off x="6601656" y="2049421"/>
                <a:ext cx="441387" cy="78522"/>
              </a:xfrm>
              <a:prstGeom prst="flowChartAlternateProcess">
                <a:avLst/>
              </a:prstGeom>
              <a:solidFill>
                <a:srgbClr val="D9D9D9"/>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srgbClr val="1F497D"/>
                  </a:solidFill>
                  <a:latin typeface="Calibri"/>
                  <a:cs typeface="Calibri"/>
                </a:endParaRPr>
              </a:p>
            </p:txBody>
          </p:sp>
        </p:grpSp>
        <p:pic>
          <p:nvPicPr>
            <p:cNvPr id="144" name="Picture 143" descr="Callie Quartile 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195" y="3725813"/>
              <a:ext cx="969264" cy="1267968"/>
            </a:xfrm>
            <a:prstGeom prst="rect">
              <a:avLst/>
            </a:prstGeom>
          </p:spPr>
        </p:pic>
        <p:sp>
          <p:nvSpPr>
            <p:cNvPr id="145" name="TextBox 144"/>
            <p:cNvSpPr txBox="1"/>
            <p:nvPr/>
          </p:nvSpPr>
          <p:spPr bwMode="auto">
            <a:xfrm>
              <a:off x="5718868" y="1925296"/>
              <a:ext cx="1266103" cy="316305"/>
            </a:xfrm>
            <a:prstGeom prst="rect">
              <a:avLst/>
            </a:prstGeom>
            <a:noFill/>
            <a:ln w="9525">
              <a:noFill/>
              <a:miter lim="800000"/>
              <a:headEnd/>
              <a:tailEnd/>
            </a:ln>
          </p:spPr>
          <p:txBody>
            <a:bodyPr wrap="square" rtlCol="0">
              <a:prstTxWarp prst="textNoShape">
                <a:avLst/>
              </a:prstTxWarp>
              <a:spAutoFit/>
            </a:bodyPr>
            <a:lstStyle/>
            <a:p>
              <a:r>
                <a:rPr lang="en-GB" sz="1200" dirty="0">
                  <a:latin typeface="Apple Symbols"/>
                  <a:cs typeface="Apple Symbols"/>
                </a:rPr>
                <a:t>Characteristics</a:t>
              </a:r>
              <a:endParaRPr lang="en-GB" sz="1100" dirty="0">
                <a:latin typeface="Apple Symbols"/>
                <a:cs typeface="Apple Symbols"/>
              </a:endParaRPr>
            </a:p>
          </p:txBody>
        </p:sp>
        <p:sp>
          <p:nvSpPr>
            <p:cNvPr id="146" name="TextBox 145"/>
            <p:cNvSpPr txBox="1"/>
            <p:nvPr/>
          </p:nvSpPr>
          <p:spPr bwMode="auto">
            <a:xfrm>
              <a:off x="6943394" y="1912742"/>
              <a:ext cx="1266103" cy="316305"/>
            </a:xfrm>
            <a:prstGeom prst="rect">
              <a:avLst/>
            </a:prstGeom>
            <a:noFill/>
            <a:ln w="9525">
              <a:noFill/>
              <a:miter lim="800000"/>
              <a:headEnd/>
              <a:tailEnd/>
            </a:ln>
          </p:spPr>
          <p:txBody>
            <a:bodyPr wrap="square" rtlCol="0">
              <a:prstTxWarp prst="textNoShape">
                <a:avLst/>
              </a:prstTxWarp>
              <a:spAutoFit/>
            </a:bodyPr>
            <a:lstStyle/>
            <a:p>
              <a:r>
                <a:rPr lang="en-GB" sz="1200" dirty="0">
                  <a:latin typeface="Apple Symbols"/>
                  <a:cs typeface="Apple Symbols"/>
                </a:rPr>
                <a:t>Lineage</a:t>
              </a:r>
              <a:endParaRPr lang="en-GB" sz="1100" dirty="0">
                <a:latin typeface="Apple Symbols"/>
                <a:cs typeface="Apple Symbols"/>
              </a:endParaRPr>
            </a:p>
          </p:txBody>
        </p:sp>
        <p:sp>
          <p:nvSpPr>
            <p:cNvPr id="147" name="TextBox 146"/>
            <p:cNvSpPr txBox="1"/>
            <p:nvPr/>
          </p:nvSpPr>
          <p:spPr bwMode="auto">
            <a:xfrm>
              <a:off x="4560320" y="1939741"/>
              <a:ext cx="3406402" cy="1335510"/>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Description</a:t>
              </a:r>
            </a:p>
            <a:p>
              <a:endParaRPr lang="en-GB" sz="800" dirty="0">
                <a:latin typeface="Apple Symbols"/>
                <a:cs typeface="Apple Symbols"/>
              </a:endParaRPr>
            </a:p>
            <a:p>
              <a:r>
                <a:rPr lang="en-GB" sz="1200" dirty="0">
                  <a:latin typeface="Apple Symbols"/>
                  <a:cs typeface="Apple Symbols"/>
                </a:rPr>
                <a:t>Position reference number for non-exempt employees.  The value ranges from 01 to 06 where 01 is the most senior and 06 is the most junior.</a:t>
              </a:r>
            </a:p>
          </p:txBody>
        </p:sp>
        <p:sp>
          <p:nvSpPr>
            <p:cNvPr id="148" name="TextBox 147"/>
            <p:cNvSpPr txBox="1"/>
            <p:nvPr/>
          </p:nvSpPr>
          <p:spPr bwMode="auto">
            <a:xfrm>
              <a:off x="4535237" y="3299448"/>
              <a:ext cx="2886493" cy="597465"/>
            </a:xfrm>
            <a:prstGeom prst="rect">
              <a:avLst/>
            </a:prstGeom>
            <a:noFill/>
            <a:ln w="9525">
              <a:noFill/>
              <a:miter lim="800000"/>
              <a:headEnd/>
              <a:tailEnd/>
            </a:ln>
          </p:spPr>
          <p:txBody>
            <a:bodyPr wrap="square" rtlCol="0">
              <a:prstTxWarp prst="textNoShape">
                <a:avLst/>
              </a:prstTxWarp>
              <a:spAutoFit/>
            </a:bodyPr>
            <a:lstStyle/>
            <a:p>
              <a:r>
                <a:rPr lang="en-GB" sz="1400" dirty="0">
                  <a:latin typeface="Apple Symbols"/>
                  <a:cs typeface="Apple Symbols"/>
                </a:rPr>
                <a:t>Type: </a:t>
              </a:r>
              <a:r>
                <a:rPr lang="en-GB" sz="1200" dirty="0">
                  <a:latin typeface="Apple Symbols"/>
                  <a:cs typeface="Apple Symbols"/>
                </a:rPr>
                <a:t>String</a:t>
              </a:r>
            </a:p>
            <a:p>
              <a:r>
                <a:rPr lang="en-GB" sz="1400" dirty="0">
                  <a:latin typeface="Apple Symbols"/>
                  <a:cs typeface="Apple Symbols"/>
                </a:rPr>
                <a:t>Classification</a:t>
              </a:r>
              <a:r>
                <a:rPr lang="en-GB" sz="1200" dirty="0">
                  <a:latin typeface="Apple Symbols"/>
                  <a:cs typeface="Apple Symbols"/>
                </a:rPr>
                <a:t>: Public</a:t>
              </a:r>
            </a:p>
          </p:txBody>
        </p:sp>
      </p:grpSp>
    </p:spTree>
    <p:extLst>
      <p:ext uri="{BB962C8B-B14F-4D97-AF65-F5344CB8AC3E}">
        <p14:creationId xmlns:p14="http://schemas.microsoft.com/office/powerpoint/2010/main" val="281694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personas need different services</a:t>
            </a:r>
          </a:p>
        </p:txBody>
      </p:sp>
      <p:pic>
        <p:nvPicPr>
          <p:cNvPr id="3" name="Picture 2" descr="Callie Quartile 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707" y="1354493"/>
            <a:ext cx="774918" cy="950976"/>
          </a:xfrm>
          <a:prstGeom prst="rect">
            <a:avLst/>
          </a:prstGeom>
        </p:spPr>
      </p:pic>
      <p:sp>
        <p:nvSpPr>
          <p:cNvPr id="4" name="TextBox 3"/>
          <p:cNvSpPr txBox="1"/>
          <p:nvPr/>
        </p:nvSpPr>
        <p:spPr bwMode="auto">
          <a:xfrm>
            <a:off x="2467118" y="1413262"/>
            <a:ext cx="1243124" cy="523220"/>
          </a:xfrm>
          <a:prstGeom prst="rect">
            <a:avLst/>
          </a:prstGeom>
          <a:noFill/>
          <a:ln w="9525">
            <a:noFill/>
            <a:miter lim="800000"/>
            <a:headEnd/>
            <a:tailEnd/>
          </a:ln>
        </p:spPr>
        <p:txBody>
          <a:bodyPr wrap="none" rtlCol="0">
            <a:prstTxWarp prst="textNoShape">
              <a:avLst/>
            </a:prstTxWarp>
            <a:spAutoFit/>
          </a:bodyPr>
          <a:lstStyle/>
          <a:p>
            <a:r>
              <a:rPr lang="en-GB" sz="1400" b="1" dirty="0">
                <a:latin typeface="Calibri" pitchFamily="-1" charset="0"/>
              </a:rPr>
              <a:t>Callie Quartile</a:t>
            </a:r>
          </a:p>
          <a:p>
            <a:r>
              <a:rPr lang="en-GB" sz="1400" b="1" dirty="0">
                <a:latin typeface="Calibri" pitchFamily="-1" charset="0"/>
              </a:rPr>
              <a:t>Data Scientist</a:t>
            </a: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523" y="2792122"/>
            <a:ext cx="744538" cy="11064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TextBox 5"/>
          <p:cNvSpPr txBox="1"/>
          <p:nvPr/>
        </p:nvSpPr>
        <p:spPr bwMode="auto">
          <a:xfrm>
            <a:off x="4794072" y="3096750"/>
            <a:ext cx="1509623" cy="523220"/>
          </a:xfrm>
          <a:prstGeom prst="rect">
            <a:avLst/>
          </a:prstGeom>
          <a:noFill/>
          <a:ln w="9525">
            <a:noFill/>
            <a:miter lim="800000"/>
            <a:headEnd/>
            <a:tailEnd/>
          </a:ln>
        </p:spPr>
        <p:txBody>
          <a:bodyPr wrap="none" rtlCol="0">
            <a:prstTxWarp prst="textNoShape">
              <a:avLst/>
            </a:prstTxWarp>
            <a:spAutoFit/>
          </a:bodyPr>
          <a:lstStyle/>
          <a:p>
            <a:r>
              <a:rPr lang="en-GB" sz="1400" b="1" dirty="0">
                <a:latin typeface="Calibri" pitchFamily="-1" charset="0"/>
              </a:rPr>
              <a:t>Jules Keeper</a:t>
            </a:r>
          </a:p>
          <a:p>
            <a:r>
              <a:rPr lang="en-GB" sz="1400" b="1" dirty="0">
                <a:latin typeface="Calibri" pitchFamily="-1" charset="0"/>
              </a:rPr>
              <a:t>Chief Data Officer</a:t>
            </a:r>
          </a:p>
        </p:txBody>
      </p:sp>
      <p:sp>
        <p:nvSpPr>
          <p:cNvPr id="7" name="TextBox 6"/>
          <p:cNvSpPr txBox="1"/>
          <p:nvPr/>
        </p:nvSpPr>
        <p:spPr bwMode="auto">
          <a:xfrm>
            <a:off x="4829729" y="1473539"/>
            <a:ext cx="2028946" cy="738664"/>
          </a:xfrm>
          <a:prstGeom prst="rect">
            <a:avLst/>
          </a:prstGeom>
          <a:noFill/>
          <a:ln w="9525">
            <a:noFill/>
            <a:miter lim="800000"/>
            <a:headEnd/>
            <a:tailEnd/>
          </a:ln>
        </p:spPr>
        <p:txBody>
          <a:bodyPr wrap="none" rtlCol="0">
            <a:prstTxWarp prst="textNoShape">
              <a:avLst/>
            </a:prstTxWarp>
            <a:spAutoFit/>
          </a:bodyPr>
          <a:lstStyle/>
          <a:p>
            <a:r>
              <a:rPr lang="en-GB" sz="1400" dirty="0">
                <a:latin typeface="Calibri" pitchFamily="-1" charset="0"/>
              </a:rPr>
              <a:t>Find data</a:t>
            </a:r>
          </a:p>
          <a:p>
            <a:r>
              <a:rPr lang="en-GB" sz="1400" dirty="0">
                <a:latin typeface="Calibri" pitchFamily="-1" charset="0"/>
              </a:rPr>
              <a:t>Understand data</a:t>
            </a:r>
          </a:p>
          <a:p>
            <a:r>
              <a:rPr lang="en-GB" sz="1400" dirty="0">
                <a:latin typeface="Calibri" pitchFamily="-1" charset="0"/>
              </a:rPr>
              <a:t>Manage analytics models</a:t>
            </a:r>
          </a:p>
        </p:txBody>
      </p:sp>
      <p:sp>
        <p:nvSpPr>
          <p:cNvPr id="8" name="TextBox 7"/>
          <p:cNvSpPr txBox="1"/>
          <p:nvPr/>
        </p:nvSpPr>
        <p:spPr bwMode="auto">
          <a:xfrm>
            <a:off x="1214905" y="2980028"/>
            <a:ext cx="2356179" cy="738664"/>
          </a:xfrm>
          <a:prstGeom prst="rect">
            <a:avLst/>
          </a:prstGeom>
          <a:noFill/>
          <a:ln w="9525">
            <a:noFill/>
            <a:miter lim="800000"/>
            <a:headEnd/>
            <a:tailEnd/>
          </a:ln>
        </p:spPr>
        <p:txBody>
          <a:bodyPr wrap="square" rtlCol="0">
            <a:prstTxWarp prst="textNoShape">
              <a:avLst/>
            </a:prstTxWarp>
            <a:spAutoFit/>
          </a:bodyPr>
          <a:lstStyle/>
          <a:p>
            <a:pPr algn="r"/>
            <a:r>
              <a:rPr lang="en-GB" sz="1400" dirty="0">
                <a:latin typeface="Calibri" pitchFamily="-1" charset="0"/>
              </a:rPr>
              <a:t>Build data strategy</a:t>
            </a:r>
          </a:p>
          <a:p>
            <a:pPr algn="r"/>
            <a:r>
              <a:rPr lang="en-GB" sz="1400" dirty="0">
                <a:latin typeface="Calibri" pitchFamily="-1" charset="0"/>
              </a:rPr>
              <a:t>Define governance program</a:t>
            </a:r>
          </a:p>
          <a:p>
            <a:pPr algn="r"/>
            <a:r>
              <a:rPr lang="en-GB" sz="1400" dirty="0">
                <a:latin typeface="Calibri" pitchFamily="-1" charset="0"/>
              </a:rPr>
              <a:t>Monitor progress</a:t>
            </a:r>
          </a:p>
        </p:txBody>
      </p:sp>
      <p:sp>
        <p:nvSpPr>
          <p:cNvPr id="9" name="Slide Number Placeholder 2">
            <a:extLst>
              <a:ext uri="{FF2B5EF4-FFF2-40B4-BE49-F238E27FC236}">
                <a16:creationId xmlns:a16="http://schemas.microsoft.com/office/drawing/2014/main" id="{13704160-4B37-6243-A0CC-83E0DE318AD9}"/>
              </a:ext>
            </a:extLst>
          </p:cNvPr>
          <p:cNvSpPr>
            <a:spLocks noGrp="1"/>
          </p:cNvSpPr>
          <p:nvPr>
            <p:ph type="sldNum" idx="12"/>
          </p:nvPr>
        </p:nvSpPr>
        <p:spPr>
          <a:xfrm>
            <a:off x="8556782" y="4956626"/>
            <a:ext cx="548699" cy="180170"/>
          </a:xfrm>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31</a:t>
            </a:fld>
            <a:endParaRPr lang="en-US" sz="1000"/>
          </a:p>
        </p:txBody>
      </p:sp>
    </p:spTree>
    <p:extLst>
      <p:ext uri="{BB962C8B-B14F-4D97-AF65-F5344CB8AC3E}">
        <p14:creationId xmlns:p14="http://schemas.microsoft.com/office/powerpoint/2010/main" val="1413336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personas need different services</a:t>
            </a:r>
          </a:p>
        </p:txBody>
      </p:sp>
      <p:sp>
        <p:nvSpPr>
          <p:cNvPr id="4" name="TextBox 3"/>
          <p:cNvSpPr txBox="1"/>
          <p:nvPr/>
        </p:nvSpPr>
        <p:spPr bwMode="auto">
          <a:xfrm>
            <a:off x="1797802" y="1500256"/>
            <a:ext cx="1877438" cy="530912"/>
          </a:xfrm>
          <a:prstGeom prst="rect">
            <a:avLst/>
          </a:prstGeom>
          <a:noFill/>
          <a:ln w="9525">
            <a:noFill/>
            <a:miter lim="800000"/>
            <a:headEnd/>
            <a:tailEnd/>
          </a:ln>
        </p:spPr>
        <p:txBody>
          <a:bodyPr wrap="none" lIns="91436" tIns="45718" rIns="91436" bIns="45718" rtlCol="0">
            <a:prstTxWarp prst="textNoShape">
              <a:avLst/>
            </a:prstTxWarp>
            <a:spAutoFit/>
          </a:bodyPr>
          <a:lstStyle/>
          <a:p>
            <a:pPr algn="r"/>
            <a:r>
              <a:rPr lang="en-GB" sz="1400" b="1" dirty="0">
                <a:latin typeface="Calibri" pitchFamily="-1" charset="0"/>
              </a:rPr>
              <a:t>Faith Broker</a:t>
            </a:r>
          </a:p>
          <a:p>
            <a:pPr algn="r"/>
            <a:r>
              <a:rPr lang="en-GB" sz="1400" b="1" dirty="0">
                <a:latin typeface="Calibri" pitchFamily="-1" charset="0"/>
              </a:rPr>
              <a:t>HR and Privacy Officer</a:t>
            </a:r>
          </a:p>
        </p:txBody>
      </p:sp>
      <p:sp>
        <p:nvSpPr>
          <p:cNvPr id="6" name="TextBox 5"/>
          <p:cNvSpPr txBox="1"/>
          <p:nvPr/>
        </p:nvSpPr>
        <p:spPr bwMode="auto">
          <a:xfrm>
            <a:off x="4794073" y="3096751"/>
            <a:ext cx="1064288" cy="530912"/>
          </a:xfrm>
          <a:prstGeom prst="rect">
            <a:avLst/>
          </a:prstGeom>
          <a:noFill/>
          <a:ln w="9525">
            <a:noFill/>
            <a:miter lim="800000"/>
            <a:headEnd/>
            <a:tailEnd/>
          </a:ln>
        </p:spPr>
        <p:txBody>
          <a:bodyPr wrap="none" lIns="91436" tIns="45718" rIns="91436" bIns="45718" rtlCol="0">
            <a:prstTxWarp prst="textNoShape">
              <a:avLst/>
            </a:prstTxWarp>
            <a:spAutoFit/>
          </a:bodyPr>
          <a:lstStyle/>
          <a:p>
            <a:r>
              <a:rPr lang="en-GB" sz="1400" b="1" dirty="0">
                <a:latin typeface="Calibri" pitchFamily="-1" charset="0"/>
              </a:rPr>
              <a:t>Gary Geeke</a:t>
            </a:r>
          </a:p>
          <a:p>
            <a:r>
              <a:rPr lang="en-GB" sz="1400" b="1" dirty="0">
                <a:latin typeface="Calibri" pitchFamily="-1" charset="0"/>
              </a:rPr>
              <a:t>IT</a:t>
            </a:r>
          </a:p>
        </p:txBody>
      </p:sp>
      <p:sp>
        <p:nvSpPr>
          <p:cNvPr id="7" name="TextBox 6"/>
          <p:cNvSpPr txBox="1"/>
          <p:nvPr/>
        </p:nvSpPr>
        <p:spPr bwMode="auto">
          <a:xfrm>
            <a:off x="4829730" y="1421343"/>
            <a:ext cx="2766700" cy="750203"/>
          </a:xfrm>
          <a:prstGeom prst="rect">
            <a:avLst/>
          </a:prstGeom>
          <a:noFill/>
          <a:ln w="9525">
            <a:noFill/>
            <a:miter lim="800000"/>
            <a:headEnd/>
            <a:tailEnd/>
          </a:ln>
        </p:spPr>
        <p:txBody>
          <a:bodyPr wrap="none" lIns="91436" tIns="45718" rIns="91436" bIns="45718" rtlCol="0">
            <a:prstTxWarp prst="textNoShape">
              <a:avLst/>
            </a:prstTxWarp>
            <a:spAutoFit/>
          </a:bodyPr>
          <a:lstStyle/>
          <a:p>
            <a:r>
              <a:rPr lang="en-GB" sz="1400" dirty="0">
                <a:latin typeface="Calibri" pitchFamily="-1" charset="0"/>
              </a:rPr>
              <a:t>Locate personal data</a:t>
            </a:r>
          </a:p>
          <a:p>
            <a:r>
              <a:rPr lang="en-GB" sz="1400" dirty="0">
                <a:latin typeface="Calibri" pitchFamily="-1" charset="0"/>
              </a:rPr>
              <a:t>Ensure protection of personal data</a:t>
            </a:r>
          </a:p>
          <a:p>
            <a:r>
              <a:rPr lang="en-GB" sz="1400" dirty="0">
                <a:latin typeface="Calibri" pitchFamily="-1" charset="0"/>
              </a:rPr>
              <a:t>Understand employee needs</a:t>
            </a:r>
          </a:p>
        </p:txBody>
      </p:sp>
      <p:sp>
        <p:nvSpPr>
          <p:cNvPr id="8" name="TextBox 7"/>
          <p:cNvSpPr txBox="1"/>
          <p:nvPr/>
        </p:nvSpPr>
        <p:spPr bwMode="auto">
          <a:xfrm>
            <a:off x="260948" y="3014827"/>
            <a:ext cx="3431913" cy="750203"/>
          </a:xfrm>
          <a:prstGeom prst="rect">
            <a:avLst/>
          </a:prstGeom>
          <a:noFill/>
          <a:ln w="9525">
            <a:noFill/>
            <a:miter lim="800000"/>
            <a:headEnd/>
            <a:tailEnd/>
          </a:ln>
        </p:spPr>
        <p:txBody>
          <a:bodyPr wrap="square" lIns="91436" tIns="45718" rIns="91436" bIns="45718" rtlCol="0">
            <a:prstTxWarp prst="textNoShape">
              <a:avLst/>
            </a:prstTxWarp>
            <a:spAutoFit/>
          </a:bodyPr>
          <a:lstStyle/>
          <a:p>
            <a:pPr algn="r"/>
            <a:r>
              <a:rPr lang="en-GB" sz="1400" dirty="0">
                <a:latin typeface="Calibri" pitchFamily="-1" charset="0"/>
              </a:rPr>
              <a:t>Maintain “safe” IT Infrastructure</a:t>
            </a:r>
          </a:p>
          <a:p>
            <a:pPr algn="r"/>
            <a:r>
              <a:rPr lang="en-GB" sz="1400" dirty="0">
                <a:latin typeface="Calibri" pitchFamily="-1" charset="0"/>
              </a:rPr>
              <a:t>Build and deploy “good” APIs and services</a:t>
            </a:r>
          </a:p>
          <a:p>
            <a:pPr algn="r"/>
            <a:r>
              <a:rPr lang="en-GB" sz="1400" dirty="0">
                <a:latin typeface="Calibri" pitchFamily="-1" charset="0"/>
              </a:rPr>
              <a:t>Locate and resolve issues fast</a:t>
            </a:r>
          </a:p>
        </p:txBody>
      </p:sp>
      <p:pic>
        <p:nvPicPr>
          <p:cNvPr id="9" name="Picture 8" descr="Faith Broker 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466" y="1364769"/>
            <a:ext cx="673595" cy="960120"/>
          </a:xfrm>
          <a:prstGeom prst="rect">
            <a:avLst/>
          </a:prstGeom>
        </p:spPr>
      </p:pic>
      <p:pic>
        <p:nvPicPr>
          <p:cNvPr id="1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406" y="2874518"/>
            <a:ext cx="894902" cy="10241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8985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personas need different services</a:t>
            </a:r>
          </a:p>
        </p:txBody>
      </p:sp>
      <p:sp>
        <p:nvSpPr>
          <p:cNvPr id="4" name="TextBox 3"/>
          <p:cNvSpPr txBox="1"/>
          <p:nvPr/>
        </p:nvSpPr>
        <p:spPr bwMode="auto">
          <a:xfrm>
            <a:off x="1420369" y="1500256"/>
            <a:ext cx="2254869" cy="523220"/>
          </a:xfrm>
          <a:prstGeom prst="rect">
            <a:avLst/>
          </a:prstGeom>
          <a:noFill/>
          <a:ln w="9525">
            <a:noFill/>
            <a:miter lim="800000"/>
            <a:headEnd/>
            <a:tailEnd/>
          </a:ln>
        </p:spPr>
        <p:txBody>
          <a:bodyPr wrap="none" rtlCol="0">
            <a:prstTxWarp prst="textNoShape">
              <a:avLst/>
            </a:prstTxWarp>
            <a:spAutoFit/>
          </a:bodyPr>
          <a:lstStyle/>
          <a:p>
            <a:pPr algn="r"/>
            <a:r>
              <a:rPr lang="en-GB" sz="1400" b="1" dirty="0">
                <a:latin typeface="Calibri" pitchFamily="-1" charset="0"/>
              </a:rPr>
              <a:t>Tanya Tidie</a:t>
            </a:r>
          </a:p>
          <a:p>
            <a:pPr algn="r"/>
            <a:r>
              <a:rPr lang="en-GB" sz="1400" b="1" dirty="0">
                <a:latin typeface="Calibri" pitchFamily="-1" charset="0"/>
              </a:rPr>
              <a:t>Clinical Trials Administrator</a:t>
            </a:r>
          </a:p>
        </p:txBody>
      </p:sp>
      <p:sp>
        <p:nvSpPr>
          <p:cNvPr id="6" name="TextBox 5"/>
          <p:cNvSpPr txBox="1"/>
          <p:nvPr/>
        </p:nvSpPr>
        <p:spPr bwMode="auto">
          <a:xfrm>
            <a:off x="4794072" y="3096750"/>
            <a:ext cx="1762021" cy="523220"/>
          </a:xfrm>
          <a:prstGeom prst="rect">
            <a:avLst/>
          </a:prstGeom>
          <a:noFill/>
          <a:ln w="9525">
            <a:noFill/>
            <a:miter lim="800000"/>
            <a:headEnd/>
            <a:tailEnd/>
          </a:ln>
        </p:spPr>
        <p:txBody>
          <a:bodyPr wrap="none" rtlCol="0">
            <a:prstTxWarp prst="textNoShape">
              <a:avLst/>
            </a:prstTxWarp>
            <a:spAutoFit/>
          </a:bodyPr>
          <a:lstStyle/>
          <a:p>
            <a:r>
              <a:rPr lang="en-GB" sz="1400" b="1" dirty="0">
                <a:latin typeface="Calibri" pitchFamily="-1" charset="0"/>
              </a:rPr>
              <a:t>Ivor Padlock</a:t>
            </a:r>
          </a:p>
          <a:p>
            <a:r>
              <a:rPr lang="en-GB" sz="1400" b="1" dirty="0">
                <a:latin typeface="Calibri" pitchFamily="-1" charset="0"/>
              </a:rPr>
              <a:t>Chief Security Officer </a:t>
            </a:r>
          </a:p>
        </p:txBody>
      </p:sp>
      <p:sp>
        <p:nvSpPr>
          <p:cNvPr id="7" name="TextBox 6"/>
          <p:cNvSpPr txBox="1"/>
          <p:nvPr/>
        </p:nvSpPr>
        <p:spPr bwMode="auto">
          <a:xfrm>
            <a:off x="4829729" y="1421342"/>
            <a:ext cx="3628730" cy="738664"/>
          </a:xfrm>
          <a:prstGeom prst="rect">
            <a:avLst/>
          </a:prstGeom>
          <a:noFill/>
          <a:ln w="9525">
            <a:noFill/>
            <a:miter lim="800000"/>
            <a:headEnd/>
            <a:tailEnd/>
          </a:ln>
        </p:spPr>
        <p:txBody>
          <a:bodyPr wrap="none" rtlCol="0">
            <a:prstTxWarp prst="textNoShape">
              <a:avLst/>
            </a:prstTxWarp>
            <a:spAutoFit/>
          </a:bodyPr>
          <a:lstStyle/>
          <a:p>
            <a:r>
              <a:rPr lang="en-GB" sz="1400" dirty="0">
                <a:latin typeface="Calibri" pitchFamily="-1" charset="0"/>
              </a:rPr>
              <a:t>Maintain accurate patient records</a:t>
            </a:r>
          </a:p>
          <a:p>
            <a:r>
              <a:rPr lang="en-GB" sz="1400" dirty="0">
                <a:latin typeface="Calibri" pitchFamily="-1" charset="0"/>
              </a:rPr>
              <a:t>Catalog clinical trials data</a:t>
            </a:r>
          </a:p>
          <a:p>
            <a:r>
              <a:rPr lang="en-GB" sz="1400" dirty="0">
                <a:latin typeface="Calibri" pitchFamily="-1" charset="0"/>
              </a:rPr>
              <a:t>Demonstrate good data management practices</a:t>
            </a:r>
          </a:p>
        </p:txBody>
      </p:sp>
      <p:sp>
        <p:nvSpPr>
          <p:cNvPr id="8" name="TextBox 7"/>
          <p:cNvSpPr txBox="1"/>
          <p:nvPr/>
        </p:nvSpPr>
        <p:spPr bwMode="auto">
          <a:xfrm>
            <a:off x="260946" y="3014826"/>
            <a:ext cx="3431913" cy="738664"/>
          </a:xfrm>
          <a:prstGeom prst="rect">
            <a:avLst/>
          </a:prstGeom>
          <a:noFill/>
          <a:ln w="9525">
            <a:noFill/>
            <a:miter lim="800000"/>
            <a:headEnd/>
            <a:tailEnd/>
          </a:ln>
        </p:spPr>
        <p:txBody>
          <a:bodyPr wrap="square" rtlCol="0">
            <a:prstTxWarp prst="textNoShape">
              <a:avLst/>
            </a:prstTxWarp>
            <a:spAutoFit/>
          </a:bodyPr>
          <a:lstStyle/>
          <a:p>
            <a:pPr algn="r"/>
            <a:r>
              <a:rPr lang="en-GB" sz="1400" dirty="0">
                <a:latin typeface="Calibri" pitchFamily="-1" charset="0"/>
              </a:rPr>
              <a:t>Understand risks to organization</a:t>
            </a:r>
          </a:p>
          <a:p>
            <a:pPr algn="r"/>
            <a:r>
              <a:rPr lang="en-GB" sz="1400" dirty="0">
                <a:latin typeface="Calibri" pitchFamily="-1" charset="0"/>
              </a:rPr>
              <a:t>Set up protection</a:t>
            </a:r>
          </a:p>
          <a:p>
            <a:pPr algn="r"/>
            <a:r>
              <a:rPr lang="en-GB" sz="1400" dirty="0">
                <a:latin typeface="Calibri" pitchFamily="-1" charset="0"/>
              </a:rPr>
              <a:t>Monitor for suspicious activity</a:t>
            </a:r>
          </a:p>
        </p:txBody>
      </p:sp>
      <p:pic>
        <p:nvPicPr>
          <p:cNvPr id="3" name="Picture 2" descr="Tanya Tidie 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818" y="1301592"/>
            <a:ext cx="817633" cy="1073759"/>
          </a:xfrm>
          <a:prstGeom prst="rect">
            <a:avLst/>
          </a:prstGeom>
        </p:spPr>
      </p:pic>
      <p:pic>
        <p:nvPicPr>
          <p:cNvPr id="1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377" y="2856539"/>
            <a:ext cx="903471" cy="11277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Slide Number Placeholder 2">
            <a:extLst>
              <a:ext uri="{FF2B5EF4-FFF2-40B4-BE49-F238E27FC236}">
                <a16:creationId xmlns:a16="http://schemas.microsoft.com/office/drawing/2014/main" id="{CF291FF7-912A-4747-AED1-F0C8CCC357BA}"/>
              </a:ext>
            </a:extLst>
          </p:cNvPr>
          <p:cNvSpPr>
            <a:spLocks noGrp="1"/>
          </p:cNvSpPr>
          <p:nvPr>
            <p:ph type="sldNum" idx="12"/>
          </p:nvPr>
        </p:nvSpPr>
        <p:spPr>
          <a:xfrm>
            <a:off x="8556782" y="4946794"/>
            <a:ext cx="548699" cy="180170"/>
          </a:xfrm>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33</a:t>
            </a:fld>
            <a:endParaRPr lang="en-US" sz="1000"/>
          </a:p>
        </p:txBody>
      </p:sp>
    </p:spTree>
    <p:extLst>
      <p:ext uri="{BB962C8B-B14F-4D97-AF65-F5344CB8AC3E}">
        <p14:creationId xmlns:p14="http://schemas.microsoft.com/office/powerpoint/2010/main" val="3251504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714246" y="2743261"/>
            <a:ext cx="1610916" cy="1610916"/>
          </a:xfrm>
          <a:prstGeom prst="ellipse">
            <a:avLst/>
          </a:prstGeom>
          <a:solidFill>
            <a:schemeClr val="accent5"/>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r>
              <a:rPr lang="en-US" sz="1350" dirty="0">
                <a:solidFill>
                  <a:srgbClr val="1F497D"/>
                </a:solidFill>
                <a:latin typeface="Calibri"/>
                <a:cs typeface="Calibri"/>
              </a:rPr>
              <a:t>Policy</a:t>
            </a:r>
          </a:p>
        </p:txBody>
      </p:sp>
      <p:sp>
        <p:nvSpPr>
          <p:cNvPr id="73730" name="Title 1"/>
          <p:cNvSpPr>
            <a:spLocks noGrp="1"/>
          </p:cNvSpPr>
          <p:nvPr>
            <p:ph type="title"/>
          </p:nvPr>
        </p:nvSpPr>
        <p:spPr/>
        <p:txBody>
          <a:bodyPr/>
          <a:lstStyle/>
          <a:p>
            <a:r>
              <a:rPr lang="en-US" dirty="0">
                <a:latin typeface="Arial" charset="0"/>
                <a:ea typeface="MS PGothic" charset="0"/>
              </a:rPr>
              <a:t>The data driven organization …</a:t>
            </a:r>
          </a:p>
        </p:txBody>
      </p:sp>
      <p:sp>
        <p:nvSpPr>
          <p:cNvPr id="24" name="Content Placeholder 23">
            <a:extLst>
              <a:ext uri="{FF2B5EF4-FFF2-40B4-BE49-F238E27FC236}">
                <a16:creationId xmlns:a16="http://schemas.microsoft.com/office/drawing/2014/main" id="{0C24245F-E453-884F-B96C-E2B340CC708F}"/>
              </a:ext>
            </a:extLst>
          </p:cNvPr>
          <p:cNvSpPr>
            <a:spLocks noGrp="1"/>
          </p:cNvSpPr>
          <p:nvPr>
            <p:ph idx="1"/>
          </p:nvPr>
        </p:nvSpPr>
        <p:spPr/>
        <p:txBody>
          <a:bodyPr/>
          <a:lstStyle/>
          <a:p>
            <a:r>
              <a:rPr lang="en-US" dirty="0"/>
              <a:t>Collaborating across all 3 lifecycles</a:t>
            </a:r>
          </a:p>
        </p:txBody>
      </p:sp>
      <p:sp>
        <p:nvSpPr>
          <p:cNvPr id="4" name="Oval 3"/>
          <p:cNvSpPr/>
          <p:nvPr/>
        </p:nvSpPr>
        <p:spPr>
          <a:xfrm>
            <a:off x="5189182" y="1394283"/>
            <a:ext cx="1610915" cy="1610915"/>
          </a:xfrm>
          <a:prstGeom prst="ellipse">
            <a:avLst/>
          </a:prstGeom>
          <a:solidFill>
            <a:srgbClr val="C0504D"/>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r>
              <a:rPr lang="en-US" sz="1350" dirty="0">
                <a:solidFill>
                  <a:srgbClr val="1F497D"/>
                </a:solidFill>
                <a:latin typeface="Calibri"/>
                <a:cs typeface="Calibri"/>
              </a:rPr>
              <a:t>Policy</a:t>
            </a:r>
          </a:p>
        </p:txBody>
      </p:sp>
      <p:sp>
        <p:nvSpPr>
          <p:cNvPr id="6" name="Oval 5"/>
          <p:cNvSpPr/>
          <p:nvPr/>
        </p:nvSpPr>
        <p:spPr>
          <a:xfrm>
            <a:off x="5324912" y="1545492"/>
            <a:ext cx="1308497" cy="1308497"/>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1350" dirty="0">
                <a:solidFill>
                  <a:srgbClr val="1F497D"/>
                </a:solidFill>
                <a:latin typeface="Calibri"/>
                <a:cs typeface="Calibri"/>
              </a:rPr>
              <a:t>Policy</a:t>
            </a:r>
          </a:p>
        </p:txBody>
      </p:sp>
      <p:grpSp>
        <p:nvGrpSpPr>
          <p:cNvPr id="73733" name="Group 17"/>
          <p:cNvGrpSpPr>
            <a:grpSpLocks/>
          </p:cNvGrpSpPr>
          <p:nvPr/>
        </p:nvGrpSpPr>
        <p:grpSpPr bwMode="auto">
          <a:xfrm>
            <a:off x="4256921" y="2531329"/>
            <a:ext cx="1610916" cy="1610916"/>
            <a:chOff x="1422292" y="3649021"/>
            <a:chExt cx="2147840" cy="2147840"/>
          </a:xfrm>
        </p:grpSpPr>
        <p:sp>
          <p:nvSpPr>
            <p:cNvPr id="7" name="Oval 6"/>
            <p:cNvSpPr/>
            <p:nvPr/>
          </p:nvSpPr>
          <p:spPr>
            <a:xfrm>
              <a:off x="1422292" y="3649021"/>
              <a:ext cx="2147840" cy="2147840"/>
            </a:xfrm>
            <a:prstGeom prst="ellipse">
              <a:avLst/>
            </a:prstGeom>
            <a:solidFill>
              <a:srgbClr val="92D05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r>
                <a:rPr lang="en-US" sz="1350" dirty="0">
                  <a:solidFill>
                    <a:srgbClr val="1F497D"/>
                  </a:solidFill>
                  <a:latin typeface="Calibri"/>
                  <a:cs typeface="Calibri"/>
                </a:rPr>
                <a:t>Policy</a:t>
              </a:r>
            </a:p>
          </p:txBody>
        </p:sp>
        <p:sp>
          <p:nvSpPr>
            <p:cNvPr id="8" name="Oval 7"/>
            <p:cNvSpPr/>
            <p:nvPr/>
          </p:nvSpPr>
          <p:spPr>
            <a:xfrm>
              <a:off x="1623900" y="3850629"/>
              <a:ext cx="1744623" cy="1744623"/>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r>
                <a:rPr lang="en-US" sz="1350" dirty="0">
                  <a:solidFill>
                    <a:srgbClr val="1F497D"/>
                  </a:solidFill>
                  <a:latin typeface="Calibri"/>
                  <a:cs typeface="Calibri"/>
                </a:rPr>
                <a:t>Operations</a:t>
              </a:r>
            </a:p>
          </p:txBody>
        </p:sp>
      </p:grpSp>
      <p:sp>
        <p:nvSpPr>
          <p:cNvPr id="10" name="Oval 9"/>
          <p:cNvSpPr/>
          <p:nvPr/>
        </p:nvSpPr>
        <p:spPr>
          <a:xfrm>
            <a:off x="5865456" y="2894470"/>
            <a:ext cx="1308497" cy="1308497"/>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1350" dirty="0">
                <a:solidFill>
                  <a:srgbClr val="1F497D"/>
                </a:solidFill>
                <a:latin typeface="Calibri"/>
                <a:cs typeface="Calibri"/>
              </a:rPr>
              <a:t>Development</a:t>
            </a:r>
          </a:p>
        </p:txBody>
      </p:sp>
      <p:grpSp>
        <p:nvGrpSpPr>
          <p:cNvPr id="73735" name="Group 13"/>
          <p:cNvGrpSpPr>
            <a:grpSpLocks/>
          </p:cNvGrpSpPr>
          <p:nvPr/>
        </p:nvGrpSpPr>
        <p:grpSpPr bwMode="auto">
          <a:xfrm>
            <a:off x="5711865" y="2748023"/>
            <a:ext cx="1610916" cy="1610916"/>
            <a:chOff x="5729274" y="3864140"/>
            <a:chExt cx="2147840" cy="2147840"/>
          </a:xfrm>
        </p:grpSpPr>
        <p:sp>
          <p:nvSpPr>
            <p:cNvPr id="11" name="Oval 10"/>
            <p:cNvSpPr/>
            <p:nvPr/>
          </p:nvSpPr>
          <p:spPr>
            <a:xfrm>
              <a:off x="5729274" y="3864140"/>
              <a:ext cx="2147840" cy="21478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US" sz="1350" dirty="0">
                <a:solidFill>
                  <a:srgbClr val="1F497D"/>
                </a:solidFill>
                <a:latin typeface="Calibri"/>
                <a:cs typeface="Calibri"/>
              </a:endParaRPr>
            </a:p>
          </p:txBody>
        </p:sp>
        <p:sp>
          <p:nvSpPr>
            <p:cNvPr id="12" name="Oval 11"/>
            <p:cNvSpPr/>
            <p:nvPr/>
          </p:nvSpPr>
          <p:spPr>
            <a:xfrm>
              <a:off x="5930882" y="4065748"/>
              <a:ext cx="1744623" cy="1744623"/>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endParaRPr lang="en-US" sz="1350" dirty="0">
                <a:solidFill>
                  <a:srgbClr val="1F497D"/>
                </a:solidFill>
                <a:latin typeface="Calibri"/>
                <a:cs typeface="Calibri"/>
              </a:endParaRPr>
            </a:p>
          </p:txBody>
        </p:sp>
      </p:grpSp>
      <p:grpSp>
        <p:nvGrpSpPr>
          <p:cNvPr id="73736" name="Group 14"/>
          <p:cNvGrpSpPr>
            <a:grpSpLocks/>
          </p:cNvGrpSpPr>
          <p:nvPr/>
        </p:nvGrpSpPr>
        <p:grpSpPr bwMode="auto">
          <a:xfrm>
            <a:off x="5179657" y="1395473"/>
            <a:ext cx="1610915" cy="1610916"/>
            <a:chOff x="5729274" y="3864140"/>
            <a:chExt cx="2147840" cy="2147840"/>
          </a:xfrm>
        </p:grpSpPr>
        <p:sp>
          <p:nvSpPr>
            <p:cNvPr id="16" name="Oval 15"/>
            <p:cNvSpPr/>
            <p:nvPr/>
          </p:nvSpPr>
          <p:spPr>
            <a:xfrm>
              <a:off x="5729274" y="3864140"/>
              <a:ext cx="2147840" cy="214784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83">
                <a:defRPr/>
              </a:pPr>
              <a:endParaRPr lang="en-US" sz="1350" dirty="0">
                <a:solidFill>
                  <a:srgbClr val="1F497D"/>
                </a:solidFill>
                <a:latin typeface="Calibri"/>
                <a:cs typeface="Calibri"/>
              </a:endParaRPr>
            </a:p>
          </p:txBody>
        </p:sp>
        <p:sp>
          <p:nvSpPr>
            <p:cNvPr id="17" name="Oval 16"/>
            <p:cNvSpPr/>
            <p:nvPr/>
          </p:nvSpPr>
          <p:spPr>
            <a:xfrm>
              <a:off x="5930882" y="4065748"/>
              <a:ext cx="1744625" cy="1744623"/>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342883">
                <a:defRPr/>
              </a:pPr>
              <a:endParaRPr lang="en-US" sz="1350" dirty="0">
                <a:solidFill>
                  <a:srgbClr val="1F497D"/>
                </a:solidFill>
                <a:latin typeface="Calibri"/>
                <a:cs typeface="Calibri"/>
              </a:endParaRPr>
            </a:p>
          </p:txBody>
        </p:sp>
      </p:grpSp>
      <p:sp>
        <p:nvSpPr>
          <p:cNvPr id="20" name="Chevron 19"/>
          <p:cNvSpPr/>
          <p:nvPr/>
        </p:nvSpPr>
        <p:spPr>
          <a:xfrm rot="19112267">
            <a:off x="5289193" y="1600260"/>
            <a:ext cx="366713" cy="18692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28" name="Chevron 27"/>
          <p:cNvSpPr/>
          <p:nvPr/>
        </p:nvSpPr>
        <p:spPr>
          <a:xfrm rot="10019057">
            <a:off x="4634350" y="2551571"/>
            <a:ext cx="422672" cy="177403"/>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29" name="Chevron 28"/>
          <p:cNvSpPr/>
          <p:nvPr/>
        </p:nvSpPr>
        <p:spPr>
          <a:xfrm rot="8020254">
            <a:off x="6807835" y="3974962"/>
            <a:ext cx="433388" cy="15835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0" name="Chevron 29"/>
          <p:cNvSpPr/>
          <p:nvPr/>
        </p:nvSpPr>
        <p:spPr>
          <a:xfrm rot="14925411">
            <a:off x="5632094" y="3670758"/>
            <a:ext cx="391715" cy="172640"/>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1" name="Chevron 30"/>
          <p:cNvSpPr/>
          <p:nvPr/>
        </p:nvSpPr>
        <p:spPr>
          <a:xfrm rot="2630240">
            <a:off x="6858437" y="2946858"/>
            <a:ext cx="341709" cy="176213"/>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2" name="Chevron 31"/>
          <p:cNvSpPr/>
          <p:nvPr/>
        </p:nvSpPr>
        <p:spPr>
          <a:xfrm rot="7732965">
            <a:off x="6391712" y="2495611"/>
            <a:ext cx="408385" cy="20835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3" name="Chevron 32"/>
          <p:cNvSpPr/>
          <p:nvPr/>
        </p:nvSpPr>
        <p:spPr>
          <a:xfrm rot="13782074">
            <a:off x="5161797" y="2494420"/>
            <a:ext cx="428625" cy="17859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5" name="Chevron 4"/>
          <p:cNvSpPr/>
          <p:nvPr/>
        </p:nvSpPr>
        <p:spPr>
          <a:xfrm rot="2574294">
            <a:off x="6317893" y="1600260"/>
            <a:ext cx="366713" cy="186929"/>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4" name="Chevron 33"/>
          <p:cNvSpPr/>
          <p:nvPr/>
        </p:nvSpPr>
        <p:spPr>
          <a:xfrm rot="19973145">
            <a:off x="5140365" y="3898167"/>
            <a:ext cx="519113" cy="175022"/>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35" name="Oval 34"/>
          <p:cNvSpPr/>
          <p:nvPr/>
        </p:nvSpPr>
        <p:spPr>
          <a:xfrm>
            <a:off x="5659477" y="2828985"/>
            <a:ext cx="376238" cy="376238"/>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68576" tIns="34289" rIns="68576" bIns="34289" anchor="ctr"/>
          <a:lstStyle/>
          <a:p>
            <a:pPr algn="ctr" defTabSz="342883">
              <a:defRPr/>
            </a:pPr>
            <a:r>
              <a:rPr lang="en-US" sz="675" dirty="0">
                <a:solidFill>
                  <a:schemeClr val="bg1"/>
                </a:solidFill>
                <a:latin typeface="Calibri"/>
                <a:cs typeface="Calibri"/>
              </a:rPr>
              <a:t>Metadata</a:t>
            </a:r>
          </a:p>
        </p:txBody>
      </p:sp>
      <p:sp>
        <p:nvSpPr>
          <p:cNvPr id="73747" name="TextBox 49"/>
          <p:cNvSpPr txBox="1">
            <a:spLocks noChangeArrowheads="1"/>
          </p:cNvSpPr>
          <p:nvPr/>
        </p:nvSpPr>
        <p:spPr bwMode="auto">
          <a:xfrm rot="19878537" flipH="1">
            <a:off x="5177633" y="3885242"/>
            <a:ext cx="476725"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Remediate</a:t>
            </a:r>
          </a:p>
        </p:txBody>
      </p:sp>
      <p:sp>
        <p:nvSpPr>
          <p:cNvPr id="73748" name="TextBox 50"/>
          <p:cNvSpPr txBox="1">
            <a:spLocks noChangeArrowheads="1"/>
          </p:cNvSpPr>
          <p:nvPr/>
        </p:nvSpPr>
        <p:spPr bwMode="auto">
          <a:xfrm rot="4186485" flipH="1">
            <a:off x="5649494" y="3650690"/>
            <a:ext cx="358103"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Deploy</a:t>
            </a:r>
          </a:p>
        </p:txBody>
      </p:sp>
      <p:sp>
        <p:nvSpPr>
          <p:cNvPr id="73749" name="TextBox 51"/>
          <p:cNvSpPr txBox="1">
            <a:spLocks noChangeArrowheads="1"/>
          </p:cNvSpPr>
          <p:nvPr/>
        </p:nvSpPr>
        <p:spPr bwMode="auto">
          <a:xfrm rot="18847926" flipH="1">
            <a:off x="6808382" y="3978706"/>
            <a:ext cx="396575"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Develop</a:t>
            </a:r>
          </a:p>
        </p:txBody>
      </p:sp>
      <p:sp>
        <p:nvSpPr>
          <p:cNvPr id="73750" name="TextBox 52"/>
          <p:cNvSpPr txBox="1">
            <a:spLocks noChangeArrowheads="1"/>
          </p:cNvSpPr>
          <p:nvPr/>
        </p:nvSpPr>
        <p:spPr bwMode="auto">
          <a:xfrm rot="20849530" flipH="1">
            <a:off x="4638585" y="2558886"/>
            <a:ext cx="372530"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Classify</a:t>
            </a:r>
          </a:p>
        </p:txBody>
      </p:sp>
      <p:sp>
        <p:nvSpPr>
          <p:cNvPr id="73751" name="TextBox 53"/>
          <p:cNvSpPr txBox="1">
            <a:spLocks noChangeArrowheads="1"/>
          </p:cNvSpPr>
          <p:nvPr/>
        </p:nvSpPr>
        <p:spPr bwMode="auto">
          <a:xfrm rot="18610994" flipH="1">
            <a:off x="6383812" y="2541026"/>
            <a:ext cx="37894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Roll out</a:t>
            </a:r>
          </a:p>
        </p:txBody>
      </p:sp>
      <p:sp>
        <p:nvSpPr>
          <p:cNvPr id="73752" name="TextBox 54"/>
          <p:cNvSpPr txBox="1">
            <a:spLocks noChangeArrowheads="1"/>
          </p:cNvSpPr>
          <p:nvPr/>
        </p:nvSpPr>
        <p:spPr bwMode="auto">
          <a:xfrm rot="3045222" flipH="1">
            <a:off x="5167908" y="2482091"/>
            <a:ext cx="39497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Monitor</a:t>
            </a:r>
          </a:p>
        </p:txBody>
      </p:sp>
      <p:sp>
        <p:nvSpPr>
          <p:cNvPr id="73753" name="TextBox 55"/>
          <p:cNvSpPr txBox="1">
            <a:spLocks noChangeArrowheads="1"/>
          </p:cNvSpPr>
          <p:nvPr/>
        </p:nvSpPr>
        <p:spPr bwMode="auto">
          <a:xfrm rot="18886076" flipH="1">
            <a:off x="5322717" y="1588527"/>
            <a:ext cx="306807"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Audit</a:t>
            </a:r>
          </a:p>
        </p:txBody>
      </p:sp>
      <p:sp>
        <p:nvSpPr>
          <p:cNvPr id="73754" name="TextBox 56"/>
          <p:cNvSpPr txBox="1">
            <a:spLocks noChangeArrowheads="1"/>
          </p:cNvSpPr>
          <p:nvPr/>
        </p:nvSpPr>
        <p:spPr bwMode="auto">
          <a:xfrm rot="2593117" flipH="1">
            <a:off x="6349446" y="1623055"/>
            <a:ext cx="345279"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Define</a:t>
            </a:r>
          </a:p>
        </p:txBody>
      </p:sp>
      <p:sp>
        <p:nvSpPr>
          <p:cNvPr id="73755" name="TextBox 57"/>
          <p:cNvSpPr txBox="1">
            <a:spLocks noChangeArrowheads="1"/>
          </p:cNvSpPr>
          <p:nvPr/>
        </p:nvSpPr>
        <p:spPr bwMode="auto">
          <a:xfrm rot="2506401" flipH="1">
            <a:off x="6873893" y="2958341"/>
            <a:ext cx="350088"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Design</a:t>
            </a:r>
          </a:p>
        </p:txBody>
      </p:sp>
      <p:sp>
        <p:nvSpPr>
          <p:cNvPr id="73" name="Chevron 72"/>
          <p:cNvSpPr/>
          <p:nvPr/>
        </p:nvSpPr>
        <p:spPr>
          <a:xfrm rot="2548638">
            <a:off x="4372412" y="3793392"/>
            <a:ext cx="422672" cy="17740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73757" name="TextBox 73"/>
          <p:cNvSpPr txBox="1">
            <a:spLocks noChangeArrowheads="1"/>
          </p:cNvSpPr>
          <p:nvPr/>
        </p:nvSpPr>
        <p:spPr bwMode="auto">
          <a:xfrm rot="2403541" flipH="1">
            <a:off x="4431143" y="3806066"/>
            <a:ext cx="346882"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Detect</a:t>
            </a:r>
          </a:p>
        </p:txBody>
      </p:sp>
      <p:sp>
        <p:nvSpPr>
          <p:cNvPr id="37" name="Chevron 36"/>
          <p:cNvSpPr/>
          <p:nvPr/>
        </p:nvSpPr>
        <p:spPr>
          <a:xfrm rot="6165947">
            <a:off x="4146193" y="3092114"/>
            <a:ext cx="422672" cy="177404"/>
          </a:xfrm>
          <a:prstGeom prst="chevro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68576" tIns="34289" rIns="68576" bIns="34289" anchor="ctr"/>
          <a:lstStyle/>
          <a:p>
            <a:pPr algn="ctr" defTabSz="342883">
              <a:defRPr/>
            </a:pPr>
            <a:endParaRPr lang="en-US" sz="1350" dirty="0">
              <a:solidFill>
                <a:srgbClr val="1F497D"/>
              </a:solidFill>
              <a:latin typeface="Calibri"/>
              <a:cs typeface="Calibri"/>
            </a:endParaRPr>
          </a:p>
        </p:txBody>
      </p:sp>
      <p:sp>
        <p:nvSpPr>
          <p:cNvPr id="73759" name="TextBox 52"/>
          <p:cNvSpPr txBox="1">
            <a:spLocks noChangeArrowheads="1"/>
          </p:cNvSpPr>
          <p:nvPr/>
        </p:nvSpPr>
        <p:spPr bwMode="auto">
          <a:xfrm rot="16996420" flipH="1">
            <a:off x="4153747" y="3122052"/>
            <a:ext cx="383751" cy="161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6" tIns="34289" rIns="68576" bIns="342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a:latin typeface="Calibri" charset="0"/>
                <a:ea typeface="MS PGothic" charset="0"/>
                <a:cs typeface="MS PGothic" charset="0"/>
              </a:rPr>
              <a:t>Execute</a:t>
            </a:r>
          </a:p>
        </p:txBody>
      </p:sp>
      <p:grpSp>
        <p:nvGrpSpPr>
          <p:cNvPr id="21" name="Group 20">
            <a:extLst>
              <a:ext uri="{FF2B5EF4-FFF2-40B4-BE49-F238E27FC236}">
                <a16:creationId xmlns:a16="http://schemas.microsoft.com/office/drawing/2014/main" id="{636E5F58-0421-364F-86FA-7D87F0B5E9A6}"/>
              </a:ext>
            </a:extLst>
          </p:cNvPr>
          <p:cNvGrpSpPr/>
          <p:nvPr/>
        </p:nvGrpSpPr>
        <p:grpSpPr>
          <a:xfrm>
            <a:off x="1074527" y="4028252"/>
            <a:ext cx="2793622" cy="861158"/>
            <a:chOff x="2222500" y="3667125"/>
            <a:chExt cx="4757738" cy="1397000"/>
          </a:xfrm>
        </p:grpSpPr>
        <p:pic>
          <p:nvPicPr>
            <p:cNvPr id="39" name="Picture 7" descr="PoliceOfficer1.png">
              <a:extLst>
                <a:ext uri="{FF2B5EF4-FFF2-40B4-BE49-F238E27FC236}">
                  <a16:creationId xmlns:a16="http://schemas.microsoft.com/office/drawing/2014/main" id="{5DA5BD87-C022-2941-B84A-A9FB249F72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3686175"/>
              <a:ext cx="99377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descr="BusinessPerson-Male1.png">
              <a:extLst>
                <a:ext uri="{FF2B5EF4-FFF2-40B4-BE49-F238E27FC236}">
                  <a16:creationId xmlns:a16="http://schemas.microsoft.com/office/drawing/2014/main" id="{37DD9232-2629-634B-B752-EACF62B3D9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3695700"/>
              <a:ext cx="10287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 descr="BusinessPerson-Female6.png">
              <a:extLst>
                <a:ext uri="{FF2B5EF4-FFF2-40B4-BE49-F238E27FC236}">
                  <a16:creationId xmlns:a16="http://schemas.microsoft.com/office/drawing/2014/main" id="{BC159B57-B915-A44C-8024-E87988361D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3667125"/>
              <a:ext cx="9540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8" descr="BusinessPerson-Male5.png">
              <a:extLst>
                <a:ext uri="{FF2B5EF4-FFF2-40B4-BE49-F238E27FC236}">
                  <a16:creationId xmlns:a16="http://schemas.microsoft.com/office/drawing/2014/main" id="{581647AA-38BC-5145-8F93-DA926D782E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3719513"/>
              <a:ext cx="976313"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descr="BusinessPerson-Male3.png">
              <a:extLst>
                <a:ext uri="{FF2B5EF4-FFF2-40B4-BE49-F238E27FC236}">
                  <a16:creationId xmlns:a16="http://schemas.microsoft.com/office/drawing/2014/main" id="{5E22C161-1DB4-A04C-AD8A-1F0F7F3E63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2500" y="3730625"/>
              <a:ext cx="95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EA80E084-45E7-0940-BC51-C7F4CAB672E6}"/>
              </a:ext>
            </a:extLst>
          </p:cNvPr>
          <p:cNvSpPr txBox="1"/>
          <p:nvPr/>
        </p:nvSpPr>
        <p:spPr>
          <a:xfrm>
            <a:off x="6006603" y="1041756"/>
            <a:ext cx="1755609" cy="307777"/>
          </a:xfrm>
          <a:prstGeom prst="rect">
            <a:avLst/>
          </a:prstGeom>
          <a:noFill/>
        </p:spPr>
        <p:txBody>
          <a:bodyPr wrap="none" rtlCol="0">
            <a:spAutoFit/>
          </a:bodyPr>
          <a:lstStyle/>
          <a:p>
            <a:r>
              <a:rPr lang="en-US" dirty="0"/>
              <a:t>Governance Teams</a:t>
            </a:r>
          </a:p>
        </p:txBody>
      </p:sp>
      <p:sp>
        <p:nvSpPr>
          <p:cNvPr id="13" name="TextBox 12">
            <a:extLst>
              <a:ext uri="{FF2B5EF4-FFF2-40B4-BE49-F238E27FC236}">
                <a16:creationId xmlns:a16="http://schemas.microsoft.com/office/drawing/2014/main" id="{9F67ACE2-2B82-1E45-A201-615DA5D83509}"/>
              </a:ext>
            </a:extLst>
          </p:cNvPr>
          <p:cNvSpPr txBox="1"/>
          <p:nvPr/>
        </p:nvSpPr>
        <p:spPr>
          <a:xfrm>
            <a:off x="6935827" y="2327088"/>
            <a:ext cx="2005677" cy="307777"/>
          </a:xfrm>
          <a:prstGeom prst="rect">
            <a:avLst/>
          </a:prstGeom>
          <a:noFill/>
        </p:spPr>
        <p:txBody>
          <a:bodyPr wrap="none" rtlCol="0">
            <a:spAutoFit/>
          </a:bodyPr>
          <a:lstStyle/>
          <a:p>
            <a:r>
              <a:rPr lang="en-US" dirty="0"/>
              <a:t>Enterprise Architecture</a:t>
            </a:r>
          </a:p>
        </p:txBody>
      </p:sp>
      <p:sp>
        <p:nvSpPr>
          <p:cNvPr id="14" name="TextBox 13">
            <a:extLst>
              <a:ext uri="{FF2B5EF4-FFF2-40B4-BE49-F238E27FC236}">
                <a16:creationId xmlns:a16="http://schemas.microsoft.com/office/drawing/2014/main" id="{B86680B9-69C9-CA4F-AC50-5FE99AF12205}"/>
              </a:ext>
            </a:extLst>
          </p:cNvPr>
          <p:cNvSpPr txBox="1"/>
          <p:nvPr/>
        </p:nvSpPr>
        <p:spPr>
          <a:xfrm>
            <a:off x="7616142" y="3611301"/>
            <a:ext cx="1090363" cy="307777"/>
          </a:xfrm>
          <a:prstGeom prst="rect">
            <a:avLst/>
          </a:prstGeom>
          <a:noFill/>
        </p:spPr>
        <p:txBody>
          <a:bodyPr wrap="none" rtlCol="0">
            <a:spAutoFit/>
          </a:bodyPr>
          <a:lstStyle/>
          <a:p>
            <a:r>
              <a:rPr lang="en-US" dirty="0"/>
              <a:t>Developers</a:t>
            </a:r>
          </a:p>
        </p:txBody>
      </p:sp>
      <p:sp>
        <p:nvSpPr>
          <p:cNvPr id="15" name="TextBox 14">
            <a:extLst>
              <a:ext uri="{FF2B5EF4-FFF2-40B4-BE49-F238E27FC236}">
                <a16:creationId xmlns:a16="http://schemas.microsoft.com/office/drawing/2014/main" id="{58271FBF-F446-3E4E-A34A-60D8BA007B72}"/>
              </a:ext>
            </a:extLst>
          </p:cNvPr>
          <p:cNvSpPr txBox="1"/>
          <p:nvPr/>
        </p:nvSpPr>
        <p:spPr>
          <a:xfrm>
            <a:off x="3715766" y="2178755"/>
            <a:ext cx="1300356" cy="307777"/>
          </a:xfrm>
          <a:prstGeom prst="rect">
            <a:avLst/>
          </a:prstGeom>
          <a:noFill/>
        </p:spPr>
        <p:txBody>
          <a:bodyPr wrap="none" rtlCol="0">
            <a:spAutoFit/>
          </a:bodyPr>
          <a:lstStyle/>
          <a:p>
            <a:r>
              <a:rPr lang="en-US" dirty="0"/>
              <a:t>Asset Owners</a:t>
            </a:r>
          </a:p>
        </p:txBody>
      </p:sp>
      <p:sp>
        <p:nvSpPr>
          <p:cNvPr id="18" name="TextBox 17">
            <a:extLst>
              <a:ext uri="{FF2B5EF4-FFF2-40B4-BE49-F238E27FC236}">
                <a16:creationId xmlns:a16="http://schemas.microsoft.com/office/drawing/2014/main" id="{5FB1EF7A-C9BB-AC43-9496-379E98E0A5F9}"/>
              </a:ext>
            </a:extLst>
          </p:cNvPr>
          <p:cNvSpPr txBox="1"/>
          <p:nvPr/>
        </p:nvSpPr>
        <p:spPr>
          <a:xfrm>
            <a:off x="2703564" y="3599091"/>
            <a:ext cx="1430200" cy="307777"/>
          </a:xfrm>
          <a:prstGeom prst="rect">
            <a:avLst/>
          </a:prstGeom>
          <a:noFill/>
        </p:spPr>
        <p:txBody>
          <a:bodyPr wrap="none" rtlCol="0">
            <a:spAutoFit/>
          </a:bodyPr>
          <a:lstStyle/>
          <a:p>
            <a:r>
              <a:rPr lang="en-US" dirty="0"/>
              <a:t>Business Users</a:t>
            </a:r>
          </a:p>
        </p:txBody>
      </p:sp>
      <p:sp>
        <p:nvSpPr>
          <p:cNvPr id="22" name="TextBox 21">
            <a:extLst>
              <a:ext uri="{FF2B5EF4-FFF2-40B4-BE49-F238E27FC236}">
                <a16:creationId xmlns:a16="http://schemas.microsoft.com/office/drawing/2014/main" id="{49C55DA4-3663-2D49-A5A8-28B73AB4762A}"/>
              </a:ext>
            </a:extLst>
          </p:cNvPr>
          <p:cNvSpPr txBox="1"/>
          <p:nvPr/>
        </p:nvSpPr>
        <p:spPr>
          <a:xfrm>
            <a:off x="4319255" y="4329598"/>
            <a:ext cx="1380506" cy="307777"/>
          </a:xfrm>
          <a:prstGeom prst="rect">
            <a:avLst/>
          </a:prstGeom>
          <a:noFill/>
        </p:spPr>
        <p:txBody>
          <a:bodyPr wrap="none" rtlCol="0">
            <a:spAutoFit/>
          </a:bodyPr>
          <a:lstStyle/>
          <a:p>
            <a:r>
              <a:rPr lang="en-US" dirty="0"/>
              <a:t>Data Scientists</a:t>
            </a:r>
          </a:p>
        </p:txBody>
      </p:sp>
      <p:sp>
        <p:nvSpPr>
          <p:cNvPr id="23" name="TextBox 22">
            <a:extLst>
              <a:ext uri="{FF2B5EF4-FFF2-40B4-BE49-F238E27FC236}">
                <a16:creationId xmlns:a16="http://schemas.microsoft.com/office/drawing/2014/main" id="{AEB147F4-5070-594E-9D49-FB139B6F4BF5}"/>
              </a:ext>
            </a:extLst>
          </p:cNvPr>
          <p:cNvSpPr txBox="1"/>
          <p:nvPr/>
        </p:nvSpPr>
        <p:spPr>
          <a:xfrm>
            <a:off x="6248825" y="4494969"/>
            <a:ext cx="832279" cy="307777"/>
          </a:xfrm>
          <a:prstGeom prst="rect">
            <a:avLst/>
          </a:prstGeom>
          <a:noFill/>
        </p:spPr>
        <p:txBody>
          <a:bodyPr wrap="none" rtlCol="0">
            <a:spAutoFit/>
          </a:bodyPr>
          <a:lstStyle/>
          <a:p>
            <a:r>
              <a:rPr lang="en-US" dirty="0"/>
              <a:t>DevOps</a:t>
            </a:r>
          </a:p>
        </p:txBody>
      </p:sp>
      <p:sp>
        <p:nvSpPr>
          <p:cNvPr id="25" name="TextBox 24">
            <a:extLst>
              <a:ext uri="{FF2B5EF4-FFF2-40B4-BE49-F238E27FC236}">
                <a16:creationId xmlns:a16="http://schemas.microsoft.com/office/drawing/2014/main" id="{AF2DC64E-A8C0-B442-9977-44544A4AD83B}"/>
              </a:ext>
            </a:extLst>
          </p:cNvPr>
          <p:cNvSpPr txBox="1"/>
          <p:nvPr/>
        </p:nvSpPr>
        <p:spPr>
          <a:xfrm>
            <a:off x="3170323" y="2996099"/>
            <a:ext cx="931665" cy="307777"/>
          </a:xfrm>
          <a:prstGeom prst="rect">
            <a:avLst/>
          </a:prstGeom>
          <a:noFill/>
        </p:spPr>
        <p:txBody>
          <a:bodyPr wrap="none" rtlCol="0">
            <a:spAutoFit/>
          </a:bodyPr>
          <a:lstStyle/>
          <a:p>
            <a:r>
              <a:rPr lang="en-US" dirty="0"/>
              <a:t>Stewards</a:t>
            </a:r>
          </a:p>
        </p:txBody>
      </p:sp>
    </p:spTree>
    <p:extLst>
      <p:ext uri="{BB962C8B-B14F-4D97-AF65-F5344CB8AC3E}">
        <p14:creationId xmlns:p14="http://schemas.microsoft.com/office/powerpoint/2010/main" val="277996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dirty="0">
                  <a:solidFill>
                    <a:srgbClr val="000000"/>
                  </a:solidFill>
                  <a:latin typeface="Amaze" charset="0"/>
                </a:rPr>
                <a:t>Questions?</a:t>
              </a:r>
            </a:p>
          </p:txBody>
        </p:sp>
      </p:grpSp>
      <p:sp>
        <p:nvSpPr>
          <p:cNvPr id="2" name="Title 1">
            <a:extLst>
              <a:ext uri="{FF2B5EF4-FFF2-40B4-BE49-F238E27FC236}">
                <a16:creationId xmlns:a16="http://schemas.microsoft.com/office/drawing/2014/main" id="{219D6B32-8FF4-9440-B360-46E85F008C49}"/>
              </a:ext>
            </a:extLst>
          </p:cNvPr>
          <p:cNvSpPr>
            <a:spLocks noGrp="1"/>
          </p:cNvSpPr>
          <p:nvPr>
            <p:ph type="title"/>
          </p:nvPr>
        </p:nvSpPr>
        <p:spPr/>
        <p:txBody>
          <a:bodyPr/>
          <a:lstStyle/>
          <a:p>
            <a:r>
              <a:rPr lang="en-US" dirty="0"/>
              <a:t>Open forum</a:t>
            </a:r>
          </a:p>
        </p:txBody>
      </p:sp>
    </p:spTree>
    <p:extLst>
      <p:ext uri="{BB962C8B-B14F-4D97-AF65-F5344CB8AC3E}">
        <p14:creationId xmlns:p14="http://schemas.microsoft.com/office/powerpoint/2010/main" val="3512966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Links</a:t>
            </a:r>
            <a:endParaRPr lang="en-GB" dirty="0"/>
          </a:p>
        </p:txBody>
      </p:sp>
      <p:sp>
        <p:nvSpPr>
          <p:cNvPr id="4" name="Text Placeholder 3"/>
          <p:cNvSpPr>
            <a:spLocks noGrp="1"/>
          </p:cNvSpPr>
          <p:nvPr>
            <p:ph idx="1"/>
          </p:nvPr>
        </p:nvSpPr>
        <p:spPr>
          <a:xfrm>
            <a:off x="359200" y="853372"/>
            <a:ext cx="8473100" cy="3715503"/>
          </a:xfrm>
        </p:spPr>
        <p:txBody>
          <a:bodyPr/>
          <a:lstStyle/>
          <a:p>
            <a:pPr>
              <a:spcAft>
                <a:spcPts val="1400"/>
              </a:spcAft>
            </a:pPr>
            <a:r>
              <a:rPr lang="en-GB" dirty="0"/>
              <a:t>Press Release and Podcast</a:t>
            </a:r>
          </a:p>
          <a:p>
            <a:pPr lvl="1"/>
            <a:endParaRPr lang="en-GB" dirty="0"/>
          </a:p>
          <a:p>
            <a:pPr lvl="1">
              <a:spcAft>
                <a:spcPts val="400"/>
              </a:spcAft>
            </a:pPr>
            <a:endParaRPr lang="en-GB" dirty="0"/>
          </a:p>
          <a:p>
            <a:pPr marL="61200" lvl="1" indent="0">
              <a:spcAft>
                <a:spcPts val="400"/>
              </a:spcAft>
              <a:buNone/>
            </a:pPr>
            <a:endParaRPr lang="en-GB" dirty="0"/>
          </a:p>
          <a:p>
            <a:pPr marL="61200" lvl="1" indent="0">
              <a:spcAft>
                <a:spcPts val="400"/>
              </a:spcAft>
              <a:buNone/>
            </a:pPr>
            <a:endParaRPr lang="en-GB" dirty="0"/>
          </a:p>
          <a:p>
            <a:endParaRPr lang="en-GB" dirty="0"/>
          </a:p>
          <a:p>
            <a:r>
              <a:rPr lang="en-GB" dirty="0"/>
              <a:t>Open source repositories</a:t>
            </a:r>
          </a:p>
        </p:txBody>
      </p:sp>
      <p:sp>
        <p:nvSpPr>
          <p:cNvPr id="3" name="Slide Number Placeholder 2"/>
          <p:cNvSpPr>
            <a:spLocks noGrp="1"/>
          </p:cNvSpPr>
          <p:nvPr>
            <p:ph type="sldNum" idx="12"/>
          </p:nvPr>
        </p:nvSpPr>
        <p:spPr>
          <a:xfrm>
            <a:off x="8556782" y="5447513"/>
            <a:ext cx="548699" cy="180170"/>
          </a:xfrm>
        </p:spPr>
        <p:txBody>
          <a:bodyPr/>
          <a:lstStyle/>
          <a:p>
            <a:pPr lvl="0"/>
            <a:fld id="{00000000-1234-1234-1234-123412341234}" type="slidenum">
              <a:rPr lang="en-US" smtClean="0">
                <a:sym typeface="Arial"/>
              </a:rPr>
              <a:pPr lvl="0"/>
              <a:t>36</a:t>
            </a:fld>
            <a:endParaRPr lang="en-US" dirty="0">
              <a:sym typeface="Arial"/>
            </a:endParaRPr>
          </a:p>
        </p:txBody>
      </p:sp>
      <p:sp>
        <p:nvSpPr>
          <p:cNvPr id="5" name="Rectangle 4"/>
          <p:cNvSpPr/>
          <p:nvPr/>
        </p:nvSpPr>
        <p:spPr>
          <a:xfrm>
            <a:off x="508404" y="3366583"/>
            <a:ext cx="5968131" cy="523220"/>
          </a:xfrm>
          <a:prstGeom prst="rect">
            <a:avLst/>
          </a:prstGeom>
        </p:spPr>
        <p:txBody>
          <a:bodyPr wrap="square">
            <a:spAutoFit/>
          </a:bodyPr>
          <a:lstStyle/>
          <a:p>
            <a:pPr marL="742950" lvl="1" indent="-285750">
              <a:buClr>
                <a:schemeClr val="accent1"/>
              </a:buClr>
              <a:buFont typeface="Arial"/>
              <a:buChar char="•"/>
            </a:pPr>
            <a:r>
              <a:rPr lang="en-GB" dirty="0">
                <a:hlinkClick r:id="rId2"/>
              </a:rPr>
              <a:t>https://github.com/odpi/data-governance</a:t>
            </a:r>
            <a:endParaRPr lang="en-GB" dirty="0"/>
          </a:p>
          <a:p>
            <a:pPr marL="742950" lvl="1" indent="-285750">
              <a:buClr>
                <a:schemeClr val="accent1"/>
              </a:buClr>
              <a:buFont typeface="Arial"/>
              <a:buChar char="•"/>
            </a:pPr>
            <a:r>
              <a:rPr lang="en-GB" dirty="0">
                <a:hlinkClick r:id="rId3"/>
              </a:rPr>
              <a:t>https://github.com/odpi/egeria</a:t>
            </a:r>
            <a:endParaRPr lang="en-GB" dirty="0"/>
          </a:p>
        </p:txBody>
      </p:sp>
      <p:sp>
        <p:nvSpPr>
          <p:cNvPr id="8" name="Rectangle 7">
            <a:extLst>
              <a:ext uri="{FF2B5EF4-FFF2-40B4-BE49-F238E27FC236}">
                <a16:creationId xmlns:a16="http://schemas.microsoft.com/office/drawing/2014/main" id="{45FB58CA-501D-7C49-AE88-850CBDA8B4BA}"/>
              </a:ext>
            </a:extLst>
          </p:cNvPr>
          <p:cNvSpPr/>
          <p:nvPr/>
        </p:nvSpPr>
        <p:spPr>
          <a:xfrm>
            <a:off x="508404" y="1302517"/>
            <a:ext cx="8395654" cy="1384995"/>
          </a:xfrm>
          <a:prstGeom prst="rect">
            <a:avLst/>
          </a:prstGeom>
        </p:spPr>
        <p:txBody>
          <a:bodyPr wrap="square">
            <a:spAutoFit/>
          </a:bodyPr>
          <a:lstStyle/>
          <a:p>
            <a:pPr marL="742950" lvl="1" indent="-285750">
              <a:buClr>
                <a:schemeClr val="accent1"/>
              </a:buClr>
              <a:buFont typeface="Arial"/>
              <a:buChar char="•"/>
            </a:pPr>
            <a:r>
              <a:rPr lang="en-GB" dirty="0">
                <a:hlinkClick r:id="rId4"/>
              </a:rPr>
              <a:t>https://www.linuxfoundation.org/press-release/2018/08/odpi-announces-egeria-for-open-sharing-exchange-and-governance-of-metadata/</a:t>
            </a:r>
          </a:p>
          <a:p>
            <a:pPr marL="742950" lvl="1" indent="-285750">
              <a:buClr>
                <a:schemeClr val="accent1"/>
              </a:buClr>
              <a:buFont typeface="Arial"/>
              <a:buChar char="•"/>
            </a:pPr>
            <a:r>
              <a:rPr lang="en-GB" dirty="0">
                <a:hlinkClick r:id="rId5"/>
              </a:rPr>
              <a:t>https://roaringelephant.org/2018/09/25/episode-107-open-metadata-and-governance-masterclass-with-mandy-chessell-part-1/</a:t>
            </a:r>
            <a:endParaRPr lang="en-GB" dirty="0"/>
          </a:p>
          <a:p>
            <a:pPr marL="742950" lvl="1" indent="-285750">
              <a:buClr>
                <a:schemeClr val="accent1"/>
              </a:buClr>
              <a:buFont typeface="Arial"/>
              <a:buChar char="•"/>
            </a:pPr>
            <a:r>
              <a:rPr lang="en-GB" dirty="0">
                <a:hlinkClick r:id="" action="ppaction://noaction"/>
              </a:rPr>
              <a:t>https://roaringelephant.org/2018/10/09/episode-109-open-metadata-and-governance-</a:t>
            </a:r>
          </a:p>
          <a:p>
            <a:pPr marL="742950" lvl="1" indent="-285750">
              <a:buClr>
                <a:schemeClr val="accent1"/>
              </a:buClr>
              <a:buFont typeface="Arial"/>
              <a:buChar char="•"/>
            </a:pPr>
            <a:r>
              <a:rPr lang="en-GB" dirty="0">
                <a:hlinkClick r:id="" action="ppaction://noaction"/>
              </a:rPr>
              <a:t>masterclass-with-mandy-chessell-part-2/</a:t>
            </a:r>
            <a:endParaRPr lang="en-GB" dirty="0"/>
          </a:p>
        </p:txBody>
      </p:sp>
    </p:spTree>
    <p:extLst>
      <p:ext uri="{BB962C8B-B14F-4D97-AF65-F5344CB8AC3E}">
        <p14:creationId xmlns:p14="http://schemas.microsoft.com/office/powerpoint/2010/main" val="49648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4" name="Picture 2" descr="C:\Users\Tayyab\Desktop\gwallacelf\17.jpg"/>
          <p:cNvPicPr>
            <a:picLocks noChangeAspect="1" noChangeArrowheads="1"/>
          </p:cNvPicPr>
          <p:nvPr/>
        </p:nvPicPr>
        <p:blipFill rotWithShape="1">
          <a:blip r:embed="rId3"/>
          <a:srcRect b="32570"/>
          <a:stretch/>
        </p:blipFill>
        <p:spPr bwMode="auto">
          <a:xfrm>
            <a:off x="1502585" y="1148217"/>
            <a:ext cx="6193615" cy="2026058"/>
          </a:xfrm>
          <a:prstGeom prst="rect">
            <a:avLst/>
          </a:prstGeom>
          <a:noFill/>
        </p:spPr>
      </p:pic>
    </p:spTree>
    <p:extLst>
      <p:ext uri="{BB962C8B-B14F-4D97-AF65-F5344CB8AC3E}">
        <p14:creationId xmlns:p14="http://schemas.microsoft.com/office/powerpoint/2010/main" val="26165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9B18-F12E-DE4A-A645-6B2A40294B66}"/>
              </a:ext>
            </a:extLst>
          </p:cNvPr>
          <p:cNvSpPr>
            <a:spLocks noGrp="1"/>
          </p:cNvSpPr>
          <p:nvPr>
            <p:ph type="title"/>
          </p:nvPr>
        </p:nvSpPr>
        <p:spPr/>
        <p:txBody>
          <a:bodyPr/>
          <a:lstStyle/>
          <a:p>
            <a:r>
              <a:rPr lang="en-US" dirty="0"/>
              <a:t>Types of Asset</a:t>
            </a:r>
          </a:p>
        </p:txBody>
      </p:sp>
      <p:sp>
        <p:nvSpPr>
          <p:cNvPr id="6" name="Content Placeholder 5">
            <a:extLst>
              <a:ext uri="{FF2B5EF4-FFF2-40B4-BE49-F238E27FC236}">
                <a16:creationId xmlns:a16="http://schemas.microsoft.com/office/drawing/2014/main" id="{F4A18C60-AE4F-2F41-8854-3D29EC1B39B1}"/>
              </a:ext>
            </a:extLst>
          </p:cNvPr>
          <p:cNvSpPr>
            <a:spLocks noGrp="1"/>
          </p:cNvSpPr>
          <p:nvPr>
            <p:ph idx="1"/>
          </p:nvPr>
        </p:nvSpPr>
        <p:spPr>
          <a:xfrm>
            <a:off x="359200" y="965874"/>
            <a:ext cx="3461686" cy="3603001"/>
          </a:xfrm>
        </p:spPr>
        <p:txBody>
          <a:bodyPr>
            <a:normAutofit fontScale="92500"/>
          </a:bodyPr>
          <a:lstStyle/>
          <a:p>
            <a:r>
              <a:rPr lang="en-US" dirty="0"/>
              <a:t>Infrastructure – hardware and software generic “platforms”.</a:t>
            </a:r>
          </a:p>
          <a:p>
            <a:r>
              <a:rPr lang="en-US" dirty="0"/>
              <a:t>Process – well defined sequence of actions.</a:t>
            </a:r>
          </a:p>
          <a:p>
            <a:r>
              <a:rPr lang="en-US" dirty="0" err="1"/>
              <a:t>DataStore</a:t>
            </a:r>
            <a:r>
              <a:rPr lang="en-US" dirty="0"/>
              <a:t> – data at rest</a:t>
            </a:r>
          </a:p>
          <a:p>
            <a:r>
              <a:rPr lang="en-US" dirty="0" err="1"/>
              <a:t>DataFeed</a:t>
            </a:r>
            <a:r>
              <a:rPr lang="en-US" dirty="0"/>
              <a:t> - data in motion</a:t>
            </a:r>
          </a:p>
          <a:p>
            <a:r>
              <a:rPr lang="en-US" dirty="0" err="1"/>
              <a:t>DataSet</a:t>
            </a:r>
            <a:r>
              <a:rPr lang="en-US" dirty="0"/>
              <a:t> – collection of data</a:t>
            </a:r>
          </a:p>
          <a:p>
            <a:r>
              <a:rPr lang="en-US" dirty="0" err="1"/>
              <a:t>DeployedAPI</a:t>
            </a:r>
            <a:r>
              <a:rPr lang="en-US" dirty="0"/>
              <a:t> – interface</a:t>
            </a:r>
          </a:p>
          <a:p>
            <a:r>
              <a:rPr lang="en-US" dirty="0"/>
              <a:t>Software – parts for IT system</a:t>
            </a:r>
          </a:p>
        </p:txBody>
      </p:sp>
      <p:sp>
        <p:nvSpPr>
          <p:cNvPr id="3" name="Slide Number Placeholder 2">
            <a:extLst>
              <a:ext uri="{FF2B5EF4-FFF2-40B4-BE49-F238E27FC236}">
                <a16:creationId xmlns:a16="http://schemas.microsoft.com/office/drawing/2014/main" id="{B6483647-5570-FC40-9871-024354B0A4B4}"/>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4</a:t>
            </a:fld>
            <a:endParaRPr lang="en-US" sz="1000"/>
          </a:p>
        </p:txBody>
      </p:sp>
      <p:pic>
        <p:nvPicPr>
          <p:cNvPr id="5" name="Picture 4" descr="A screen shot of a computer&#10;&#10;Description automatically generated">
            <a:extLst>
              <a:ext uri="{FF2B5EF4-FFF2-40B4-BE49-F238E27FC236}">
                <a16:creationId xmlns:a16="http://schemas.microsoft.com/office/drawing/2014/main" id="{D3BCC1C6-4B88-324F-938A-2E963FFAF20B}"/>
              </a:ext>
            </a:extLst>
          </p:cNvPr>
          <p:cNvPicPr>
            <a:picLocks noChangeAspect="1"/>
          </p:cNvPicPr>
          <p:nvPr/>
        </p:nvPicPr>
        <p:blipFill>
          <a:blip r:embed="rId3"/>
          <a:stretch>
            <a:fillRect/>
          </a:stretch>
        </p:blipFill>
        <p:spPr>
          <a:xfrm>
            <a:off x="4034552" y="-6704"/>
            <a:ext cx="5070929" cy="5143500"/>
          </a:xfrm>
          <a:prstGeom prst="rect">
            <a:avLst/>
          </a:prstGeom>
        </p:spPr>
      </p:pic>
    </p:spTree>
    <p:extLst>
      <p:ext uri="{BB962C8B-B14F-4D97-AF65-F5344CB8AC3E}">
        <p14:creationId xmlns:p14="http://schemas.microsoft.com/office/powerpoint/2010/main" val="1760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Asset Properties</a:t>
            </a:r>
          </a:p>
        </p:txBody>
      </p:sp>
      <p:sp>
        <p:nvSpPr>
          <p:cNvPr id="2" name="Content Placeholder 1">
            <a:extLst>
              <a:ext uri="{FF2B5EF4-FFF2-40B4-BE49-F238E27FC236}">
                <a16:creationId xmlns:a16="http://schemas.microsoft.com/office/drawing/2014/main" id="{B1630961-4ECF-CA47-92A7-B7C02E40BC23}"/>
              </a:ext>
            </a:extLst>
          </p:cNvPr>
          <p:cNvSpPr>
            <a:spLocks noGrp="1"/>
          </p:cNvSpPr>
          <p:nvPr>
            <p:ph idx="1"/>
          </p:nvPr>
        </p:nvSpPr>
        <p:spPr/>
        <p:txBody>
          <a:bodyPr>
            <a:normAutofit fontScale="85000" lnSpcReduction="20000"/>
          </a:bodyPr>
          <a:lstStyle/>
          <a:p>
            <a:r>
              <a:rPr lang="en-GB" b="1" dirty="0"/>
              <a:t>Properties</a:t>
            </a:r>
            <a:r>
              <a:rPr lang="en-GB" dirty="0"/>
              <a:t>:</a:t>
            </a:r>
          </a:p>
          <a:p>
            <a:pPr lvl="1"/>
            <a:r>
              <a:rPr lang="en-GB" b="1" dirty="0"/>
              <a:t>Open Metadata Unique identifier (GUID)</a:t>
            </a:r>
            <a:r>
              <a:rPr lang="en-GB" dirty="0"/>
              <a:t> - this a globally unique id across all metadata instances. It is a string of letters and numbers and typically looks something like this 40d9520b-dbc0-4cc4-9bad-03ab72d027f3 and is assigned by Egeria.</a:t>
            </a:r>
          </a:p>
          <a:p>
            <a:pPr lvl="1"/>
            <a:r>
              <a:rPr lang="en-GB" b="1" dirty="0"/>
              <a:t>Qualified Name</a:t>
            </a:r>
            <a:r>
              <a:rPr lang="en-GB" dirty="0"/>
              <a:t> - this is a globally unique name of the asset - it is unique across all assets It is assigned by the creator of the asset.</a:t>
            </a:r>
          </a:p>
          <a:p>
            <a:pPr lvl="1"/>
            <a:r>
              <a:rPr lang="en-GB" b="1" dirty="0"/>
              <a:t>Display Name</a:t>
            </a:r>
            <a:r>
              <a:rPr lang="en-GB" dirty="0"/>
              <a:t> - typically qualified names are long in order to make them unique. The display name is a short name used in reports and other displays of asset information.</a:t>
            </a:r>
          </a:p>
          <a:p>
            <a:pPr lvl="1"/>
            <a:r>
              <a:rPr lang="en-GB" b="1" dirty="0"/>
              <a:t>Description</a:t>
            </a:r>
            <a:r>
              <a:rPr lang="en-GB" dirty="0"/>
              <a:t> - description of the asset.</a:t>
            </a:r>
          </a:p>
          <a:p>
            <a:pPr lvl="1"/>
            <a:r>
              <a:rPr lang="en-GB" b="1" dirty="0"/>
              <a:t>Additional Properties</a:t>
            </a:r>
            <a:r>
              <a:rPr lang="en-GB" dirty="0"/>
              <a:t> - names and values of additional properties that the organization wants to record about the asset.</a:t>
            </a:r>
          </a:p>
          <a:p>
            <a:r>
              <a:rPr lang="en-GB" b="1" dirty="0"/>
              <a:t>Usage</a:t>
            </a:r>
          </a:p>
          <a:p>
            <a:pPr lvl="1"/>
            <a:r>
              <a:rPr lang="en-GB" dirty="0"/>
              <a:t>With the basic asset properties defined, the asset </a:t>
            </a:r>
            <a:r>
              <a:rPr lang="en-GB" dirty="0" err="1"/>
              <a:t>catalog</a:t>
            </a:r>
            <a:r>
              <a:rPr lang="en-GB" dirty="0"/>
              <a:t> provides a searchable list of the assets of the organization. The content provides in the names, descriptions and additional properties will determine how easy it is to retrieve specific assets.</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5</a:t>
            </a:fld>
            <a:endParaRPr lang="en-US" sz="1000"/>
          </a:p>
        </p:txBody>
      </p:sp>
      <p:pic>
        <p:nvPicPr>
          <p:cNvPr id="32" name="Picture 31" descr="A screenshot of a computer screen&#10;&#10;Description automatically generated">
            <a:extLst>
              <a:ext uri="{FF2B5EF4-FFF2-40B4-BE49-F238E27FC236}">
                <a16:creationId xmlns:a16="http://schemas.microsoft.com/office/drawing/2014/main" id="{80DAA0A3-B541-F343-8B9D-2B3D98891483}"/>
              </a:ext>
            </a:extLst>
          </p:cNvPr>
          <p:cNvPicPr>
            <a:picLocks noChangeAspect="1"/>
          </p:cNvPicPr>
          <p:nvPr/>
        </p:nvPicPr>
        <p:blipFill>
          <a:blip r:embed="rId2"/>
          <a:stretch>
            <a:fillRect/>
          </a:stretch>
        </p:blipFill>
        <p:spPr>
          <a:xfrm>
            <a:off x="7817786" y="388923"/>
            <a:ext cx="901700" cy="520700"/>
          </a:xfrm>
          <a:prstGeom prst="rect">
            <a:avLst/>
          </a:prstGeom>
        </p:spPr>
      </p:pic>
    </p:spTree>
    <p:extLst>
      <p:ext uri="{BB962C8B-B14F-4D97-AF65-F5344CB8AC3E}">
        <p14:creationId xmlns:p14="http://schemas.microsoft.com/office/powerpoint/2010/main" val="282845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Connections</a:t>
            </a:r>
          </a:p>
        </p:txBody>
      </p:sp>
      <p:sp>
        <p:nvSpPr>
          <p:cNvPr id="2" name="Content Placeholder 1">
            <a:extLst>
              <a:ext uri="{FF2B5EF4-FFF2-40B4-BE49-F238E27FC236}">
                <a16:creationId xmlns:a16="http://schemas.microsoft.com/office/drawing/2014/main" id="{AEB25ED7-E521-D743-BA0B-F7BC7B2CEED5}"/>
              </a:ext>
            </a:extLst>
          </p:cNvPr>
          <p:cNvSpPr>
            <a:spLocks noGrp="1"/>
          </p:cNvSpPr>
          <p:nvPr>
            <p:ph idx="1"/>
          </p:nvPr>
        </p:nvSpPr>
        <p:spPr>
          <a:xfrm>
            <a:off x="359200" y="1447800"/>
            <a:ext cx="8473100" cy="3121075"/>
          </a:xfrm>
        </p:spPr>
        <p:txBody>
          <a:bodyPr/>
          <a:lstStyle/>
          <a:p>
            <a:r>
              <a:rPr lang="en-GB" dirty="0"/>
              <a:t>A connection the information necessary to create a connector to the asset.</a:t>
            </a:r>
          </a:p>
          <a:p>
            <a:r>
              <a:rPr lang="en-GB" dirty="0"/>
              <a:t>The connector is a client to both the data and the information about the asset stored in open metadata. Some connectors use the metadata about the asset to control what data can be retrieved from the asset depending on the caller.</a:t>
            </a:r>
          </a:p>
          <a:p>
            <a:r>
              <a:rPr lang="en-GB" b="1" dirty="0"/>
              <a:t>Usage</a:t>
            </a:r>
          </a:p>
          <a:p>
            <a:pPr lvl="1"/>
            <a:r>
              <a:rPr lang="en-GB" dirty="0"/>
              <a:t>The connector that is generated from the connection object enables both tools and applications to use the asset through a governed interface that provides metadata, data and, in some cases, metadata-driven access control.</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6</a:t>
            </a:fld>
            <a:endParaRPr lang="en-US" sz="1000"/>
          </a:p>
        </p:txBody>
      </p:sp>
      <p:pic>
        <p:nvPicPr>
          <p:cNvPr id="10" name="Picture 9" descr="A screen shot of a computer&#10;&#10;Description automatically generated">
            <a:extLst>
              <a:ext uri="{FF2B5EF4-FFF2-40B4-BE49-F238E27FC236}">
                <a16:creationId xmlns:a16="http://schemas.microsoft.com/office/drawing/2014/main" id="{4CF433E9-E56D-854D-AEB1-2FC9CD9A03B9}"/>
              </a:ext>
            </a:extLst>
          </p:cNvPr>
          <p:cNvPicPr>
            <a:picLocks noChangeAspect="1"/>
          </p:cNvPicPr>
          <p:nvPr/>
        </p:nvPicPr>
        <p:blipFill>
          <a:blip r:embed="rId2"/>
          <a:stretch>
            <a:fillRect/>
          </a:stretch>
        </p:blipFill>
        <p:spPr>
          <a:xfrm>
            <a:off x="3670463" y="349887"/>
            <a:ext cx="2616200" cy="673100"/>
          </a:xfrm>
          <a:prstGeom prst="rect">
            <a:avLst/>
          </a:prstGeom>
        </p:spPr>
      </p:pic>
      <p:pic>
        <p:nvPicPr>
          <p:cNvPr id="34" name="Picture 33" descr="A close up of a sign&#10;&#10;Description automatically generated">
            <a:extLst>
              <a:ext uri="{FF2B5EF4-FFF2-40B4-BE49-F238E27FC236}">
                <a16:creationId xmlns:a16="http://schemas.microsoft.com/office/drawing/2014/main" id="{6C561DF8-237F-6C46-AE0A-A7CFC7827CD0}"/>
              </a:ext>
            </a:extLst>
          </p:cNvPr>
          <p:cNvPicPr>
            <a:picLocks noChangeAspect="1"/>
          </p:cNvPicPr>
          <p:nvPr/>
        </p:nvPicPr>
        <p:blipFill>
          <a:blip r:embed="rId3"/>
          <a:stretch>
            <a:fillRect/>
          </a:stretch>
        </p:blipFill>
        <p:spPr>
          <a:xfrm>
            <a:off x="7274082" y="280673"/>
            <a:ext cx="1282700" cy="990600"/>
          </a:xfrm>
          <a:prstGeom prst="rect">
            <a:avLst/>
          </a:prstGeom>
        </p:spPr>
      </p:pic>
    </p:spTree>
    <p:extLst>
      <p:ext uri="{BB962C8B-B14F-4D97-AF65-F5344CB8AC3E}">
        <p14:creationId xmlns:p14="http://schemas.microsoft.com/office/powerpoint/2010/main" val="322690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C76D-CFBB-584A-932B-5D7452F20589}"/>
              </a:ext>
            </a:extLst>
          </p:cNvPr>
          <p:cNvSpPr>
            <a:spLocks noGrp="1"/>
          </p:cNvSpPr>
          <p:nvPr>
            <p:ph type="title"/>
          </p:nvPr>
        </p:nvSpPr>
        <p:spPr/>
        <p:txBody>
          <a:bodyPr/>
          <a:lstStyle/>
          <a:p>
            <a:r>
              <a:rPr lang="en-US" dirty="0"/>
              <a:t>Not all assets need a connection</a:t>
            </a:r>
          </a:p>
        </p:txBody>
      </p:sp>
      <p:sp>
        <p:nvSpPr>
          <p:cNvPr id="3" name="Content Placeholder 2">
            <a:extLst>
              <a:ext uri="{FF2B5EF4-FFF2-40B4-BE49-F238E27FC236}">
                <a16:creationId xmlns:a16="http://schemas.microsoft.com/office/drawing/2014/main" id="{31A72C81-0A3A-FF4E-976D-E5AD3C3A407B}"/>
              </a:ext>
            </a:extLst>
          </p:cNvPr>
          <p:cNvSpPr>
            <a:spLocks noGrp="1"/>
          </p:cNvSpPr>
          <p:nvPr>
            <p:ph idx="1"/>
          </p:nvPr>
        </p:nvSpPr>
        <p:spPr>
          <a:xfrm>
            <a:off x="359200" y="965874"/>
            <a:ext cx="3679400" cy="3603001"/>
          </a:xfrm>
        </p:spPr>
        <p:txBody>
          <a:bodyPr/>
          <a:lstStyle/>
          <a:p>
            <a:r>
              <a:rPr lang="en-US" dirty="0"/>
              <a:t>A connection is only needed if applications/tools needs to access its contents.</a:t>
            </a:r>
          </a:p>
        </p:txBody>
      </p:sp>
      <p:sp>
        <p:nvSpPr>
          <p:cNvPr id="4" name="Slide Number Placeholder 3">
            <a:extLst>
              <a:ext uri="{FF2B5EF4-FFF2-40B4-BE49-F238E27FC236}">
                <a16:creationId xmlns:a16="http://schemas.microsoft.com/office/drawing/2014/main" id="{C503AD67-2CD1-A443-A105-9CE78AE34275}"/>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7</a:t>
            </a:fld>
            <a:endParaRPr lang="en-US" sz="1000"/>
          </a:p>
        </p:txBody>
      </p:sp>
      <p:pic>
        <p:nvPicPr>
          <p:cNvPr id="6" name="Picture 5" descr="A screenshot of a cell phone&#10;&#10;Description automatically generated">
            <a:extLst>
              <a:ext uri="{FF2B5EF4-FFF2-40B4-BE49-F238E27FC236}">
                <a16:creationId xmlns:a16="http://schemas.microsoft.com/office/drawing/2014/main" id="{ABB5AB2F-8779-C74C-9269-3946F1ED4567}"/>
              </a:ext>
            </a:extLst>
          </p:cNvPr>
          <p:cNvPicPr>
            <a:picLocks noChangeAspect="1"/>
          </p:cNvPicPr>
          <p:nvPr/>
        </p:nvPicPr>
        <p:blipFill>
          <a:blip r:embed="rId2"/>
          <a:stretch>
            <a:fillRect/>
          </a:stretch>
        </p:blipFill>
        <p:spPr>
          <a:xfrm>
            <a:off x="5406572" y="501650"/>
            <a:ext cx="3251200" cy="4140200"/>
          </a:xfrm>
          <a:prstGeom prst="rect">
            <a:avLst/>
          </a:prstGeom>
        </p:spPr>
      </p:pic>
      <p:pic>
        <p:nvPicPr>
          <p:cNvPr id="7" name="Picture 6" descr="A close up of a sign&#10;&#10;Description automatically generated">
            <a:extLst>
              <a:ext uri="{FF2B5EF4-FFF2-40B4-BE49-F238E27FC236}">
                <a16:creationId xmlns:a16="http://schemas.microsoft.com/office/drawing/2014/main" id="{E14E246F-65BA-B346-BBE6-1636389C0C3E}"/>
              </a:ext>
            </a:extLst>
          </p:cNvPr>
          <p:cNvPicPr>
            <a:picLocks noChangeAspect="1"/>
          </p:cNvPicPr>
          <p:nvPr/>
        </p:nvPicPr>
        <p:blipFill>
          <a:blip r:embed="rId3"/>
          <a:stretch>
            <a:fillRect/>
          </a:stretch>
        </p:blipFill>
        <p:spPr>
          <a:xfrm>
            <a:off x="1382472" y="2767374"/>
            <a:ext cx="2093088" cy="1616444"/>
          </a:xfrm>
          <a:prstGeom prst="rect">
            <a:avLst/>
          </a:prstGeom>
        </p:spPr>
      </p:pic>
    </p:spTree>
    <p:extLst>
      <p:ext uri="{BB962C8B-B14F-4D97-AF65-F5344CB8AC3E}">
        <p14:creationId xmlns:p14="http://schemas.microsoft.com/office/powerpoint/2010/main" val="59522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Schemas</a:t>
            </a:r>
          </a:p>
        </p:txBody>
      </p:sp>
      <p:sp>
        <p:nvSpPr>
          <p:cNvPr id="2" name="Content Placeholder 1">
            <a:extLst>
              <a:ext uri="{FF2B5EF4-FFF2-40B4-BE49-F238E27FC236}">
                <a16:creationId xmlns:a16="http://schemas.microsoft.com/office/drawing/2014/main" id="{C2E274B9-FA74-9549-9741-43DDF57D2E24}"/>
              </a:ext>
            </a:extLst>
          </p:cNvPr>
          <p:cNvSpPr>
            <a:spLocks noGrp="1"/>
          </p:cNvSpPr>
          <p:nvPr>
            <p:ph idx="1"/>
          </p:nvPr>
        </p:nvSpPr>
        <p:spPr/>
        <p:txBody>
          <a:bodyPr/>
          <a:lstStyle/>
          <a:p>
            <a:r>
              <a:rPr lang="en-GB" dirty="0"/>
              <a:t>A schema describes the individual data fields and operations of the asset. It is organized to reflect the internal organization of the asset and so acts as a guide to the types of content in the asset and how to navigate around it.</a:t>
            </a:r>
          </a:p>
          <a:p>
            <a:r>
              <a:rPr lang="en-GB" b="1" dirty="0"/>
              <a:t>Usage</a:t>
            </a:r>
          </a:p>
          <a:p>
            <a:pPr lvl="1"/>
            <a:r>
              <a:rPr lang="en-GB" dirty="0"/>
              <a:t>With the schema in place, it is possible to search for assets based on the type of data, or type of operations that the asset supports.</a:t>
            </a:r>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8</a:t>
            </a:fld>
            <a:endParaRPr lang="en-US" sz="1000"/>
          </a:p>
        </p:txBody>
      </p:sp>
      <p:pic>
        <p:nvPicPr>
          <p:cNvPr id="28" name="Picture 27" descr="A close up of a gauge&#10;&#10;Description automatically generated">
            <a:extLst>
              <a:ext uri="{FF2B5EF4-FFF2-40B4-BE49-F238E27FC236}">
                <a16:creationId xmlns:a16="http://schemas.microsoft.com/office/drawing/2014/main" id="{D91811ED-5063-EF4F-A43D-1940AD240EF9}"/>
              </a:ext>
            </a:extLst>
          </p:cNvPr>
          <p:cNvPicPr>
            <a:picLocks noChangeAspect="1"/>
          </p:cNvPicPr>
          <p:nvPr/>
        </p:nvPicPr>
        <p:blipFill>
          <a:blip r:embed="rId2"/>
          <a:stretch>
            <a:fillRect/>
          </a:stretch>
        </p:blipFill>
        <p:spPr>
          <a:xfrm>
            <a:off x="5770431" y="238075"/>
            <a:ext cx="3060700" cy="673100"/>
          </a:xfrm>
          <a:prstGeom prst="rect">
            <a:avLst/>
          </a:prstGeom>
        </p:spPr>
      </p:pic>
    </p:spTree>
    <p:extLst>
      <p:ext uri="{BB962C8B-B14F-4D97-AF65-F5344CB8AC3E}">
        <p14:creationId xmlns:p14="http://schemas.microsoft.com/office/powerpoint/2010/main" val="354121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7E36E-FC7C-EA47-BED2-6E0A8C29E572}"/>
              </a:ext>
            </a:extLst>
          </p:cNvPr>
          <p:cNvSpPr>
            <a:spLocks noGrp="1"/>
          </p:cNvSpPr>
          <p:nvPr>
            <p:ph type="title"/>
          </p:nvPr>
        </p:nvSpPr>
        <p:spPr/>
        <p:txBody>
          <a:bodyPr/>
          <a:lstStyle/>
          <a:p>
            <a:r>
              <a:rPr lang="en-US" dirty="0"/>
              <a:t>Asset Owners</a:t>
            </a:r>
          </a:p>
        </p:txBody>
      </p:sp>
      <p:sp>
        <p:nvSpPr>
          <p:cNvPr id="2" name="Content Placeholder 1">
            <a:extLst>
              <a:ext uri="{FF2B5EF4-FFF2-40B4-BE49-F238E27FC236}">
                <a16:creationId xmlns:a16="http://schemas.microsoft.com/office/drawing/2014/main" id="{A584935D-3014-9D4E-841C-C190DAD39FC7}"/>
              </a:ext>
            </a:extLst>
          </p:cNvPr>
          <p:cNvSpPr>
            <a:spLocks noGrp="1"/>
          </p:cNvSpPr>
          <p:nvPr>
            <p:ph idx="1"/>
          </p:nvPr>
        </p:nvSpPr>
        <p:spPr>
          <a:xfrm>
            <a:off x="359200" y="1328057"/>
            <a:ext cx="8473100" cy="3240818"/>
          </a:xfrm>
        </p:spPr>
        <p:txBody>
          <a:bodyPr/>
          <a:lstStyle/>
          <a:p>
            <a:r>
              <a:rPr lang="en-GB" dirty="0"/>
              <a:t>Asset ownership defines who is responsible for the asset. This covers ensuring the </a:t>
            </a:r>
            <a:r>
              <a:rPr lang="en-GB" dirty="0" err="1"/>
              <a:t>catalog</a:t>
            </a:r>
            <a:r>
              <a:rPr lang="en-GB" dirty="0"/>
              <a:t> entry is correct, the contents of the asset are complete and correct and controlling access to the asset.</a:t>
            </a:r>
          </a:p>
          <a:p>
            <a:r>
              <a:rPr lang="en-GB" dirty="0"/>
              <a:t>The owner can be defined as a user identity, a personal profile or a team profile. These definitions are managed by the </a:t>
            </a:r>
            <a:r>
              <a:rPr lang="en-GB" dirty="0">
                <a:hlinkClick r:id="rId2"/>
              </a:rPr>
              <a:t>Community Profile OMAS</a:t>
            </a:r>
            <a:r>
              <a:rPr lang="en-GB" dirty="0"/>
              <a:t>.</a:t>
            </a:r>
          </a:p>
          <a:p>
            <a:r>
              <a:rPr lang="en-GB" b="1" dirty="0"/>
              <a:t>Usage</a:t>
            </a:r>
          </a:p>
          <a:p>
            <a:pPr lvl="1"/>
            <a:r>
              <a:rPr lang="en-GB" dirty="0"/>
              <a:t>With an owner established, it records who is responsible for the protection and quality of the asset. It is possible to route requests from the consumers of the asset to the owner. An example of this is in managing queries about the content of the asset and requests for access to its contents.</a:t>
            </a:r>
          </a:p>
          <a:p>
            <a:endParaRPr lang="en-US" dirty="0"/>
          </a:p>
        </p:txBody>
      </p:sp>
      <p:sp>
        <p:nvSpPr>
          <p:cNvPr id="3" name="Slide Number Placeholder 2">
            <a:extLst>
              <a:ext uri="{FF2B5EF4-FFF2-40B4-BE49-F238E27FC236}">
                <a16:creationId xmlns:a16="http://schemas.microsoft.com/office/drawing/2014/main" id="{312C16F1-CEDC-D14B-A3CC-B3035DD711CC}"/>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9</a:t>
            </a:fld>
            <a:endParaRPr lang="en-US" sz="1000"/>
          </a:p>
        </p:txBody>
      </p:sp>
      <p:pic>
        <p:nvPicPr>
          <p:cNvPr id="26" name="Picture 25" descr="A picture containing meter, clock&#10;&#10;Description automatically generated">
            <a:extLst>
              <a:ext uri="{FF2B5EF4-FFF2-40B4-BE49-F238E27FC236}">
                <a16:creationId xmlns:a16="http://schemas.microsoft.com/office/drawing/2014/main" id="{AC8C5820-6A6A-7C45-B85D-6BF5E1C7BE4B}"/>
              </a:ext>
            </a:extLst>
          </p:cNvPr>
          <p:cNvPicPr>
            <a:picLocks noChangeAspect="1"/>
          </p:cNvPicPr>
          <p:nvPr/>
        </p:nvPicPr>
        <p:blipFill>
          <a:blip r:embed="rId3"/>
          <a:stretch>
            <a:fillRect/>
          </a:stretch>
        </p:blipFill>
        <p:spPr>
          <a:xfrm>
            <a:off x="5432582" y="89558"/>
            <a:ext cx="3124200" cy="1308100"/>
          </a:xfrm>
          <a:prstGeom prst="rect">
            <a:avLst/>
          </a:prstGeom>
        </p:spPr>
      </p:pic>
    </p:spTree>
    <p:extLst>
      <p:ext uri="{BB962C8B-B14F-4D97-AF65-F5344CB8AC3E}">
        <p14:creationId xmlns:p14="http://schemas.microsoft.com/office/powerpoint/2010/main" val="21440666"/>
      </p:ext>
    </p:extLst>
  </p:cSld>
  <p:clrMapOvr>
    <a:masterClrMapping/>
  </p:clrMapOvr>
</p:sld>
</file>

<file path=ppt/theme/theme1.xml><?xml version="1.0" encoding="utf-8"?>
<a:theme xmlns:a="http://schemas.openxmlformats.org/drawingml/2006/main" name="1_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CD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accent6">
                <a:lumMod val="50000"/>
              </a:schemeClr>
            </a:solidFill>
            <a:effectLst>
              <a:outerShdw blurRad="38100" dist="19050" dir="2700000" algn="tl" rotWithShape="0">
                <a:schemeClr val="dk1">
                  <a:alpha val="40000"/>
                </a:scheme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40516</TotalTime>
  <Words>2616</Words>
  <Application>Microsoft Macintosh PowerPoint</Application>
  <PresentationFormat>On-screen Show (16:9)</PresentationFormat>
  <Paragraphs>290</Paragraphs>
  <Slides>37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Amaze</vt:lpstr>
      <vt:lpstr>Apple Symbols</vt:lpstr>
      <vt:lpstr>Arial</vt:lpstr>
      <vt:lpstr>Calibri</vt:lpstr>
      <vt:lpstr>Lucida Sans Unicode</vt:lpstr>
      <vt:lpstr>Wingdings</vt:lpstr>
      <vt:lpstr>1_simple-light-2</vt:lpstr>
      <vt:lpstr>Building a Data Catalog</vt:lpstr>
      <vt:lpstr>Coco Pharmaceuticals persona</vt:lpstr>
      <vt:lpstr>Contents of the Asset Catalog</vt:lpstr>
      <vt:lpstr>Types of Asset</vt:lpstr>
      <vt:lpstr>Asset Properties</vt:lpstr>
      <vt:lpstr>Connections</vt:lpstr>
      <vt:lpstr>Not all assets need a connection</vt:lpstr>
      <vt:lpstr>Schemas</vt:lpstr>
      <vt:lpstr>Asset Owners</vt:lpstr>
      <vt:lpstr>Governance Zones</vt:lpstr>
      <vt:lpstr>Asset Location</vt:lpstr>
      <vt:lpstr>External Identifiers</vt:lpstr>
      <vt:lpstr>License and Certifications</vt:lpstr>
      <vt:lpstr>Classifiers</vt:lpstr>
      <vt:lpstr>Using classifiers</vt:lpstr>
      <vt:lpstr>Feedback</vt:lpstr>
      <vt:lpstr>Note Logs</vt:lpstr>
      <vt:lpstr>External Descriptions</vt:lpstr>
      <vt:lpstr>Asset Lineage</vt:lpstr>
      <vt:lpstr>Information Supply Chain</vt:lpstr>
      <vt:lpstr>Related Assets</vt:lpstr>
      <vt:lpstr>Summary</vt:lpstr>
      <vt:lpstr>Automating Catalog Maintenance</vt:lpstr>
      <vt:lpstr>Automating catalog maintenance</vt:lpstr>
      <vt:lpstr>Manual cataloging weekly patient readings</vt:lpstr>
      <vt:lpstr>Templated Cataloging</vt:lpstr>
      <vt:lpstr>Integrated cataloging</vt:lpstr>
      <vt:lpstr>Discovery and Stewardship</vt:lpstr>
      <vt:lpstr>Additional Roles using the Asset Catalog</vt:lpstr>
      <vt:lpstr>A catalog should bring as much information about the data sets to Callie’s data science as is known collectively by the organization.</vt:lpstr>
      <vt:lpstr>Different personas need different services</vt:lpstr>
      <vt:lpstr>Different personas need different services</vt:lpstr>
      <vt:lpstr>Different personas need different services</vt:lpstr>
      <vt:lpstr>The data driven organization …</vt:lpstr>
      <vt:lpstr>Open forum</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Mandy Chessell</cp:lastModifiedBy>
  <cp:revision>745</cp:revision>
  <cp:lastPrinted>2019-02-08T18:57:17Z</cp:lastPrinted>
  <dcterms:modified xsi:type="dcterms:W3CDTF">2020-04-26T10:26:36Z</dcterms:modified>
</cp:coreProperties>
</file>